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6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F20C6C-F19A-457D-88B1-05C622C3BDA0}" type="datetimeFigureOut">
              <a:rPr lang="ru-RU" smtClean="0"/>
              <a:pPr/>
              <a:t>01.03.2013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62A379-4286-46CE-9618-D42DA1830FC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Водяной обращается за помощью к ребятам.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2A379-4286-46CE-9618-D42DA1830FC0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Проблема –</a:t>
            </a:r>
            <a:r>
              <a:rPr lang="ru-RU" baseline="0" dirty="0" smtClean="0"/>
              <a:t>  бытовой мусор, загрязняющий водоёмы.</a:t>
            </a:r>
          </a:p>
          <a:p>
            <a:r>
              <a:rPr lang="ru-RU" baseline="0" dirty="0" smtClean="0"/>
              <a:t>Дети находят решение – уборка мусора в контейнеры, подводим к выводу, что баки разного цвета нужны для сортировки мусора.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2A379-4286-46CE-9618-D42DA1830FC0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Проблема – загрязнение озер</a:t>
            </a:r>
            <a:r>
              <a:rPr lang="ru-RU" baseline="0" dirty="0" smtClean="0"/>
              <a:t> и рек заводами.</a:t>
            </a:r>
          </a:p>
          <a:p>
            <a:r>
              <a:rPr lang="ru-RU" baseline="0" dirty="0" smtClean="0"/>
              <a:t>Решение – строительство очистных сооружений. Правильный ответ появляется только, когда его озвучили дети.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2A379-4286-46CE-9618-D42DA1830FC0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Дети, ориентируясь на схемы, проводят очистку воды. Приготовлена вода, вещества для загрязнения воды: земля, мел, стиральный</a:t>
            </a:r>
            <a:r>
              <a:rPr lang="ru-RU" baseline="0" dirty="0" smtClean="0"/>
              <a:t> порошок, бумага, пробки, полиэтиленовые пакеты и т.д.. Решётка для раковины – фильтровать крупный мусор.</a:t>
            </a:r>
          </a:p>
          <a:p>
            <a:r>
              <a:rPr lang="ru-RU" baseline="0" dirty="0" smtClean="0"/>
              <a:t>Стакан с растворёнными чернилами, активированный уголь для очищения.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2A379-4286-46CE-9618-D42DA1830FC0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 схеме дети изготавливают фильтр, пропускают через него воду.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2A379-4286-46CE-9618-D42DA1830FC0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Последний этап очистки – через специальную бумагу.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2A379-4286-46CE-9618-D42DA1830FC0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Дети разгадывают кроссворд.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2A379-4286-46CE-9618-D42DA1830FC0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Итог – дети помогли очистить воду в озере.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2A379-4286-46CE-9618-D42DA1830FC0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4BAAE-FE77-4C04-9547-028598CD1865}" type="datetimeFigureOut">
              <a:rPr lang="ru-RU" smtClean="0"/>
              <a:pPr/>
              <a:t>01.03.2013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E0BC5-EB18-439C-A933-C8940FAC8C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4BAAE-FE77-4C04-9547-028598CD1865}" type="datetimeFigureOut">
              <a:rPr lang="ru-RU" smtClean="0"/>
              <a:pPr/>
              <a:t>01.03.2013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E0BC5-EB18-439C-A933-C8940FAC8C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4BAAE-FE77-4C04-9547-028598CD1865}" type="datetimeFigureOut">
              <a:rPr lang="ru-RU" smtClean="0"/>
              <a:pPr/>
              <a:t>01.03.2013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E0BC5-EB18-439C-A933-C8940FAC8C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4BAAE-FE77-4C04-9547-028598CD1865}" type="datetimeFigureOut">
              <a:rPr lang="ru-RU" smtClean="0"/>
              <a:pPr/>
              <a:t>01.03.2013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E0BC5-EB18-439C-A933-C8940FAC8C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4BAAE-FE77-4C04-9547-028598CD1865}" type="datetimeFigureOut">
              <a:rPr lang="ru-RU" smtClean="0"/>
              <a:pPr/>
              <a:t>01.03.2013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E0BC5-EB18-439C-A933-C8940FAC8C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4BAAE-FE77-4C04-9547-028598CD1865}" type="datetimeFigureOut">
              <a:rPr lang="ru-RU" smtClean="0"/>
              <a:pPr/>
              <a:t>01.03.2013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E0BC5-EB18-439C-A933-C8940FAC8C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4BAAE-FE77-4C04-9547-028598CD1865}" type="datetimeFigureOut">
              <a:rPr lang="ru-RU" smtClean="0"/>
              <a:pPr/>
              <a:t>01.03.2013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E0BC5-EB18-439C-A933-C8940FAC8C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4BAAE-FE77-4C04-9547-028598CD1865}" type="datetimeFigureOut">
              <a:rPr lang="ru-RU" smtClean="0"/>
              <a:pPr/>
              <a:t>01.03.2013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E0BC5-EB18-439C-A933-C8940FAC8C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4BAAE-FE77-4C04-9547-028598CD1865}" type="datetimeFigureOut">
              <a:rPr lang="ru-RU" smtClean="0"/>
              <a:pPr/>
              <a:t>01.03.2013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E0BC5-EB18-439C-A933-C8940FAC8C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4BAAE-FE77-4C04-9547-028598CD1865}" type="datetimeFigureOut">
              <a:rPr lang="ru-RU" smtClean="0"/>
              <a:pPr/>
              <a:t>01.03.2013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E0BC5-EB18-439C-A933-C8940FAC8C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4BAAE-FE77-4C04-9547-028598CD1865}" type="datetimeFigureOut">
              <a:rPr lang="ru-RU" smtClean="0"/>
              <a:pPr/>
              <a:t>01.03.2013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82E0BC5-EB18-439C-A933-C8940FAC8CC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874BAAE-FE77-4C04-9547-028598CD1865}" type="datetimeFigureOut">
              <a:rPr lang="ru-RU" smtClean="0"/>
              <a:pPr/>
              <a:t>01.03.2013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82E0BC5-EB18-439C-A933-C8940FAC8CC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gif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7200" dirty="0" smtClean="0"/>
              <a:t>В гостях у капельки</a:t>
            </a:r>
            <a:endParaRPr lang="ru-RU" sz="7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dirty="0" smtClean="0"/>
              <a:t>На помощь к водяному</a:t>
            </a:r>
            <a:endParaRPr lang="ru-RU" sz="5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47456" y="5934670"/>
            <a:ext cx="48965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/>
              <a:t>Подготовила воспитатель ГБ ДОУ 113, Фрунзенского района, г. Санкт-Петербурга, </a:t>
            </a:r>
            <a:r>
              <a:rPr lang="ru-RU" dirty="0" err="1" smtClean="0"/>
              <a:t>Лейченок</a:t>
            </a:r>
            <a:r>
              <a:rPr lang="ru-RU" dirty="0" smtClean="0"/>
              <a:t> Ольга Николаевна</a:t>
            </a:r>
            <a:endParaRPr lang="ru-RU" dirty="0"/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SUS\Desktop\мамина херь\43dc01eeac8164e1f43bfa6fcef_prev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2420888"/>
            <a:ext cx="5600700" cy="4210050"/>
          </a:xfrm>
          <a:prstGeom prst="rect">
            <a:avLst/>
          </a:prstGeom>
          <a:noFill/>
        </p:spPr>
      </p:pic>
      <p:pic>
        <p:nvPicPr>
          <p:cNvPr id="5" name="Рисунок 4" descr="капля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9592" y="4149080"/>
            <a:ext cx="1507835" cy="2132856"/>
          </a:xfrm>
          <a:prstGeom prst="rect">
            <a:avLst/>
          </a:prstGeom>
        </p:spPr>
      </p:pic>
      <p:pic>
        <p:nvPicPr>
          <p:cNvPr id="8" name="Рисунок 7" descr="vodjanoj_na_penke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31840" y="1916832"/>
            <a:ext cx="5752331" cy="4747956"/>
          </a:xfrm>
          <a:prstGeom prst="rect">
            <a:avLst/>
          </a:prstGeom>
        </p:spPr>
      </p:pic>
      <p:sp>
        <p:nvSpPr>
          <p:cNvPr id="9" name="Овальная выноска 8"/>
          <p:cNvSpPr/>
          <p:nvPr/>
        </p:nvSpPr>
        <p:spPr>
          <a:xfrm>
            <a:off x="3203848" y="332656"/>
            <a:ext cx="2880320" cy="1296144"/>
          </a:xfrm>
          <a:prstGeom prst="wedgeEllipseCallout">
            <a:avLst>
              <a:gd name="adj1" fmla="val 18930"/>
              <a:gd name="adj2" fmla="val 667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Грязь убрать мне помогли!</a:t>
            </a:r>
          </a:p>
          <a:p>
            <a:pPr algn="ctr"/>
            <a:r>
              <a:rPr lang="ru-RU" dirty="0" smtClean="0"/>
              <a:t>Озеро моё спасли!</a:t>
            </a:r>
            <a:endParaRPr lang="ru-RU" dirty="0"/>
          </a:p>
        </p:txBody>
      </p:sp>
      <p:sp>
        <p:nvSpPr>
          <p:cNvPr id="10" name="Овальная выноска 9"/>
          <p:cNvSpPr/>
          <p:nvPr/>
        </p:nvSpPr>
        <p:spPr>
          <a:xfrm>
            <a:off x="251520" y="3212976"/>
            <a:ext cx="1512168" cy="1152128"/>
          </a:xfrm>
          <a:prstGeom prst="wedgeEllipseCallout">
            <a:avLst>
              <a:gd name="adj1" fmla="val 18869"/>
              <a:gd name="adj2" fmla="val 7292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 новых встреч!</a:t>
            </a: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Цели: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lvl="3">
              <a:buFont typeface="Wingdings" pitchFamily="2" charset="2"/>
              <a:buChar char="v"/>
            </a:pPr>
            <a:r>
              <a:rPr lang="ru-RU" sz="8800" dirty="0" smtClean="0">
                <a:solidFill>
                  <a:srgbClr val="0070C0"/>
                </a:solidFill>
              </a:rPr>
              <a:t>Формировать экологическое сознание, бережное отношение к природе;</a:t>
            </a:r>
          </a:p>
          <a:p>
            <a:pPr lvl="3">
              <a:buFont typeface="Wingdings" pitchFamily="2" charset="2"/>
              <a:buChar char="v"/>
            </a:pPr>
            <a:r>
              <a:rPr lang="ru-RU" sz="8800" dirty="0" smtClean="0">
                <a:solidFill>
                  <a:srgbClr val="0070C0"/>
                </a:solidFill>
              </a:rPr>
              <a:t>Учить решать вопросы, связанные  с безопасностью взаимодействия человека и природы;</a:t>
            </a:r>
          </a:p>
          <a:p>
            <a:pPr lvl="3">
              <a:buFont typeface="Wingdings" pitchFamily="2" charset="2"/>
              <a:buChar char="v"/>
            </a:pPr>
            <a:r>
              <a:rPr lang="ru-RU" sz="8800" dirty="0" smtClean="0">
                <a:solidFill>
                  <a:srgbClr val="0070C0"/>
                </a:solidFill>
              </a:rPr>
              <a:t>Предложить опытным путём установить этапы очистки воды;</a:t>
            </a:r>
          </a:p>
          <a:p>
            <a:pPr lvl="3">
              <a:buFont typeface="Wingdings" pitchFamily="2" charset="2"/>
              <a:buChar char="v"/>
            </a:pPr>
            <a:r>
              <a:rPr lang="ru-RU" sz="8800" dirty="0" smtClean="0">
                <a:solidFill>
                  <a:srgbClr val="0070C0"/>
                </a:solidFill>
              </a:rPr>
              <a:t>Учить детей делать фильтр, ориентируясь по алгоритму его изготовления ( изображён на карточке).</a:t>
            </a:r>
          </a:p>
          <a:p>
            <a:pPr lvl="3">
              <a:buFont typeface="Wingdings" pitchFamily="2" charset="2"/>
              <a:buChar char="v"/>
            </a:pPr>
            <a:r>
              <a:rPr lang="ru-RU" sz="8800" dirty="0" smtClean="0">
                <a:solidFill>
                  <a:srgbClr val="0070C0"/>
                </a:solidFill>
              </a:rPr>
              <a:t> Развивать мыслительную деятельность при решении поставленных задач; при ответе на вопросы кроссворда.</a:t>
            </a:r>
          </a:p>
          <a:p>
            <a:pPr lvl="3">
              <a:buFont typeface="Wingdings" pitchFamily="2" charset="2"/>
              <a:buChar char="v"/>
            </a:pPr>
            <a:r>
              <a:rPr lang="ru-RU" sz="8800" dirty="0" smtClean="0">
                <a:solidFill>
                  <a:srgbClr val="0070C0"/>
                </a:solidFill>
              </a:rPr>
              <a:t> Формировать умение выражать свою точку зрения,</a:t>
            </a:r>
          </a:p>
          <a:p>
            <a:pPr lvl="3">
              <a:buNone/>
            </a:pPr>
            <a:r>
              <a:rPr lang="ru-RU" sz="8800" dirty="0" smtClean="0">
                <a:solidFill>
                  <a:srgbClr val="0070C0"/>
                </a:solidFill>
              </a:rPr>
              <a:t>отстаивать её.</a:t>
            </a:r>
            <a:br>
              <a:rPr lang="ru-RU" sz="8800" dirty="0" smtClean="0">
                <a:solidFill>
                  <a:srgbClr val="0070C0"/>
                </a:solidFill>
              </a:rPr>
            </a:br>
            <a:endParaRPr lang="ru-RU" sz="8800" dirty="0" smtClean="0">
              <a:solidFill>
                <a:srgbClr val="0070C0"/>
              </a:solidFill>
            </a:endParaRPr>
          </a:p>
          <a:p>
            <a:pPr lvl="3">
              <a:buFont typeface="Wingdings" pitchFamily="2" charset="2"/>
              <a:buChar char="v"/>
            </a:pPr>
            <a:endParaRPr lang="ru-RU" dirty="0" smtClean="0">
              <a:solidFill>
                <a:srgbClr val="0070C0"/>
              </a:solidFill>
            </a:endParaRPr>
          </a:p>
          <a:p>
            <a:pPr lvl="3">
              <a:buFont typeface="Wingdings" pitchFamily="2" charset="2"/>
              <a:buChar char="v"/>
            </a:pPr>
            <a:endParaRPr lang="ru-RU" dirty="0" smtClean="0">
              <a:solidFill>
                <a:srgbClr val="0070C0"/>
              </a:solidFill>
            </a:endParaRPr>
          </a:p>
          <a:p>
            <a:pPr lvl="3">
              <a:buFont typeface="Wingdings" pitchFamily="2" charset="2"/>
              <a:buChar char="v"/>
            </a:pP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ASUS\Desktop\мамина херь\43dc01eeac8164e1f43bfa6fcef_prev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2348880"/>
            <a:ext cx="5600700" cy="4210050"/>
          </a:xfrm>
          <a:prstGeom prst="rect">
            <a:avLst/>
          </a:prstGeom>
          <a:noFill/>
        </p:spPr>
      </p:pic>
      <p:pic>
        <p:nvPicPr>
          <p:cNvPr id="2053" name="Picture 5" descr="C:\Users\ASUS\Desktop\мамина херь\Безымянный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764704"/>
            <a:ext cx="1343025" cy="2047875"/>
          </a:xfrm>
          <a:prstGeom prst="rect">
            <a:avLst/>
          </a:prstGeom>
          <a:noFill/>
        </p:spPr>
      </p:pic>
      <p:sp>
        <p:nvSpPr>
          <p:cNvPr id="8" name="Овальная выноска 7"/>
          <p:cNvSpPr/>
          <p:nvPr/>
        </p:nvSpPr>
        <p:spPr>
          <a:xfrm>
            <a:off x="107504" y="3140968"/>
            <a:ext cx="3203848" cy="3384376"/>
          </a:xfrm>
          <a:prstGeom prst="wedgeEllipseCallout">
            <a:avLst>
              <a:gd name="adj1" fmla="val 71103"/>
              <a:gd name="adj2" fmla="val -111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Люди в гости приходили, озеро моё сгубили. Мусор плавает везде, погибает все в воде. Я ребят зову помочь, уберите мусор прочь. И тогда вода опять будет чистотой сиять!</a:t>
            </a:r>
            <a:endParaRPr lang="ru-RU" dirty="0"/>
          </a:p>
        </p:txBody>
      </p:sp>
      <p:sp>
        <p:nvSpPr>
          <p:cNvPr id="9" name="Овальная выноска 8"/>
          <p:cNvSpPr/>
          <p:nvPr/>
        </p:nvSpPr>
        <p:spPr>
          <a:xfrm>
            <a:off x="2555776" y="548680"/>
            <a:ext cx="2160240" cy="1152128"/>
          </a:xfrm>
          <a:prstGeom prst="wedgeEllipseCallout">
            <a:avLst>
              <a:gd name="adj1" fmla="val -56748"/>
              <a:gd name="adj2" fmla="val 697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Что случилось, Водяной?</a:t>
            </a:r>
            <a:endParaRPr lang="ru-RU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5" y="548680"/>
            <a:ext cx="7308292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1772816"/>
            <a:ext cx="6458361" cy="4419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76063" y="4725144"/>
            <a:ext cx="1567937" cy="2132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32656"/>
            <a:ext cx="7008779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2398191"/>
            <a:ext cx="6385585" cy="4199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484784"/>
            <a:ext cx="2375737" cy="1969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1700808"/>
            <a:ext cx="1296144" cy="1673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Прямая со стрелкой 6"/>
          <p:cNvCxnSpPr>
            <a:stCxn id="5123" idx="3"/>
            <a:endCxn id="5122" idx="1"/>
          </p:cNvCxnSpPr>
          <p:nvPr/>
        </p:nvCxnSpPr>
        <p:spPr>
          <a:xfrm flipV="1">
            <a:off x="2411760" y="2469295"/>
            <a:ext cx="2160240" cy="681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624" y="4437112"/>
            <a:ext cx="1194526" cy="1525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люс 10"/>
          <p:cNvSpPr/>
          <p:nvPr/>
        </p:nvSpPr>
        <p:spPr>
          <a:xfrm>
            <a:off x="2627784" y="4725144"/>
            <a:ext cx="936104" cy="864096"/>
          </a:xfrm>
          <a:prstGeom prst="mathPlus">
            <a:avLst>
              <a:gd name="adj1" fmla="val 1283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4067944" y="4941168"/>
            <a:ext cx="144016" cy="14401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4067944" y="5301208"/>
            <a:ext cx="144016" cy="14401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4211960" y="5085184"/>
            <a:ext cx="144016" cy="14401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4355976" y="4941168"/>
            <a:ext cx="144016" cy="14401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4355976" y="5229200"/>
            <a:ext cx="144016" cy="14401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4211960" y="5445224"/>
            <a:ext cx="144016" cy="14401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3851920" y="5805264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Уголь</a:t>
            </a:r>
            <a:endParaRPr lang="ru-RU" dirty="0"/>
          </a:p>
        </p:txBody>
      </p:sp>
      <p:sp>
        <p:nvSpPr>
          <p:cNvPr id="19" name="Равно 18"/>
          <p:cNvSpPr/>
          <p:nvPr/>
        </p:nvSpPr>
        <p:spPr>
          <a:xfrm>
            <a:off x="4860032" y="4869160"/>
            <a:ext cx="1008112" cy="648072"/>
          </a:xfrm>
          <a:prstGeom prst="mathEqual">
            <a:avLst>
              <a:gd name="adj1" fmla="val 19244"/>
              <a:gd name="adj2" fmla="val 146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0152" y="4437112"/>
            <a:ext cx="1209675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76063" y="1412776"/>
            <a:ext cx="1567937" cy="2132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0120" y="1052736"/>
            <a:ext cx="2600325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1700808"/>
            <a:ext cx="249555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619672" y="170080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Вата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4283968" y="141277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Бинт</a:t>
            </a:r>
            <a:endParaRPr lang="ru-RU" dirty="0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1772816"/>
            <a:ext cx="1647825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люс 13"/>
          <p:cNvSpPr/>
          <p:nvPr/>
        </p:nvSpPr>
        <p:spPr>
          <a:xfrm>
            <a:off x="2987824" y="3140968"/>
            <a:ext cx="720080" cy="720080"/>
          </a:xfrm>
          <a:prstGeom prst="mathPlus">
            <a:avLst>
              <a:gd name="adj1" fmla="val 132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5148064" y="3284984"/>
            <a:ext cx="1152128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772816"/>
            <a:ext cx="1095375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83568" y="126876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Бумага</a:t>
            </a:r>
            <a:endParaRPr lang="ru-RU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2492896"/>
            <a:ext cx="1762125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908720"/>
            <a:ext cx="194310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0032" y="2132856"/>
            <a:ext cx="23812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2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2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капл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4005064"/>
            <a:ext cx="1507835" cy="21328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836712"/>
            <a:ext cx="2016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Кому посвящен памятник в музее Воды в СПБ?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804248" y="764704"/>
            <a:ext cx="19442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Чист, ясен, как  алмаз, но дорог не бывает. От матери рождён и сам её рождает.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11560" y="2348880"/>
            <a:ext cx="2160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</a:t>
            </a:r>
            <a:r>
              <a:rPr lang="ru-RU" dirty="0" smtClean="0"/>
              <a:t>Какая река окружает  Петропавловскую крепость?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807296" y="2420888"/>
            <a:ext cx="63367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            </a:t>
            </a:r>
            <a:r>
              <a:rPr lang="ru-RU" sz="5400" dirty="0" smtClean="0">
                <a:solidFill>
                  <a:schemeClr val="tx2"/>
                </a:solidFill>
              </a:rPr>
              <a:t>В</a:t>
            </a:r>
            <a:r>
              <a:rPr lang="ru-RU" sz="5400" dirty="0" smtClean="0"/>
              <a:t>одовоз</a:t>
            </a:r>
          </a:p>
          <a:p>
            <a:r>
              <a:rPr lang="ru-RU" sz="5400" dirty="0" smtClean="0"/>
              <a:t>          С</a:t>
            </a:r>
            <a:r>
              <a:rPr lang="ru-RU" sz="5400" dirty="0" smtClean="0">
                <a:solidFill>
                  <a:schemeClr val="tx2"/>
                </a:solidFill>
              </a:rPr>
              <a:t>о</a:t>
            </a:r>
            <a:r>
              <a:rPr lang="ru-RU" sz="5400" dirty="0" smtClean="0"/>
              <a:t>сулька</a:t>
            </a:r>
          </a:p>
          <a:p>
            <a:r>
              <a:rPr lang="ru-RU" sz="5400" dirty="0" smtClean="0"/>
              <a:t>        Лё</a:t>
            </a:r>
            <a:r>
              <a:rPr lang="ru-RU" sz="5400" dirty="0" smtClean="0">
                <a:solidFill>
                  <a:schemeClr val="tx2"/>
                </a:solidFill>
              </a:rPr>
              <a:t>д</a:t>
            </a:r>
          </a:p>
          <a:p>
            <a:r>
              <a:rPr lang="ru-RU" sz="5400" dirty="0" smtClean="0"/>
              <a:t>      Нев</a:t>
            </a:r>
            <a:r>
              <a:rPr lang="ru-RU" sz="5400" dirty="0" smtClean="0">
                <a:solidFill>
                  <a:schemeClr val="tx2"/>
                </a:solidFill>
              </a:rPr>
              <a:t>а</a:t>
            </a:r>
            <a:r>
              <a:rPr lang="ru-RU" sz="5400" dirty="0" smtClean="0"/>
              <a:t>  </a:t>
            </a:r>
            <a:endParaRPr lang="ru-RU" sz="5400" dirty="0"/>
          </a:p>
        </p:txBody>
      </p:sp>
      <p:sp>
        <p:nvSpPr>
          <p:cNvPr id="13" name="TextBox 12"/>
          <p:cNvSpPr txBox="1"/>
          <p:nvPr/>
        </p:nvSpPr>
        <p:spPr>
          <a:xfrm>
            <a:off x="2915816" y="764704"/>
            <a:ext cx="30963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Растет она вниз головою,</a:t>
            </a:r>
          </a:p>
          <a:p>
            <a:r>
              <a:rPr lang="ru-RU" dirty="0" smtClean="0"/>
              <a:t> Не летом растет, а зимою.</a:t>
            </a:r>
          </a:p>
          <a:p>
            <a:r>
              <a:rPr lang="ru-RU" dirty="0" smtClean="0"/>
              <a:t> Но солнце ее припечет,</a:t>
            </a:r>
          </a:p>
          <a:p>
            <a:r>
              <a:rPr lang="ru-RU" dirty="0" smtClean="0"/>
              <a:t> Заплачет она и умрет.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6444208" y="5949280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Водовоз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2195736" y="5517232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Сосулька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6948264" y="4581128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Лёд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2771800" y="234888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Нева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  <p:bldP spid="6" grpId="0"/>
      <p:bldP spid="7" grpId="0"/>
      <p:bldP spid="12" grpId="0"/>
      <p:bldP spid="13" grpId="0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328</TotalTime>
  <Words>379</Words>
  <Application>Microsoft Office PowerPoint</Application>
  <PresentationFormat>Экран (4:3)</PresentationFormat>
  <Paragraphs>55</Paragraphs>
  <Slides>10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В гостях у капельки</vt:lpstr>
      <vt:lpstr>Цели: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ASUS</dc:creator>
  <cp:lastModifiedBy>ASUS</cp:lastModifiedBy>
  <cp:revision>27</cp:revision>
  <dcterms:created xsi:type="dcterms:W3CDTF">2012-12-04T18:13:56Z</dcterms:created>
  <dcterms:modified xsi:type="dcterms:W3CDTF">2013-02-28T22:46:25Z</dcterms:modified>
</cp:coreProperties>
</file>