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4" r:id="rId3"/>
    <p:sldId id="295" r:id="rId4"/>
    <p:sldId id="272" r:id="rId5"/>
    <p:sldId id="300" r:id="rId6"/>
    <p:sldId id="276" r:id="rId7"/>
    <p:sldId id="309" r:id="rId8"/>
    <p:sldId id="326" r:id="rId9"/>
    <p:sldId id="291" r:id="rId10"/>
    <p:sldId id="311" r:id="rId11"/>
    <p:sldId id="259" r:id="rId12"/>
    <p:sldId id="323" r:id="rId13"/>
    <p:sldId id="297" r:id="rId14"/>
    <p:sldId id="318" r:id="rId15"/>
    <p:sldId id="314" r:id="rId16"/>
    <p:sldId id="305" r:id="rId17"/>
    <p:sldId id="317" r:id="rId18"/>
    <p:sldId id="307" r:id="rId19"/>
    <p:sldId id="308" r:id="rId20"/>
    <p:sldId id="263" r:id="rId21"/>
    <p:sldId id="306" r:id="rId22"/>
    <p:sldId id="32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3399"/>
    <a:srgbClr val="FFCCCC"/>
    <a:srgbClr val="000066"/>
    <a:srgbClr val="6699FF"/>
    <a:srgbClr val="66CCFF"/>
    <a:srgbClr val="33CC33"/>
    <a:srgbClr val="3399FF"/>
    <a:srgbClr val="ECECE0"/>
    <a:srgbClr val="FFFFCC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0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90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85AC759B-6746-410E-BE8C-40F42D6B4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16B169D3-D1F1-4FC0-AEDE-6C9006A07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B169D3-D1F1-4FC0-AEDE-6C9006A07D1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B169D3-D1F1-4FC0-AEDE-6C9006A07D1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2286000" y="0"/>
            <a:ext cx="2287588" cy="4960938"/>
            <a:chOff x="1440" y="0"/>
            <a:chExt cx="1441" cy="3125"/>
          </a:xfrm>
        </p:grpSpPr>
        <p:sp>
          <p:nvSpPr>
            <p:cNvPr id="6" name="Rectangle 8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" name="Rectangle 14"/>
            <p:cNvSpPr>
              <a:spLocks noChangeArrowheads="1"/>
            </p:cNvSpPr>
            <p:nvPr userDrawn="1"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8" name="Rectangle 19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10" name="Rectangle 12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 userDrawn="1"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" name="Rectangle 20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grpSp>
        <p:nvGrpSpPr>
          <p:cNvPr id="13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4" name="Rectangle 11"/>
            <p:cNvSpPr>
              <a:spLocks noChangeArrowheads="1"/>
            </p:cNvSpPr>
            <p:nvPr userDrawn="1"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15" name="Group 38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6" name="Rectangle 9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7" name="Rectangle 10"/>
              <p:cNvSpPr>
                <a:spLocks noChangeArrowheads="1"/>
              </p:cNvSpPr>
              <p:nvPr userDrawn="1"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8" name="Rectangle 21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grpSp>
        <p:nvGrpSpPr>
          <p:cNvPr id="19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20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 userDrawn="1"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2" name="Rectangle 16"/>
            <p:cNvSpPr>
              <a:spLocks noChangeArrowheads="1"/>
            </p:cNvSpPr>
            <p:nvPr userDrawn="1"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grpSp>
        <p:nvGrpSpPr>
          <p:cNvPr id="24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5" name="Rectangle 24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pic>
        <p:nvPicPr>
          <p:cNvPr id="29" name="Picture 28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gray">
          <a:xfrm>
            <a:off x="7164388" y="908050"/>
            <a:ext cx="197961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gray">
          <a:xfrm>
            <a:off x="5062538" y="1268413"/>
            <a:ext cx="17954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gray">
          <a:xfrm>
            <a:off x="314325" y="692150"/>
            <a:ext cx="1973263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gray">
          <a:xfrm>
            <a:off x="2497138" y="374650"/>
            <a:ext cx="2071687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32"/>
          <p:cNvSpPr txBox="1">
            <a:spLocks noChangeArrowheads="1"/>
          </p:cNvSpPr>
          <p:nvPr/>
        </p:nvSpPr>
        <p:spPr bwMode="gray">
          <a:xfrm>
            <a:off x="7847013" y="239713"/>
            <a:ext cx="1196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0"/>
            <a:ext cx="8686800" cy="8636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59500"/>
            <a:ext cx="6400800" cy="342900"/>
          </a:xfrm>
        </p:spPr>
        <p:txBody>
          <a:bodyPr/>
          <a:lstStyle>
            <a:lvl1pPr marL="0" indent="0" algn="ctr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676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629400" y="6477000"/>
            <a:ext cx="12192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1A8245-E58F-4E14-9BEB-294EAE48C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07499-7EE4-4789-BA8D-32F9BCF41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58763"/>
            <a:ext cx="2057400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58763"/>
            <a:ext cx="6019800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536EF-6362-4418-AD69-7984DB884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ACDAF-B5BC-4651-9EE7-B4B411117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D5D9C-7B47-473F-91ED-24B72317AE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A1F5A-96BB-4147-802F-A93E70A742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E3525-C828-4F5A-8B24-12A0300C5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9A2A0-7DC3-405F-8AB0-E17C9D416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F6FC4-B6C7-4172-8957-A2E23E608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8BEB2-F624-4127-9058-B6B5CDBC39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0A39B-8C76-4139-888F-780F974D5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45442-838F-447F-8284-786D5F4FA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7FCB5-C086-4709-9009-213702079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51684-E1C0-477D-92F7-74AD0A4CA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1FCA5-5DDD-4F94-A475-3DF6B08BC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0" y="0"/>
            <a:ext cx="2287588" cy="6858000"/>
            <a:chOff x="1440" y="0"/>
            <a:chExt cx="1441" cy="3125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lt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5000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575175" y="0"/>
            <a:ext cx="2286000" cy="5137150"/>
            <a:chOff x="2882" y="0"/>
            <a:chExt cx="1440" cy="2341"/>
          </a:xfrm>
        </p:grpSpPr>
        <p:sp>
          <p:nvSpPr>
            <p:cNvPr id="5" name="Rectangle 12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0"/>
                  </a:schemeClr>
                </a:gs>
                <a:gs pos="5000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858000" y="0"/>
            <a:ext cx="2286000" cy="6831013"/>
            <a:chOff x="4320" y="0"/>
            <a:chExt cx="1440" cy="3113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lt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2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1056" name="Group 17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042" name="Rectangle 18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 userDrawn="1"/>
            </p:nvSpPr>
            <p:spPr bwMode="lt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0" y="0"/>
            <a:ext cx="2286000" cy="5135563"/>
            <a:chOff x="0" y="0"/>
            <a:chExt cx="1440" cy="2340"/>
          </a:xfrm>
        </p:grpSpPr>
        <p:sp>
          <p:nvSpPr>
            <p:cNvPr id="1046" name="Rectangle 22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7" name="Rectangle 23"/>
            <p:cNvSpPr>
              <a:spLocks noChangeArrowheads="1"/>
            </p:cNvSpPr>
            <p:nvPr userDrawn="1"/>
          </p:nvSpPr>
          <p:spPr bwMode="lt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8" name="Rectangle 24"/>
            <p:cNvSpPr>
              <a:spLocks noChangeArrowheads="1"/>
            </p:cNvSpPr>
            <p:nvPr userDrawn="1"/>
          </p:nvSpPr>
          <p:spPr bwMode="lt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grpSp>
        <p:nvGrpSpPr>
          <p:cNvPr id="7" name="Group 45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1050" name="Rectangle 26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1" name="Rectangle 27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2" name="Rectangle 28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3" name="Rectangle 29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524000"/>
            <a:ext cx="822960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69C91204-BDDA-4A4A-99C6-E1CBD24CBC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5" name="Group 46"/>
          <p:cNvGrpSpPr>
            <a:grpSpLocks/>
          </p:cNvGrpSpPr>
          <p:nvPr/>
        </p:nvGrpSpPr>
        <p:grpSpPr bwMode="auto">
          <a:xfrm>
            <a:off x="0" y="176213"/>
            <a:ext cx="7696200" cy="1117600"/>
            <a:chOff x="0" y="111"/>
            <a:chExt cx="4848" cy="768"/>
          </a:xfrm>
        </p:grpSpPr>
        <p:sp>
          <p:nvSpPr>
            <p:cNvPr id="1063" name="Rectangle 39"/>
            <p:cNvSpPr>
              <a:spLocks noChangeArrowheads="1"/>
            </p:cNvSpPr>
            <p:nvPr userDrawn="1"/>
          </p:nvSpPr>
          <p:spPr bwMode="hidden">
            <a:xfrm rot="-5400000">
              <a:off x="2394" y="-1578"/>
              <a:ext cx="60" cy="484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0"/>
                    <a:invGamma/>
                    <a:alpha val="0"/>
                  </a:srgbClr>
                </a:gs>
                <a:gs pos="50000">
                  <a:srgbClr val="FFFFFF">
                    <a:alpha val="35001"/>
                  </a:srgbClr>
                </a:gs>
                <a:gs pos="100000">
                  <a:srgbClr val="FFFFFF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1041" name="Group 44"/>
            <p:cNvGrpSpPr>
              <a:grpSpLocks/>
            </p:cNvGrpSpPr>
            <p:nvPr userDrawn="1"/>
          </p:nvGrpSpPr>
          <p:grpSpPr bwMode="auto">
            <a:xfrm>
              <a:off x="0" y="111"/>
              <a:ext cx="4327" cy="768"/>
              <a:chOff x="0" y="111"/>
              <a:chExt cx="4327" cy="768"/>
            </a:xfrm>
          </p:grpSpPr>
          <p:sp>
            <p:nvSpPr>
              <p:cNvPr id="1065" name="Rectangle 41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 userDrawn="1"/>
            </p:nvSpPr>
            <p:spPr bwMode="hidden">
              <a:xfrm rot="-5400000">
                <a:off x="1754" y="-1643"/>
                <a:ext cx="181" cy="3690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gamma/>
                      <a:tint val="0"/>
                      <a:invGamma/>
                      <a:alpha val="0"/>
                    </a:srgbClr>
                  </a:gs>
                  <a:gs pos="5000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103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58763"/>
            <a:ext cx="73152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&#1074;&#1099;&#1089;&#1090;&#1091;&#1087;&#1072;&#1102;&#1090;%20&#1088;&#1086;&#1076;&#1080;&#1090;&#1077;&#1083;&#1080;.PPT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90;&#1077;&#1089;&#1090;%20&#1076;&#1083;&#1103;%20&#1088;&#1086;&#1076;&#1080;&#1090;&#1077;&#1083;&#1077;&#1081;.PP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gray">
          <a:xfrm>
            <a:off x="785786" y="4286256"/>
            <a:ext cx="7561263" cy="1317625"/>
          </a:xfrm>
          <a:prstGeom prst="rect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«Мальчики и девочки – </a:t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два разных мира»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214290"/>
            <a:ext cx="6400800" cy="342900"/>
          </a:xfrm>
        </p:spPr>
        <p:txBody>
          <a:bodyPr/>
          <a:lstStyle/>
          <a:p>
            <a:r>
              <a:rPr lang="ru-RU" b="1" dirty="0" smtClean="0"/>
              <a:t>Муниципальное дошкольное образовательное учреждение детский сад компенсирующего вида № 13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43834" y="285728"/>
            <a:ext cx="1500166" cy="357190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1643042" y="5715016"/>
            <a:ext cx="678661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</a:rPr>
              <a:t>Воспитатель высшей квалификационной категории: Е.А.Киселева  2013г.</a:t>
            </a:r>
          </a:p>
        </p:txBody>
      </p:sp>
      <p:pic>
        <p:nvPicPr>
          <p:cNvPr id="7" name="Рисунок 6" descr="ооо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29454" y="214290"/>
            <a:ext cx="1077466" cy="985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gray">
          <a:xfrm>
            <a:off x="4357686" y="4143380"/>
            <a:ext cx="4643470" cy="2428892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9" name="Капля 8"/>
          <p:cNvSpPr/>
          <p:nvPr/>
        </p:nvSpPr>
        <p:spPr>
          <a:xfrm rot="16200000">
            <a:off x="1577359" y="1994486"/>
            <a:ext cx="3663734" cy="3960995"/>
          </a:xfrm>
          <a:prstGeom prst="teardrop">
            <a:avLst/>
          </a:prstGeom>
          <a:solidFill>
            <a:srgbClr val="FFCCCC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апля 5"/>
          <p:cNvSpPr/>
          <p:nvPr/>
        </p:nvSpPr>
        <p:spPr>
          <a:xfrm rot="19656315">
            <a:off x="47589" y="3278000"/>
            <a:ext cx="3612712" cy="3360659"/>
          </a:xfrm>
          <a:prstGeom prst="teardrop">
            <a:avLst/>
          </a:prstGeom>
          <a:solidFill>
            <a:srgbClr val="FFCCCC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апля 4"/>
          <p:cNvSpPr/>
          <p:nvPr/>
        </p:nvSpPr>
        <p:spPr>
          <a:xfrm rot="13682693">
            <a:off x="2727123" y="305493"/>
            <a:ext cx="3663734" cy="3960995"/>
          </a:xfrm>
          <a:prstGeom prst="teardrop">
            <a:avLst/>
          </a:prstGeom>
          <a:solidFill>
            <a:srgbClr val="FFCCCC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7315200" cy="944562"/>
          </a:xfrm>
        </p:spPr>
        <p:txBody>
          <a:bodyPr>
            <a:normAutofit/>
          </a:bodyPr>
          <a:lstStyle/>
          <a:p>
            <a:r>
              <a:rPr lang="ru-RU" sz="2400" kern="1200" dirty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Что происходит с нашими детьми?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0" y="4071942"/>
            <a:ext cx="3810000" cy="2038352"/>
          </a:xfrm>
        </p:spPr>
        <p:txBody>
          <a:bodyPr/>
          <a:lstStyle/>
          <a:p>
            <a:pPr>
              <a:buNone/>
            </a:pPr>
            <a:r>
              <a:rPr lang="ru-RU" sz="1800" kern="1200" dirty="0" smtClean="0">
                <a:latin typeface="Times New Roman" pitchFamily="18" charset="0"/>
                <a:cs typeface="Times New Roman" pitchFamily="18" charset="0"/>
              </a:rPr>
              <a:t>      В </a:t>
            </a:r>
            <a:r>
              <a:rPr lang="ru-RU" sz="1800" kern="1200" dirty="0">
                <a:latin typeface="Times New Roman" pitchFamily="18" charset="0"/>
                <a:cs typeface="Times New Roman" pitchFamily="18" charset="0"/>
              </a:rPr>
              <a:t>возрасте 4 лет вначале у девочек, а несколько позже у мальчиков встречается явление называемое «детским романтизмом»- склонность к романтическому обожанию, и настоящей влюбленности.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4071934" y="4143380"/>
            <a:ext cx="507206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Физиологи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психологи и педагоги считают, что формирование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устойчивости обусловлено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социокультурными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нормами и зависит в первую очередь от отношения родителей к ребёнку, характера родительских установок и привязанности как матери к ребёнку, так и ребёнка к матери, а также от воспитания его в дошкольном образовательном учреждении.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857232"/>
            <a:ext cx="34290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 доказали, что к 2 годам ребенок начинает понимать, кто он - девочка или мальчик, а с 4 до 7 лет дети уже осознают, что девочки становятся женщинами, а мальчики - мужчинами, что принадлежность к полу сохраняется независимо от возникающих ситуаций или желаний ребенка. </a:t>
            </a:r>
            <a:endParaRPr lang="ru-RU" dirty="0"/>
          </a:p>
        </p:txBody>
      </p:sp>
      <p:pic>
        <p:nvPicPr>
          <p:cNvPr id="15364" name="Picture 4" descr="a568adbe04127363d2d66c501e8ba280e2369c7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85860"/>
            <a:ext cx="2394483" cy="252845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2" name="Group 10"/>
          <p:cNvGrpSpPr>
            <a:grpSpLocks/>
          </p:cNvGrpSpPr>
          <p:nvPr/>
        </p:nvGrpSpPr>
        <p:grpSpPr bwMode="auto">
          <a:xfrm>
            <a:off x="1357290" y="3714753"/>
            <a:ext cx="5927732" cy="1785950"/>
            <a:chOff x="1341" y="1723"/>
            <a:chExt cx="3104" cy="335"/>
          </a:xfrm>
        </p:grpSpPr>
        <p:sp>
          <p:nvSpPr>
            <p:cNvPr id="9227" name="AutoShape 11"/>
            <p:cNvSpPr>
              <a:spLocks noChangeArrowheads="1"/>
            </p:cNvSpPr>
            <p:nvPr/>
          </p:nvSpPr>
          <p:spPr bwMode="ltGray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28575" algn="ctr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4120" name="AutoShape 12"/>
            <p:cNvSpPr>
              <a:spLocks noChangeArrowheads="1"/>
            </p:cNvSpPr>
            <p:nvPr/>
          </p:nvSpPr>
          <p:spPr bwMode="ltGray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104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kern="1200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Воспитание детей</a:t>
            </a:r>
            <a:endParaRPr lang="en-US" sz="2400" kern="1200" dirty="0" smtClean="0">
              <a:solidFill>
                <a:srgbClr val="0070C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ltGray">
          <a:xfrm>
            <a:off x="857224" y="3643314"/>
            <a:ext cx="685800" cy="685800"/>
          </a:xfrm>
          <a:prstGeom prst="diamond">
            <a:avLst/>
          </a:prstGeom>
          <a:solidFill>
            <a:schemeClr val="accent2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4107" name="Text Box 17"/>
          <p:cNvSpPr txBox="1">
            <a:spLocks noChangeArrowheads="1"/>
          </p:cNvSpPr>
          <p:nvPr/>
        </p:nvSpPr>
        <p:spPr bwMode="black">
          <a:xfrm>
            <a:off x="1000100" y="378619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4112" name="Group 22"/>
          <p:cNvGrpSpPr>
            <a:grpSpLocks/>
          </p:cNvGrpSpPr>
          <p:nvPr/>
        </p:nvGrpSpPr>
        <p:grpSpPr bwMode="auto">
          <a:xfrm>
            <a:off x="1214414" y="1071546"/>
            <a:ext cx="5927732" cy="2428892"/>
            <a:chOff x="1341" y="1723"/>
            <a:chExt cx="3104" cy="335"/>
          </a:xfrm>
        </p:grpSpPr>
        <p:sp>
          <p:nvSpPr>
            <p:cNvPr id="9239" name="AutoShape 23"/>
            <p:cNvSpPr>
              <a:spLocks noChangeArrowheads="1"/>
            </p:cNvSpPr>
            <p:nvPr/>
          </p:nvSpPr>
          <p:spPr bwMode="gray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28575" algn="ctr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4118" name="AutoShape 24"/>
            <p:cNvSpPr>
              <a:spLocks noChangeArrowheads="1"/>
            </p:cNvSpPr>
            <p:nvPr/>
          </p:nvSpPr>
          <p:spPr bwMode="gray">
            <a:xfrm>
              <a:off x="1366" y="1735"/>
              <a:ext cx="3068" cy="148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41" name="Text Box 25"/>
          <p:cNvSpPr txBox="1">
            <a:spLocks noChangeArrowheads="1"/>
          </p:cNvSpPr>
          <p:nvPr/>
        </p:nvSpPr>
        <p:spPr bwMode="black">
          <a:xfrm>
            <a:off x="1357290" y="1214422"/>
            <a:ext cx="5643602" cy="21236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Народная</a:t>
            </a:r>
          </a:p>
          <a:p>
            <a:pPr eaLnBrk="0" hangingPunct="0"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Девочки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большую часть времени проводили с матерью или няней, а воспитанием мальчиков с 3 лет руководил отец или гувернер. Дети постоянно видели своих родителей, общались с ними, и в результате у них формировались стереотипы поведения, характерные для мужчин и женщин.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42" name="AutoShape 26"/>
          <p:cNvSpPr>
            <a:spLocks noChangeArrowheads="1"/>
          </p:cNvSpPr>
          <p:nvPr/>
        </p:nvSpPr>
        <p:spPr bwMode="gray">
          <a:xfrm>
            <a:off x="785786" y="1000108"/>
            <a:ext cx="685800" cy="685800"/>
          </a:xfrm>
          <a:prstGeom prst="diamond">
            <a:avLst/>
          </a:prstGeom>
          <a:solidFill>
            <a:schemeClr val="hlink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4115" name="Text Box 27"/>
          <p:cNvSpPr txBox="1">
            <a:spLocks noChangeArrowheads="1"/>
          </p:cNvSpPr>
          <p:nvPr/>
        </p:nvSpPr>
        <p:spPr bwMode="black">
          <a:xfrm>
            <a:off x="928662" y="1071546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chemeClr val="bg1"/>
                </a:solidFill>
              </a:rPr>
              <a:t>1</a:t>
            </a:r>
          </a:p>
        </p:txBody>
      </p:sp>
      <p:pic>
        <p:nvPicPr>
          <p:cNvPr id="4116" name="Picture 28" descr="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86625" y="0"/>
            <a:ext cx="18573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Прямоугольник 28"/>
          <p:cNvSpPr/>
          <p:nvPr/>
        </p:nvSpPr>
        <p:spPr>
          <a:xfrm>
            <a:off x="1571605" y="3929066"/>
            <a:ext cx="56436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Современная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Девочек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 мальчиков чаще всего воспитывают женщины: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мама или бабушка, а в детском саду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женщины-воспитатели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gray">
          <a:xfrm>
            <a:off x="0" y="5572140"/>
            <a:ext cx="9144000" cy="1143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Идея противоположности мужского и женского начал встречаются в мифах и традициях всех известных обществ. Она закреплена в разнообразных институтах (семья, армия, воспитательные, учебные учреждения).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gray">
          <a:xfrm>
            <a:off x="3357554" y="357166"/>
            <a:ext cx="5519734" cy="928694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Разделение людей на мужчин и женщин является центральной установкой восприятия нами различий, имеющихся в психике и поведении человека.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642910" y="1857364"/>
            <a:ext cx="821537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первую очередь ответственность за воспитание будущего мужчины или будущей женщины лежит на семье.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Созерцая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гармоничную семью, ребёнок учится уважать индивидуальность каждого родителя. Мама почитаема и уважаема как женщина; она не повышает голос и не критикует мужа в присутствии детей; она внимательна к старшим, а детей окружает теплом и заботой. Папа же авторитетен и силён; уверен и спокоен; преисполнен ответственности и в меру строг с домочадцами. И если семья - это модель мира, то папа - это воплощение бога: справедливого и несущего ответственность за семью.</a:t>
            </a:r>
          </a:p>
        </p:txBody>
      </p:sp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285728"/>
            <a:ext cx="1500198" cy="1500198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832475"/>
          </a:xfrm>
        </p:spPr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ru-RU" sz="2400" b="1" kern="1200" dirty="0" smtClean="0">
                <a:solidFill>
                  <a:srgbClr val="6699FF"/>
                </a:solidFill>
                <a:latin typeface="Times New Roman" pitchFamily="18" charset="0"/>
                <a:cs typeface="Times New Roman" pitchFamily="18" charset="0"/>
              </a:rPr>
              <a:t>Большинство родителей сыновей в будущем хотят видеть: 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•"/>
            </a:pPr>
            <a:endParaRPr lang="ru-RU" sz="2400" kern="1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ответственными,</a:t>
            </a:r>
          </a:p>
          <a:p>
            <a:pPr algn="just">
              <a:lnSpc>
                <a:spcPct val="90000"/>
              </a:lnSpc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 смелыми,</a:t>
            </a:r>
          </a:p>
          <a:p>
            <a:pPr algn="just">
              <a:lnSpc>
                <a:spcPct val="90000"/>
              </a:lnSpc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 решительными, </a:t>
            </a:r>
          </a:p>
          <a:p>
            <a:pPr algn="just">
              <a:lnSpc>
                <a:spcPct val="90000"/>
              </a:lnSpc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выносливыми,</a:t>
            </a:r>
          </a:p>
          <a:p>
            <a:pPr algn="just">
              <a:lnSpc>
                <a:spcPct val="90000"/>
              </a:lnSpc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 сильными.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 b="1" kern="1200" dirty="0" smtClean="0">
                <a:solidFill>
                  <a:srgbClr val="6699FF"/>
                </a:solidFill>
                <a:latin typeface="Times New Roman" pitchFamily="18" charset="0"/>
                <a:cs typeface="Times New Roman" pitchFamily="18" charset="0"/>
              </a:rPr>
              <a:t>Дочерей хотят видеть: </a:t>
            </a:r>
          </a:p>
          <a:p>
            <a:pPr algn="just">
              <a:lnSpc>
                <a:spcPct val="90000"/>
              </a:lnSpc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ласковыми,</a:t>
            </a:r>
          </a:p>
          <a:p>
            <a:pPr algn="just">
              <a:lnSpc>
                <a:spcPct val="90000"/>
              </a:lnSpc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 красивыми, </a:t>
            </a:r>
          </a:p>
          <a:p>
            <a:pPr algn="just">
              <a:lnSpc>
                <a:spcPct val="90000"/>
              </a:lnSpc>
            </a:pPr>
            <a:r>
              <a:rPr lang="ru-RU" sz="2400" kern="1200" dirty="0" smtClean="0">
                <a:latin typeface="Times New Roman" pitchFamily="18" charset="0"/>
                <a:cs typeface="Times New Roman" pitchFamily="18" charset="0"/>
              </a:rPr>
              <a:t>изящными.</a:t>
            </a:r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72000" y="1142984"/>
            <a:ext cx="3786214" cy="5280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142844" y="2214554"/>
            <a:ext cx="9001156" cy="3143251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Женское воспитание: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Повышенная эмоциональность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Преобладание словесных методов и приемов косвенного воздействия на сознание ребенка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Более требовательное отношение к девочкам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Более терпимое отношение к мальчикам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своих педагогических оценках женщины более непоследовательны и зависимы от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мнения окружающих.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Мужское воспитание: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Меньшая зависимость от мнения окружающих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Чаще используют телесные наказания и тактильные методы поощрения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Предпочтение активных игр, игр «неразберих»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Менее эмоциональны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Более терпимое отношение к девочкам, более требовательны к мальчикам</a:t>
            </a:r>
          </a:p>
          <a:p>
            <a:pPr marL="342900" marR="0" lvl="0" indent="-342900" algn="l" defTabSz="914400" rtl="0" eaLnBrk="1" fontAlgn="base" latinLnBrk="0" hangingPunct="1"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gray">
          <a:xfrm>
            <a:off x="357158" y="1571612"/>
            <a:ext cx="77724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6699FF"/>
                </a:solidFill>
                <a:latin typeface="Times New Roman" pitchFamily="18" charset="0"/>
                <a:cs typeface="Times New Roman" pitchFamily="18" charset="0"/>
              </a:rPr>
              <a:t>Особенности мужского и женского стилей воспитания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290"/>
            <a:ext cx="8858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представления, какими должны быть мужчины и женщины, очень важно, но ограничиваться этим нельзя. Надо помочь ребенку реализовать эти представления. Для этого, прежде всего, используются естественные и создаются проблемные ситуации, близкие жизненному опыту детей. Немалую роль играет и личный пример поведения взрослого, который воспитывает ребенка.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610600" y="381000"/>
            <a:ext cx="76200" cy="76200"/>
          </a:xfrm>
        </p:spPr>
        <p:txBody>
          <a:bodyPr/>
          <a:lstStyle/>
          <a:p>
            <a:endParaRPr lang="ru-RU" sz="4000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357166"/>
            <a:ext cx="4895880" cy="2481258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  <a:defRPr/>
            </a:pPr>
            <a:r>
              <a:rPr lang="ru-RU" sz="2400" b="1" kern="1200" dirty="0">
                <a:solidFill>
                  <a:srgbClr val="6699FF"/>
                </a:solidFill>
                <a:latin typeface="Times New Roman" pitchFamily="18" charset="0"/>
                <a:cs typeface="Times New Roman" pitchFamily="18" charset="0"/>
              </a:rPr>
              <a:t>Роль отца в воспитании сына</a:t>
            </a:r>
          </a:p>
          <a:p>
            <a:pPr>
              <a:lnSpc>
                <a:spcPct val="90000"/>
              </a:lnSpc>
            </a:pPr>
            <a:r>
              <a:rPr lang="ru-RU" sz="2000" kern="1200" dirty="0">
                <a:latin typeface="Times New Roman" pitchFamily="18" charset="0"/>
                <a:cs typeface="Times New Roman" pitchFamily="18" charset="0"/>
              </a:rPr>
              <a:t>Повышает социальную активность</a:t>
            </a:r>
          </a:p>
          <a:p>
            <a:pPr>
              <a:lnSpc>
                <a:spcPct val="90000"/>
              </a:lnSpc>
            </a:pPr>
            <a:r>
              <a:rPr lang="ru-RU" sz="2000" kern="1200" dirty="0">
                <a:latin typeface="Times New Roman" pitchFamily="18" charset="0"/>
                <a:cs typeface="Times New Roman" pitchFamily="18" charset="0"/>
              </a:rPr>
              <a:t>Приобщает к мужской субкультуре</a:t>
            </a:r>
          </a:p>
          <a:p>
            <a:pPr>
              <a:lnSpc>
                <a:spcPct val="90000"/>
              </a:lnSpc>
            </a:pPr>
            <a:r>
              <a:rPr lang="ru-RU" sz="2000" kern="1200" dirty="0">
                <a:latin typeface="Times New Roman" pitchFamily="18" charset="0"/>
                <a:cs typeface="Times New Roman" pitchFamily="18" charset="0"/>
              </a:rPr>
              <a:t>Формирует сексуально-ролевую ориентацию</a:t>
            </a:r>
          </a:p>
          <a:p>
            <a:pPr>
              <a:lnSpc>
                <a:spcPct val="90000"/>
              </a:lnSpc>
            </a:pPr>
            <a:r>
              <a:rPr lang="ru-RU" sz="2000" kern="1200" dirty="0">
                <a:latin typeface="Times New Roman" pitchFamily="18" charset="0"/>
                <a:cs typeface="Times New Roman" pitchFamily="18" charset="0"/>
              </a:rPr>
              <a:t>Дает свою оценку важных для сына ситуаций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214282" y="3071810"/>
            <a:ext cx="48768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6699FF"/>
                </a:solidFill>
                <a:latin typeface="Times New Roman" pitchFamily="18" charset="0"/>
                <a:cs typeface="Times New Roman" pitchFamily="18" charset="0"/>
              </a:rPr>
              <a:t>Роль отца в воспитании дочери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Создает эталон будущего мужа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Дает уверенность в ее привлекательности, значимости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Позволяет усвоить способы поведения мужа и жены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Любящий отец дает чувство защищенности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7" y="642918"/>
            <a:ext cx="3663247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500042"/>
            <a:ext cx="8001056" cy="2500330"/>
          </a:xfrm>
          <a:solidFill>
            <a:srgbClr val="FFCCC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ru-RU" dirty="0" smtClean="0"/>
              <a:t>		</a:t>
            </a:r>
            <a:r>
              <a:rPr lang="ru-RU" sz="2400" b="1" dirty="0" smtClean="0">
                <a:solidFill>
                  <a:srgbClr val="6699FF"/>
                </a:solidFill>
                <a:latin typeface="Times New Roman" pitchFamily="18" charset="0"/>
                <a:cs typeface="Times New Roman" pitchFamily="18" charset="0"/>
              </a:rPr>
              <a:t>Мальчик и девочка – два разных мира.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b="1" dirty="0" smtClean="0">
                <a:solidFill>
                  <a:srgbClr val="6699FF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воспитатели и родители заинтересованы в воспитании детей с учетом их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гендерных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особенностей, то они могут с успехом решить эти задачи.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3143248"/>
          <a:ext cx="8001055" cy="3425783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600211"/>
                <a:gridCol w="1600211"/>
                <a:gridCol w="1600211"/>
                <a:gridCol w="1600211"/>
                <a:gridCol w="1600211"/>
              </a:tblGrid>
              <a:tr h="76908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Модели гендерной социализации</a:t>
                      </a:r>
                      <a:endParaRPr lang="ru-RU" sz="1400" b="1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информации</a:t>
                      </a:r>
                      <a:endParaRPr lang="ru-RU" sz="1400" b="1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 информации</a:t>
                      </a:r>
                    </a:p>
                    <a:p>
                      <a:endParaRPr lang="ru-RU" sz="1400" b="1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Подход</a:t>
                      </a:r>
                      <a:endParaRPr lang="ru-RU" sz="1400" b="1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Общий </a:t>
                      </a:r>
                    </a:p>
                    <a:p>
                      <a:r>
                        <a:rPr lang="ru-RU" sz="1400" b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тон</a:t>
                      </a:r>
                      <a:endParaRPr lang="ru-RU" sz="1400" b="1" dirty="0">
                        <a:solidFill>
                          <a:srgbClr val="00006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769080"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Рестриктивная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Минимум – чем меньше,</a:t>
                      </a:r>
                      <a:r>
                        <a:rPr lang="ru-RU" sz="1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тем</a:t>
                      </a:r>
                      <a:r>
                        <a:rPr lang="ru-RU" sz="1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лучше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Не делай того или этого, ибо…</a:t>
                      </a:r>
                    </a:p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Это единственный верный путь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Нет!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797621"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Пермиссивная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Максимум – чем больше, тем лучше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Существуют следующие пути…</a:t>
                      </a:r>
                    </a:p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Все пути хороши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Да!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942743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«Золотая середина»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Оптимум – столько, сколько необходимо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Поступай так, а не иначе, ибо…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Есть много путей, выбирай лучший</a:t>
                      </a:r>
                    </a:p>
                    <a:p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Да, но…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gradFill flip="none" rotWithShape="0">
                      <a:gsLst>
                        <a:gs pos="8000">
                          <a:srgbClr val="FFCCCC">
                            <a:alpha val="31000"/>
                          </a:srgbClr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286512" y="1714488"/>
            <a:ext cx="1918036" cy="1436676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ChangeArrowheads="1"/>
          </p:cNvSpPr>
          <p:nvPr/>
        </p:nvSpPr>
        <p:spPr bwMode="gray">
          <a:xfrm>
            <a:off x="714348" y="2143116"/>
            <a:ext cx="5214974" cy="750887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gray">
          <a:xfrm>
            <a:off x="642910" y="2500306"/>
            <a:ext cx="53578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Стратегии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социализации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2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0034" y="928670"/>
            <a:ext cx="8215370" cy="5466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428736"/>
            <a:ext cx="7258072" cy="4786346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kern="1200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</a:t>
            </a:r>
            <a:r>
              <a:rPr lang="ru-RU" sz="24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тановление правильных взаимоотношений мальчика и девочки, юноши и девушки;</a:t>
            </a:r>
            <a:br>
              <a:rPr lang="ru-RU" sz="24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kern="1200" dirty="0" smtClean="0">
                <a:solidFill>
                  <a:schemeClr val="accent6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</a:t>
            </a:r>
            <a:r>
              <a:rPr lang="ru-RU" sz="24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тремление к взаимопониманию;</a:t>
            </a:r>
            <a:br>
              <a:rPr lang="ru-RU" sz="24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kern="1200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</a:t>
            </a:r>
            <a:r>
              <a:rPr lang="ru-RU" sz="24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аличие качеств, характерных для мальчика (юноши, мужчины): смелость, мастерство в деле, рыцарство, трудолюбие, благородство, умение преодолевать трудности и другие;</a:t>
            </a:r>
            <a:br>
              <a:rPr lang="ru-RU" sz="24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kern="1200" dirty="0" smtClean="0">
                <a:solidFill>
                  <a:schemeClr val="accent6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</a:t>
            </a:r>
            <a:r>
              <a:rPr lang="ru-RU" sz="24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аличие качеств, характерных для девочки (девушки, женщины): доброта, женственность, отзывчивость, мягкость, терпимость, забота, любовь к детям;</a:t>
            </a:r>
            <a:br>
              <a:rPr lang="ru-RU" sz="24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kern="1200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</a:t>
            </a:r>
            <a:r>
              <a:rPr lang="ru-RU" sz="24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аличие честности, искренности, доверия, верности, милосердия, взаимопомощи.</a:t>
            </a:r>
            <a:br>
              <a:rPr lang="ru-RU" sz="24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 </a:t>
            </a:r>
            <a:r>
              <a:rPr lang="ru-RU" sz="20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0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0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      </a:t>
            </a:r>
            <a:br>
              <a:rPr lang="ru-RU" sz="20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0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857224" y="1285860"/>
            <a:ext cx="517506" cy="487353"/>
            <a:chOff x="480" y="1200"/>
            <a:chExt cx="1042" cy="1019"/>
          </a:xfrm>
        </p:grpSpPr>
        <p:grpSp>
          <p:nvGrpSpPr>
            <p:cNvPr id="4" name="Group 4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6" name="Picture 47" descr="circuler_1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pic>
          <p:nvPicPr>
            <p:cNvPr id="5" name="Picture 49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857224" y="2000240"/>
            <a:ext cx="501675" cy="495299"/>
            <a:chOff x="480" y="1200"/>
            <a:chExt cx="1042" cy="1019"/>
          </a:xfrm>
        </p:grpSpPr>
        <p:grpSp>
          <p:nvGrpSpPr>
            <p:cNvPr id="9" name="Group 21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1" name="Picture 22" descr="circuler_1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Oval 23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pic>
          <p:nvPicPr>
            <p:cNvPr id="10" name="Picture 24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20"/>
          <p:cNvGrpSpPr>
            <a:grpSpLocks/>
          </p:cNvGrpSpPr>
          <p:nvPr/>
        </p:nvGrpSpPr>
        <p:grpSpPr bwMode="auto">
          <a:xfrm>
            <a:off x="857224" y="3429000"/>
            <a:ext cx="501675" cy="495299"/>
            <a:chOff x="480" y="1200"/>
            <a:chExt cx="1042" cy="1019"/>
          </a:xfrm>
        </p:grpSpPr>
        <p:grpSp>
          <p:nvGrpSpPr>
            <p:cNvPr id="14" name="Group 21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6" name="Picture 22" descr="circuler_1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" name="Oval 23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pic>
          <p:nvPicPr>
            <p:cNvPr id="15" name="Picture 24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8" name="Group 45"/>
          <p:cNvGrpSpPr>
            <a:grpSpLocks/>
          </p:cNvGrpSpPr>
          <p:nvPr/>
        </p:nvGrpSpPr>
        <p:grpSpPr bwMode="auto">
          <a:xfrm>
            <a:off x="857224" y="2714620"/>
            <a:ext cx="517506" cy="487353"/>
            <a:chOff x="480" y="1200"/>
            <a:chExt cx="1042" cy="1019"/>
          </a:xfrm>
        </p:grpSpPr>
        <p:grpSp>
          <p:nvGrpSpPr>
            <p:cNvPr id="19" name="Group 4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1" name="Picture 47" descr="circuler_1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pic>
          <p:nvPicPr>
            <p:cNvPr id="20" name="Picture 49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Прямоугольник 22"/>
          <p:cNvSpPr/>
          <p:nvPr/>
        </p:nvSpPr>
        <p:spPr>
          <a:xfrm>
            <a:off x="428596" y="285728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699FF"/>
                </a:solidFill>
                <a:latin typeface="Times New Roman" pitchFamily="18" charset="0"/>
                <a:cs typeface="Times New Roman" pitchFamily="18" charset="0"/>
              </a:rPr>
              <a:t>Критерии </a:t>
            </a:r>
            <a:r>
              <a:rPr lang="ru-RU" sz="2400" b="1" dirty="0" err="1" smtClean="0">
                <a:solidFill>
                  <a:srgbClr val="6699FF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b="1" dirty="0" smtClean="0">
                <a:solidFill>
                  <a:srgbClr val="6699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 smtClean="0">
                <a:solidFill>
                  <a:srgbClr val="6699FF"/>
                </a:solidFill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sz="2400" b="1" dirty="0" smtClean="0">
                <a:solidFill>
                  <a:srgbClr val="6699FF"/>
                </a:solidFill>
                <a:latin typeface="Times New Roman" pitchFamily="18" charset="0"/>
                <a:cs typeface="Times New Roman" pitchFamily="18" charset="0"/>
              </a:rPr>
              <a:t> культуры:</a:t>
            </a:r>
            <a:endParaRPr lang="ru-RU" sz="2400" b="1" dirty="0"/>
          </a:p>
        </p:txBody>
      </p:sp>
      <p:grpSp>
        <p:nvGrpSpPr>
          <p:cNvPr id="26" name="Group 45"/>
          <p:cNvGrpSpPr>
            <a:grpSpLocks/>
          </p:cNvGrpSpPr>
          <p:nvPr/>
        </p:nvGrpSpPr>
        <p:grpSpPr bwMode="auto">
          <a:xfrm>
            <a:off x="857224" y="4143380"/>
            <a:ext cx="517506" cy="487353"/>
            <a:chOff x="480" y="1200"/>
            <a:chExt cx="1042" cy="1019"/>
          </a:xfrm>
        </p:grpSpPr>
        <p:grpSp>
          <p:nvGrpSpPr>
            <p:cNvPr id="27" name="Group 46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9" name="Picture 47" descr="circuler_1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pic>
          <p:nvPicPr>
            <p:cNvPr id="28" name="Picture 49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1" name="Group 20"/>
          <p:cNvGrpSpPr>
            <a:grpSpLocks/>
          </p:cNvGrpSpPr>
          <p:nvPr/>
        </p:nvGrpSpPr>
        <p:grpSpPr bwMode="auto">
          <a:xfrm>
            <a:off x="857224" y="4786322"/>
            <a:ext cx="501675" cy="495299"/>
            <a:chOff x="480" y="1200"/>
            <a:chExt cx="1042" cy="1019"/>
          </a:xfrm>
        </p:grpSpPr>
        <p:grpSp>
          <p:nvGrpSpPr>
            <p:cNvPr id="32" name="Group 21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34" name="Picture 22" descr="circuler_1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" name="Oval 23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pic>
          <p:nvPicPr>
            <p:cNvPr id="33" name="Picture 24" descr="Picture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rgbClr val="6699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Задание родителям</a:t>
            </a:r>
            <a:br>
              <a:rPr lang="ru-RU" sz="2400" dirty="0" smtClean="0">
                <a:solidFill>
                  <a:srgbClr val="6699FF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 smtClean="0">
                <a:solidFill>
                  <a:srgbClr val="6699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«В гостях у сказки»</a:t>
            </a:r>
          </a:p>
        </p:txBody>
      </p:sp>
      <p:sp>
        <p:nvSpPr>
          <p:cNvPr id="20483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Девочка </a:t>
            </a:r>
          </a:p>
        </p:txBody>
      </p:sp>
      <p:sp>
        <p:nvSpPr>
          <p:cNvPr id="20484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kern="1200" dirty="0" smtClean="0">
                <a:latin typeface="Times New Roman" pitchFamily="18" charset="0"/>
                <a:cs typeface="Times New Roman" pitchFamily="18" charset="0"/>
              </a:rPr>
              <a:t> Выбрать сказки, которые бы вы хотели прочитать своей девочке. </a:t>
            </a:r>
          </a:p>
          <a:p>
            <a:pPr>
              <a:lnSpc>
                <a:spcPct val="90000"/>
              </a:lnSpc>
            </a:pPr>
            <a:r>
              <a:rPr lang="ru-RU" kern="1200" dirty="0" smtClean="0">
                <a:latin typeface="Times New Roman" pitchFamily="18" charset="0"/>
                <a:cs typeface="Times New Roman" pitchFamily="18" charset="0"/>
              </a:rPr>
              <a:t>Назвать сказки, которые выбрали для чтения</a:t>
            </a:r>
          </a:p>
          <a:p>
            <a:pPr>
              <a:lnSpc>
                <a:spcPct val="90000"/>
              </a:lnSpc>
            </a:pPr>
            <a:r>
              <a:rPr lang="ru-RU" kern="1200" dirty="0" smtClean="0">
                <a:latin typeface="Times New Roman" pitchFamily="18" charset="0"/>
                <a:cs typeface="Times New Roman" pitchFamily="18" charset="0"/>
              </a:rPr>
              <a:t> Объяснить, почему. </a:t>
            </a:r>
          </a:p>
          <a:p>
            <a:endParaRPr lang="ru-RU" dirty="0" smtClean="0"/>
          </a:p>
        </p:txBody>
      </p:sp>
      <p:sp>
        <p:nvSpPr>
          <p:cNvPr id="20485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Мальчик</a:t>
            </a:r>
          </a:p>
        </p:txBody>
      </p:sp>
      <p:sp>
        <p:nvSpPr>
          <p:cNvPr id="20486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 </a:t>
            </a:r>
            <a:r>
              <a:rPr lang="ru-RU" kern="1200" dirty="0" smtClean="0">
                <a:latin typeface="Times New Roman" pitchFamily="18" charset="0"/>
                <a:cs typeface="Times New Roman" pitchFamily="18" charset="0"/>
              </a:rPr>
              <a:t>Выбрать сказки, которые бы вы хотели прочитать своему сыну.</a:t>
            </a:r>
          </a:p>
          <a:p>
            <a:pPr>
              <a:lnSpc>
                <a:spcPct val="90000"/>
              </a:lnSpc>
            </a:pPr>
            <a:r>
              <a:rPr lang="ru-RU" kern="1200" dirty="0" smtClean="0">
                <a:latin typeface="Times New Roman" pitchFamily="18" charset="0"/>
                <a:cs typeface="Times New Roman" pitchFamily="18" charset="0"/>
              </a:rPr>
              <a:t>Назвать сказки, которые выбрали для чтения</a:t>
            </a:r>
          </a:p>
          <a:p>
            <a:pPr>
              <a:lnSpc>
                <a:spcPct val="90000"/>
              </a:lnSpc>
            </a:pPr>
            <a:r>
              <a:rPr lang="ru-RU" kern="1200" dirty="0" smtClean="0">
                <a:latin typeface="Times New Roman" pitchFamily="18" charset="0"/>
                <a:cs typeface="Times New Roman" pitchFamily="18" charset="0"/>
              </a:rPr>
              <a:t> Объяснить, почему. </a:t>
            </a:r>
          </a:p>
          <a:p>
            <a:pPr>
              <a:lnSpc>
                <a:spcPct val="90000"/>
              </a:lnSpc>
            </a:pPr>
            <a:endParaRPr lang="ru-RU" kern="1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7" name="Picture 2" descr="i?id=79006793-38-72&amp;n=21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571604" y="4786322"/>
            <a:ext cx="1655763" cy="13961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8" name="Рисунок 8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715008" y="4857760"/>
            <a:ext cx="1873250" cy="13430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rgbClr val="6699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Задание родителям</a:t>
            </a:r>
            <a:br>
              <a:rPr lang="ru-RU" sz="2400" dirty="0" smtClean="0">
                <a:solidFill>
                  <a:srgbClr val="6699FF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 smtClean="0">
                <a:solidFill>
                  <a:srgbClr val="6699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«В детском мире»</a:t>
            </a:r>
          </a:p>
        </p:txBody>
      </p:sp>
      <p:sp>
        <p:nvSpPr>
          <p:cNvPr id="18435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Папы </a:t>
            </a:r>
          </a:p>
        </p:txBody>
      </p:sp>
      <p:sp>
        <p:nvSpPr>
          <p:cNvPr id="18436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kern="1200" dirty="0" smtClean="0">
                <a:latin typeface="Times New Roman" pitchFamily="18" charset="0"/>
                <a:cs typeface="Times New Roman" pitchFamily="18" charset="0"/>
              </a:rPr>
              <a:t>Выбрать  игрушку для дочки;</a:t>
            </a:r>
          </a:p>
          <a:p>
            <a:pPr>
              <a:lnSpc>
                <a:spcPct val="90000"/>
              </a:lnSpc>
            </a:pPr>
            <a:r>
              <a:rPr lang="ru-RU" kern="1200" dirty="0" smtClean="0">
                <a:latin typeface="Times New Roman" pitchFamily="18" charset="0"/>
                <a:cs typeface="Times New Roman" pitchFamily="18" charset="0"/>
              </a:rPr>
              <a:t> объяснить свой выбор. </a:t>
            </a:r>
          </a:p>
          <a:p>
            <a:pPr>
              <a:lnSpc>
                <a:spcPct val="90000"/>
              </a:lnSpc>
              <a:buFont typeface="Wingdings" pitchFamily="2" charset="2"/>
              <a:buChar char="•"/>
            </a:pPr>
            <a:endParaRPr lang="ru-RU" kern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Мамы </a:t>
            </a:r>
          </a:p>
        </p:txBody>
      </p:sp>
      <p:sp>
        <p:nvSpPr>
          <p:cNvPr id="18438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kern="1200" dirty="0" smtClean="0">
                <a:latin typeface="Times New Roman" pitchFamily="18" charset="0"/>
                <a:cs typeface="Times New Roman" pitchFamily="18" charset="0"/>
              </a:rPr>
              <a:t>Выбирать игрушку для сыночка;</a:t>
            </a:r>
          </a:p>
          <a:p>
            <a:pPr>
              <a:lnSpc>
                <a:spcPct val="90000"/>
              </a:lnSpc>
            </a:pPr>
            <a:r>
              <a:rPr lang="ru-RU" kern="1200" dirty="0" smtClean="0">
                <a:latin typeface="Times New Roman" pitchFamily="18" charset="0"/>
                <a:cs typeface="Times New Roman" pitchFamily="18" charset="0"/>
              </a:rPr>
              <a:t>объяснить свой выбор.</a:t>
            </a:r>
          </a:p>
        </p:txBody>
      </p:sp>
      <p:pic>
        <p:nvPicPr>
          <p:cNvPr id="18439" name="popup_img" descr="1322603111%5F02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29190" y="3786190"/>
            <a:ext cx="3234929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8440" name="Picture 7" descr="503950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42910" y="3714752"/>
            <a:ext cx="2967992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gray">
          <a:xfrm>
            <a:off x="3282950" y="2643183"/>
            <a:ext cx="2587625" cy="2857519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gray">
          <a:xfrm>
            <a:off x="6046788" y="2714621"/>
            <a:ext cx="2587625" cy="2786081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6215074" y="2357430"/>
            <a:ext cx="2355850" cy="523875"/>
            <a:chOff x="3964" y="2071"/>
            <a:chExt cx="1484" cy="330"/>
          </a:xfrm>
        </p:grpSpPr>
        <p:sp>
          <p:nvSpPr>
            <p:cNvPr id="9237" name="AutoShape 5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 algn="ctr">
              <a:solidFill>
                <a:srgbClr val="FFFFFF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8" name="AutoShape 6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222" name="Group 8"/>
          <p:cNvGrpSpPr>
            <a:grpSpLocks/>
          </p:cNvGrpSpPr>
          <p:nvPr/>
        </p:nvGrpSpPr>
        <p:grpSpPr bwMode="auto">
          <a:xfrm>
            <a:off x="3428992" y="2357430"/>
            <a:ext cx="2355850" cy="523875"/>
            <a:chOff x="2140" y="2071"/>
            <a:chExt cx="1484" cy="330"/>
          </a:xfrm>
        </p:grpSpPr>
        <p:sp>
          <p:nvSpPr>
            <p:cNvPr id="9235" name="AutoShape 9"/>
            <p:cNvSpPr>
              <a:spLocks noChangeArrowheads="1"/>
            </p:cNvSpPr>
            <p:nvPr/>
          </p:nvSpPr>
          <p:spPr bwMode="ltGray">
            <a:xfrm>
              <a:off x="2140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38100" algn="ctr">
              <a:solidFill>
                <a:srgbClr val="FFFFFF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6" name="AutoShape 10"/>
            <p:cNvSpPr>
              <a:spLocks noChangeArrowheads="1"/>
            </p:cNvSpPr>
            <p:nvPr/>
          </p:nvSpPr>
          <p:spPr bwMode="ltGray">
            <a:xfrm>
              <a:off x="2163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48" name="AutoShape 12"/>
          <p:cNvSpPr>
            <a:spLocks noChangeArrowheads="1"/>
          </p:cNvSpPr>
          <p:nvPr/>
        </p:nvSpPr>
        <p:spPr bwMode="gray">
          <a:xfrm>
            <a:off x="571472" y="2786058"/>
            <a:ext cx="2587625" cy="2714644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9226" name="Group 14"/>
          <p:cNvGrpSpPr>
            <a:grpSpLocks/>
          </p:cNvGrpSpPr>
          <p:nvPr/>
        </p:nvGrpSpPr>
        <p:grpSpPr bwMode="auto">
          <a:xfrm>
            <a:off x="714348" y="2357430"/>
            <a:ext cx="2355850" cy="523875"/>
            <a:chOff x="301" y="2071"/>
            <a:chExt cx="1484" cy="330"/>
          </a:xfrm>
        </p:grpSpPr>
        <p:sp>
          <p:nvSpPr>
            <p:cNvPr id="9233" name="AutoShape 15"/>
            <p:cNvSpPr>
              <a:spLocks noChangeArrowheads="1"/>
            </p:cNvSpPr>
            <p:nvPr/>
          </p:nvSpPr>
          <p:spPr bwMode="gray">
            <a:xfrm>
              <a:off x="301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38100" algn="ctr">
              <a:solidFill>
                <a:srgbClr val="FFFFFF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4" name="AutoShape 16"/>
            <p:cNvSpPr>
              <a:spLocks noChangeArrowheads="1"/>
            </p:cNvSpPr>
            <p:nvPr/>
          </p:nvSpPr>
          <p:spPr bwMode="gray">
            <a:xfrm>
              <a:off x="324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30" name="Text Box 20"/>
          <p:cNvSpPr txBox="1">
            <a:spLocks noChangeArrowheads="1"/>
          </p:cNvSpPr>
          <p:nvPr/>
        </p:nvSpPr>
        <p:spPr bwMode="gray">
          <a:xfrm>
            <a:off x="642910" y="2928934"/>
            <a:ext cx="2476501" cy="2585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дошкольном возрасте идет интенсивный процесс становления самосознания ребенка, важным компонентом которого является осознание себя как представителя определенного пола.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501122" cy="2667000"/>
          </a:xfrm>
        </p:spPr>
        <p:txBody>
          <a:bodyPr/>
          <a:lstStyle/>
          <a:p>
            <a:r>
              <a:rPr lang="ru-RU" sz="2400" kern="1200" dirty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Актуальность </a:t>
            </a:r>
            <a:r>
              <a:rPr lang="ru-RU" sz="2400" kern="1200" dirty="0" err="1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гендерного</a:t>
            </a:r>
            <a:r>
              <a:rPr lang="ru-RU" sz="2400" kern="1200" dirty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воспитания</a:t>
            </a:r>
            <a:r>
              <a:rPr lang="ru-RU" sz="2800" b="1" dirty="0">
                <a:solidFill>
                  <a:srgbClr val="7F1F01"/>
                </a:solidFill>
                <a:effectLst/>
              </a:rPr>
              <a:t/>
            </a:r>
            <a:br>
              <a:rPr lang="ru-RU" sz="2800" b="1" dirty="0">
                <a:solidFill>
                  <a:srgbClr val="7F1F01"/>
                </a:solidFill>
                <a:effectLst/>
              </a:rPr>
            </a:br>
            <a:r>
              <a:rPr lang="ru-RU" sz="1800" b="0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Социальные изменения, происходящие в современном обществе</a:t>
            </a:r>
            <a:r>
              <a:rPr lang="ru-RU" sz="18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  <a:br>
              <a:rPr lang="ru-RU" sz="18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800" b="0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привели к разрушению традиционных стереотипов мужского и </a:t>
            </a:r>
            <a:r>
              <a:rPr lang="ru-RU" sz="18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женского </a:t>
            </a:r>
            <a:r>
              <a:rPr lang="ru-RU" sz="1800" b="0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поведения. На фоне этих изменений меняются и внутренние психологические позиции детей, их сознание: девочки становятся агрессивными </a:t>
            </a:r>
            <a:r>
              <a:rPr lang="ru-RU" sz="18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 </a:t>
            </a:r>
            <a:r>
              <a:rPr lang="ru-RU" sz="1800" b="0" kern="12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грубыми, а мальчики перенимают женский тип поведения.</a:t>
            </a:r>
          </a:p>
        </p:txBody>
      </p:sp>
      <p:sp>
        <p:nvSpPr>
          <p:cNvPr id="25" name="Rectangle 15"/>
          <p:cNvSpPr>
            <a:spLocks noChangeArrowheads="1"/>
          </p:cNvSpPr>
          <p:nvPr/>
        </p:nvSpPr>
        <p:spPr bwMode="auto">
          <a:xfrm>
            <a:off x="3357554" y="3000372"/>
            <a:ext cx="2428892" cy="183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гендерного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воспитания состоит в том, чтобы сформировать у ребёнка устойчивое понятие своего пола- Я девочка; 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мальчик.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16"/>
          <p:cNvSpPr>
            <a:spLocks noChangeArrowheads="1"/>
          </p:cNvSpPr>
          <p:nvPr/>
        </p:nvSpPr>
        <p:spPr bwMode="auto">
          <a:xfrm>
            <a:off x="6286512" y="3000372"/>
            <a:ext cx="2071702" cy="1726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Организовать воспитание и обучение ребенка в соответствии с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ru-RU" b="1" dirty="0">
              <a:solidFill>
                <a:srgbClr val="000099"/>
              </a:solidFill>
            </a:endParaRPr>
          </a:p>
        </p:txBody>
      </p:sp>
      <p:grpSp>
        <p:nvGrpSpPr>
          <p:cNvPr id="27" name="Group 11"/>
          <p:cNvGrpSpPr>
            <a:grpSpLocks/>
          </p:cNvGrpSpPr>
          <p:nvPr/>
        </p:nvGrpSpPr>
        <p:grpSpPr bwMode="auto">
          <a:xfrm>
            <a:off x="928662" y="2285992"/>
            <a:ext cx="611188" cy="608013"/>
            <a:chOff x="579" y="1386"/>
            <a:chExt cx="385" cy="383"/>
          </a:xfrm>
        </p:grpSpPr>
        <p:sp>
          <p:nvSpPr>
            <p:cNvPr id="28" name="Oval 12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9" name="Group 13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30" name="Oval 14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1" name="Oval 15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2" name="Oval 16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3" name="Oval 17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34" name="Group 11"/>
          <p:cNvGrpSpPr>
            <a:grpSpLocks/>
          </p:cNvGrpSpPr>
          <p:nvPr/>
        </p:nvGrpSpPr>
        <p:grpSpPr bwMode="auto">
          <a:xfrm>
            <a:off x="3714744" y="2285992"/>
            <a:ext cx="611188" cy="608013"/>
            <a:chOff x="579" y="1386"/>
            <a:chExt cx="385" cy="383"/>
          </a:xfrm>
        </p:grpSpPr>
        <p:sp>
          <p:nvSpPr>
            <p:cNvPr id="35" name="Oval 12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6" name="Group 13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37" name="Oval 14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8" name="Oval 15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9" name="Oval 16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0" name="Oval 17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41" name="Group 11"/>
          <p:cNvGrpSpPr>
            <a:grpSpLocks/>
          </p:cNvGrpSpPr>
          <p:nvPr/>
        </p:nvGrpSpPr>
        <p:grpSpPr bwMode="auto">
          <a:xfrm>
            <a:off x="6500826" y="2285992"/>
            <a:ext cx="611188" cy="608013"/>
            <a:chOff x="579" y="1386"/>
            <a:chExt cx="385" cy="383"/>
          </a:xfrm>
        </p:grpSpPr>
        <p:sp>
          <p:nvSpPr>
            <p:cNvPr id="42" name="Oval 12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3" name="Group 13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44" name="Oval 14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5" name="Oval 15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6" name="Oval 16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7" name="Oval 17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48" name="Text Box 36"/>
          <p:cNvSpPr txBox="1">
            <a:spLocks noChangeArrowheads="1"/>
          </p:cNvSpPr>
          <p:nvPr/>
        </p:nvSpPr>
        <p:spPr bwMode="gray">
          <a:xfrm>
            <a:off x="3857620" y="235743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srgbClr val="080808"/>
                </a:solidFill>
              </a:rPr>
              <a:t>2</a:t>
            </a:r>
          </a:p>
        </p:txBody>
      </p:sp>
      <p:sp>
        <p:nvSpPr>
          <p:cNvPr id="49" name="Text Box 36"/>
          <p:cNvSpPr txBox="1">
            <a:spLocks noChangeArrowheads="1"/>
          </p:cNvSpPr>
          <p:nvPr/>
        </p:nvSpPr>
        <p:spPr bwMode="gray">
          <a:xfrm>
            <a:off x="1000100" y="235743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080808"/>
                </a:solidFill>
              </a:rPr>
              <a:t>1</a:t>
            </a:r>
            <a:endParaRPr lang="en-US" sz="2400" b="1" dirty="0">
              <a:solidFill>
                <a:srgbClr val="080808"/>
              </a:solidFill>
            </a:endParaRPr>
          </a:p>
        </p:txBody>
      </p:sp>
      <p:sp>
        <p:nvSpPr>
          <p:cNvPr id="50" name="Text Box 36"/>
          <p:cNvSpPr txBox="1">
            <a:spLocks noChangeArrowheads="1"/>
          </p:cNvSpPr>
          <p:nvPr/>
        </p:nvSpPr>
        <p:spPr bwMode="gray">
          <a:xfrm>
            <a:off x="6643702" y="235743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080808"/>
                </a:solidFill>
              </a:rPr>
              <a:t>3</a:t>
            </a:r>
            <a:endParaRPr lang="en-US" sz="2400" b="1" dirty="0">
              <a:solidFill>
                <a:srgbClr val="080808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00034" y="5643578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проблемы состоит в том, что в настоящее время наблюдается маскулинизация девочек и феминизация мальчиков (другими словами, трудно разобрать, где сильный пол, а где  – слабый).</a:t>
            </a:r>
            <a:endParaRPr lang="ru-RU" dirty="0"/>
          </a:p>
        </p:txBody>
      </p:sp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86644" y="428604"/>
            <a:ext cx="1472056" cy="114300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gray">
          <a:xfrm rot="5400000">
            <a:off x="3332157" y="3097207"/>
            <a:ext cx="2224088" cy="11731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DDDDDD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285720" y="857232"/>
            <a:ext cx="3657600" cy="1571636"/>
            <a:chOff x="720" y="1392"/>
            <a:chExt cx="4058" cy="480"/>
          </a:xfrm>
        </p:grpSpPr>
        <p:sp>
          <p:nvSpPr>
            <p:cNvPr id="13316" name="AutoShape 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8218" name="Group 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318" name="AutoShape 6"/>
              <p:cNvSpPr>
                <a:spLocks noChangeArrowheads="1"/>
              </p:cNvSpPr>
              <p:nvPr/>
            </p:nvSpPr>
            <p:spPr bwMode="ltGray">
              <a:xfrm>
                <a:off x="745" y="1736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3319" name="AutoShape 7"/>
              <p:cNvSpPr>
                <a:spLocks noChangeArrowheads="1"/>
              </p:cNvSpPr>
              <p:nvPr/>
            </p:nvSpPr>
            <p:spPr bwMode="ltGray">
              <a:xfrm>
                <a:off x="745" y="1407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grpSp>
        <p:nvGrpSpPr>
          <p:cNvPr id="8196" name="Group 8"/>
          <p:cNvGrpSpPr>
            <a:grpSpLocks/>
          </p:cNvGrpSpPr>
          <p:nvPr/>
        </p:nvGrpSpPr>
        <p:grpSpPr bwMode="auto">
          <a:xfrm>
            <a:off x="285720" y="2500306"/>
            <a:ext cx="3657600" cy="1428760"/>
            <a:chOff x="720" y="1392"/>
            <a:chExt cx="4058" cy="480"/>
          </a:xfrm>
        </p:grpSpPr>
        <p:sp>
          <p:nvSpPr>
            <p:cNvPr id="13321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8214" name="Group 1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323" name="AutoShape 11"/>
              <p:cNvSpPr>
                <a:spLocks noChangeArrowheads="1"/>
              </p:cNvSpPr>
              <p:nvPr/>
            </p:nvSpPr>
            <p:spPr bwMode="gray">
              <a:xfrm>
                <a:off x="745" y="1736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3324" name="AutoShape 12"/>
              <p:cNvSpPr>
                <a:spLocks noChangeArrowheads="1"/>
              </p:cNvSpPr>
              <p:nvPr/>
            </p:nvSpPr>
            <p:spPr bwMode="gray">
              <a:xfrm>
                <a:off x="745" y="1407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2549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grpSp>
        <p:nvGrpSpPr>
          <p:cNvPr id="8197" name="Group 13"/>
          <p:cNvGrpSpPr>
            <a:grpSpLocks/>
          </p:cNvGrpSpPr>
          <p:nvPr/>
        </p:nvGrpSpPr>
        <p:grpSpPr bwMode="auto">
          <a:xfrm>
            <a:off x="285720" y="4000504"/>
            <a:ext cx="3657600" cy="1189041"/>
            <a:chOff x="720" y="1392"/>
            <a:chExt cx="4058" cy="480"/>
          </a:xfrm>
        </p:grpSpPr>
        <p:sp>
          <p:nvSpPr>
            <p:cNvPr id="13326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8210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328" name="AutoShape 16"/>
              <p:cNvSpPr>
                <a:spLocks noChangeArrowheads="1"/>
              </p:cNvSpPr>
              <p:nvPr/>
            </p:nvSpPr>
            <p:spPr bwMode="ltGray">
              <a:xfrm>
                <a:off x="745" y="1736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3329" name="AutoShape 17"/>
              <p:cNvSpPr>
                <a:spLocks noChangeArrowheads="1"/>
              </p:cNvSpPr>
              <p:nvPr/>
            </p:nvSpPr>
            <p:spPr bwMode="ltGray">
              <a:xfrm>
                <a:off x="745" y="1407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22353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8202" name="AutoShape 22"/>
          <p:cNvSpPr>
            <a:spLocks noChangeArrowheads="1"/>
          </p:cNvSpPr>
          <p:nvPr/>
        </p:nvSpPr>
        <p:spPr bwMode="gray">
          <a:xfrm>
            <a:off x="5053013" y="2201863"/>
            <a:ext cx="3395662" cy="2298707"/>
          </a:xfrm>
          <a:prstGeom prst="flowChartAlternateProcess">
            <a:avLst/>
          </a:prstGeom>
          <a:gradFill rotWithShape="1">
            <a:gsLst>
              <a:gs pos="0">
                <a:srgbClr val="E3E3E3"/>
              </a:gs>
              <a:gs pos="50000">
                <a:srgbClr val="FFFFFF"/>
              </a:gs>
              <a:gs pos="100000">
                <a:srgbClr val="E3E3E3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999999"/>
            </a:prst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204" name="Picture 24" descr="1"/>
          <p:cNvPicPr>
            <a:picLocks noChangeAspect="1" noChangeArrowheads="1"/>
          </p:cNvPicPr>
          <p:nvPr/>
        </p:nvPicPr>
        <p:blipFill>
          <a:blip r:embed="rId2" cstate="email">
            <a:lum bright="-6000" contrast="24000"/>
          </a:blip>
          <a:srcRect/>
          <a:stretch>
            <a:fillRect/>
          </a:stretch>
        </p:blipFill>
        <p:spPr bwMode="auto">
          <a:xfrm>
            <a:off x="0" y="857232"/>
            <a:ext cx="576263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25" descr="1"/>
          <p:cNvPicPr>
            <a:picLocks noChangeAspect="1" noChangeArrowheads="1"/>
          </p:cNvPicPr>
          <p:nvPr/>
        </p:nvPicPr>
        <p:blipFill>
          <a:blip r:embed="rId2" cstate="email">
            <a:lum bright="-6000" contrast="24000"/>
          </a:blip>
          <a:srcRect/>
          <a:stretch>
            <a:fillRect/>
          </a:stretch>
        </p:blipFill>
        <p:spPr bwMode="auto">
          <a:xfrm>
            <a:off x="0" y="2500306"/>
            <a:ext cx="5762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26" descr="1"/>
          <p:cNvPicPr>
            <a:picLocks noChangeAspect="1" noChangeArrowheads="1"/>
          </p:cNvPicPr>
          <p:nvPr/>
        </p:nvPicPr>
        <p:blipFill>
          <a:blip r:embed="rId2" cstate="email">
            <a:lum bright="-6000" contrast="24000"/>
          </a:blip>
          <a:srcRect/>
          <a:stretch>
            <a:fillRect/>
          </a:stretch>
        </p:blipFill>
        <p:spPr bwMode="auto">
          <a:xfrm>
            <a:off x="0" y="3929066"/>
            <a:ext cx="576263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9" name="Rectangle 27">
            <a:hlinkClick r:id="rId3" action="ppaction://hlinkpres?slideindex=1&amp;slidetitle="/>
          </p:cNvPr>
          <p:cNvSpPr>
            <a:spLocks noChangeArrowheads="1"/>
          </p:cNvSpPr>
          <p:nvPr/>
        </p:nvSpPr>
        <p:spPr bwMode="black">
          <a:xfrm>
            <a:off x="3643306" y="1357298"/>
            <a:ext cx="421484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itchFamily="2" charset="2"/>
              <a:buNone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Уважаемые родители просим </a:t>
            </a:r>
          </a:p>
          <a:p>
            <a:pPr algn="ctr" eaLnBrk="0" hangingPunct="0">
              <a:buClr>
                <a:srgbClr val="D7181F"/>
              </a:buCl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Вас зачитать информацию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08" name="Picture 28" descr="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48538" y="0"/>
            <a:ext cx="17954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"/>
          <p:cNvSpPr txBox="1">
            <a:spLocks noChangeArrowheads="1"/>
          </p:cNvSpPr>
          <p:nvPr/>
        </p:nvSpPr>
        <p:spPr bwMode="gray">
          <a:xfrm>
            <a:off x="357158" y="1000108"/>
            <a:ext cx="3500462" cy="13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Мышление, вид мышления, мыслительные операции, речь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3" name="Rectangle 2"/>
          <p:cNvSpPr txBox="1">
            <a:spLocks noChangeArrowheads="1"/>
          </p:cNvSpPr>
          <p:nvPr/>
        </p:nvSpPr>
        <p:spPr bwMode="gray">
          <a:xfrm>
            <a:off x="571472" y="2428868"/>
            <a:ext cx="3357586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Восприятие: острота слуха, кожная чувствительность, зрение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WordArt 4"/>
          <p:cNvSpPr>
            <a:spLocks noChangeArrowheads="1" noChangeShapeType="1" noTextEdit="1"/>
          </p:cNvSpPr>
          <p:nvPr/>
        </p:nvSpPr>
        <p:spPr bwMode="auto">
          <a:xfrm>
            <a:off x="5286380" y="2500306"/>
            <a:ext cx="3071834" cy="17145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Какие мы </a:t>
            </a:r>
            <a:endParaRPr lang="ru-RU" sz="3600" b="1" kern="1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6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разные</a:t>
            </a:r>
            <a:endParaRPr lang="ru-RU" sz="3600" b="1" kern="1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 bwMode="gray">
          <a:xfrm>
            <a:off x="428596" y="214290"/>
            <a:ext cx="757239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Различия в психике и поведении мальчиков и девочек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4143380"/>
            <a:ext cx="3357586" cy="928694"/>
          </a:xfrm>
        </p:spPr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Память. Внимание, работоспособность</a:t>
            </a:r>
            <a:endParaRPr lang="ru-RU" dirty="0">
              <a:solidFill>
                <a:schemeClr val="bg1"/>
              </a:solidFill>
            </a:endParaRPr>
          </a:p>
        </p:txBody>
      </p:sp>
      <p:grpSp>
        <p:nvGrpSpPr>
          <p:cNvPr id="37" name="Group 3"/>
          <p:cNvGrpSpPr>
            <a:grpSpLocks/>
          </p:cNvGrpSpPr>
          <p:nvPr/>
        </p:nvGrpSpPr>
        <p:grpSpPr bwMode="auto">
          <a:xfrm>
            <a:off x="357158" y="5357826"/>
            <a:ext cx="3657600" cy="1071570"/>
            <a:chOff x="720" y="1392"/>
            <a:chExt cx="4058" cy="480"/>
          </a:xfrm>
        </p:grpSpPr>
        <p:sp>
          <p:nvSpPr>
            <p:cNvPr id="38" name="AutoShape 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39" name="Group 5"/>
            <p:cNvGrpSpPr>
              <a:grpSpLocks/>
            </p:cNvGrpSpPr>
            <p:nvPr/>
          </p:nvGrpSpPr>
          <p:grpSpPr bwMode="auto">
            <a:xfrm>
              <a:off x="731" y="1407"/>
              <a:ext cx="4042" cy="444"/>
              <a:chOff x="745" y="1407"/>
              <a:chExt cx="3987" cy="444"/>
            </a:xfrm>
          </p:grpSpPr>
          <p:sp>
            <p:nvSpPr>
              <p:cNvPr id="40" name="AutoShape 6"/>
              <p:cNvSpPr>
                <a:spLocks noChangeArrowheads="1"/>
              </p:cNvSpPr>
              <p:nvPr/>
            </p:nvSpPr>
            <p:spPr bwMode="ltGray">
              <a:xfrm>
                <a:off x="745" y="1736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1" name="AutoShape 7"/>
              <p:cNvSpPr>
                <a:spLocks noChangeArrowheads="1"/>
              </p:cNvSpPr>
              <p:nvPr/>
            </p:nvSpPr>
            <p:spPr bwMode="ltGray">
              <a:xfrm>
                <a:off x="745" y="1407"/>
                <a:ext cx="3987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42" name="Rectangle 2"/>
          <p:cNvSpPr txBox="1">
            <a:spLocks noChangeArrowheads="1"/>
          </p:cNvSpPr>
          <p:nvPr/>
        </p:nvSpPr>
        <p:spPr bwMode="gray">
          <a:xfrm>
            <a:off x="571472" y="5357826"/>
            <a:ext cx="314327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Эмоции. Межличностное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общение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3" name="Picture 26" descr="1"/>
          <p:cNvPicPr>
            <a:picLocks noChangeAspect="1" noChangeArrowheads="1"/>
          </p:cNvPicPr>
          <p:nvPr/>
        </p:nvPicPr>
        <p:blipFill>
          <a:blip r:embed="rId2" cstate="email">
            <a:lum bright="-6000" contrast="24000"/>
          </a:blip>
          <a:srcRect/>
          <a:stretch>
            <a:fillRect/>
          </a:stretch>
        </p:blipFill>
        <p:spPr bwMode="auto">
          <a:xfrm>
            <a:off x="0" y="5143512"/>
            <a:ext cx="576263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Прямоугольник 43"/>
          <p:cNvSpPr/>
          <p:nvPr/>
        </p:nvSpPr>
        <p:spPr>
          <a:xfrm>
            <a:off x="4286248" y="457200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очевидна биологическая и социальная несхожесть мужчин и женщин, настолько же разными оказываются и психологические пути становления разнополых индивидуальностей.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863600"/>
          </a:xfrm>
        </p:spPr>
        <p:txBody>
          <a:bodyPr/>
          <a:lstStyle/>
          <a:p>
            <a:pPr algn="ctr">
              <a:defRPr/>
            </a:pPr>
            <a:r>
              <a:rPr lang="ru-RU" sz="2400" b="1" dirty="0" smtClean="0">
                <a:solidFill>
                  <a:srgbClr val="6699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Заключение</a:t>
            </a:r>
            <a:br>
              <a:rPr lang="ru-RU" sz="2400" b="1" dirty="0" smtClean="0">
                <a:solidFill>
                  <a:srgbClr val="6699FF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400" b="1" dirty="0">
              <a:solidFill>
                <a:srgbClr val="6699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250825" y="1052513"/>
            <a:ext cx="8642350" cy="5545137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800" dirty="0" smtClean="0"/>
              <a:t>		</a:t>
            </a:r>
            <a:r>
              <a:rPr lang="ru-RU" sz="2000" kern="1200" dirty="0" smtClean="0">
                <a:latin typeface="Times New Roman" pitchFamily="18" charset="0"/>
                <a:cs typeface="Times New Roman" pitchFamily="18" charset="0"/>
              </a:rPr>
              <a:t>Дети начинают задавать вопросы об отношениях между мужчиной и женщиной примерно в возрасте от 4 до 6 лет. Не обманывайте их, отвечайте точно, кратко и правдиво. Даже если они ничего не поймут, важно, что они увидят наше желание объяснить им то, что их интересует. </a:t>
            </a:r>
          </a:p>
          <a:p>
            <a:pPr>
              <a:lnSpc>
                <a:spcPct val="90000"/>
              </a:lnSpc>
              <a:buNone/>
            </a:pPr>
            <a:r>
              <a:rPr lang="ru-RU" sz="2000" kern="1200" dirty="0" smtClean="0">
                <a:latin typeface="Times New Roman" pitchFamily="18" charset="0"/>
                <a:cs typeface="Times New Roman" pitchFamily="18" charset="0"/>
              </a:rPr>
              <a:t>		Опыт первых отношений девочек и мальчиков является фундаментом для дальнейшего развития личности дошкольника и во многом определяет особенности самосознания ребёнка, его отношение к миру, его поведение и самочувствие среди людей. </a:t>
            </a:r>
          </a:p>
          <a:p>
            <a:pPr algn="just">
              <a:buFont typeface="Wingdings" pitchFamily="2" charset="2"/>
              <a:buNone/>
            </a:pPr>
            <a:endParaRPr lang="ru-RU" sz="2800" dirty="0" smtClean="0"/>
          </a:p>
          <a:p>
            <a:pPr algn="just">
              <a:buFont typeface="Wingdings" pitchFamily="2" charset="2"/>
              <a:buNone/>
            </a:pPr>
            <a:endParaRPr lang="ru-RU" sz="2800" dirty="0" smtClean="0"/>
          </a:p>
        </p:txBody>
      </p:sp>
      <p:pic>
        <p:nvPicPr>
          <p:cNvPr id="23556" name="Рисунок 16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14678" y="4000504"/>
            <a:ext cx="301844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 noChangeShapeType="1"/>
          </p:cNvSpPr>
          <p:nvPr/>
        </p:nvSpPr>
        <p:spPr bwMode="auto">
          <a:xfrm>
            <a:off x="857224" y="1000108"/>
            <a:ext cx="7143800" cy="1285884"/>
          </a:xfrm>
          <a:prstGeom prst="rect">
            <a:avLst/>
          </a:prstGeom>
          <a:noFill/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195" tIns="36195" rIns="36195" bIns="36195"/>
          <a:lstStyle/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Киселева Е.А.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детский сад компенсирующего 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вида № 13 </a:t>
            </a:r>
          </a:p>
        </p:txBody>
      </p:sp>
      <p:sp>
        <p:nvSpPr>
          <p:cNvPr id="5" name="Text Box 3"/>
          <p:cNvSpPr txBox="1">
            <a:spLocks noChangeArrowheads="1" noChangeShapeType="1"/>
          </p:cNvSpPr>
          <p:nvPr/>
        </p:nvSpPr>
        <p:spPr bwMode="auto">
          <a:xfrm>
            <a:off x="857224" y="2571744"/>
            <a:ext cx="7215238" cy="1143008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6195" tIns="36195" rIns="36195" bIns="36195"/>
          <a:lstStyle/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152930, Ярославская область, г. Рыбинск, ул. Кольцова, 9 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Телефон: 8(4855)222924</a:t>
            </a:r>
          </a:p>
          <a:p>
            <a:pPr algn="ctr">
              <a:defRPr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E-mail: dou-13@mail.ru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928662" y="714356"/>
            <a:ext cx="7315200" cy="944562"/>
          </a:xfrm>
        </p:spPr>
        <p:txBody>
          <a:bodyPr/>
          <a:lstStyle/>
          <a:p>
            <a:pPr algn="ctr" eaLnBrk="1" hangingPunct="1"/>
            <a:r>
              <a:rPr lang="ru-RU" sz="2400" kern="1200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Разрушение традиционных стереотипов поведения</a:t>
            </a:r>
            <a:br>
              <a:rPr lang="ru-RU" sz="2400" kern="1200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kern="1200" dirty="0" smtClean="0">
                <a:solidFill>
                  <a:srgbClr val="000066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женского                мужского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16113"/>
            <a:ext cx="4038600" cy="4608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kern="1200" dirty="0" smtClean="0">
                <a:latin typeface="Times New Roman" pitchFamily="18" charset="0"/>
                <a:cs typeface="Times New Roman" pitchFamily="18" charset="0"/>
              </a:rPr>
              <a:t>Курение и сквернословие;</a:t>
            </a:r>
          </a:p>
          <a:p>
            <a:pPr>
              <a:lnSpc>
                <a:spcPct val="90000"/>
              </a:lnSpc>
            </a:pPr>
            <a:r>
              <a:rPr lang="ru-RU" sz="1800" kern="1200" dirty="0" smtClean="0">
                <a:latin typeface="Times New Roman" pitchFamily="18" charset="0"/>
                <a:cs typeface="Times New Roman" pitchFamily="18" charset="0"/>
              </a:rPr>
              <a:t>Лидирующие положения среди мужчин;</a:t>
            </a:r>
          </a:p>
          <a:p>
            <a:pPr>
              <a:lnSpc>
                <a:spcPct val="90000"/>
              </a:lnSpc>
            </a:pPr>
            <a:r>
              <a:rPr lang="ru-RU" sz="1800" kern="1200" dirty="0" smtClean="0">
                <a:latin typeface="Times New Roman" pitchFamily="18" charset="0"/>
                <a:cs typeface="Times New Roman" pitchFamily="18" charset="0"/>
              </a:rPr>
              <a:t>Стираются границы между "женскими" и "мужскими" профессиями. </a:t>
            </a:r>
          </a:p>
        </p:txBody>
      </p:sp>
      <p:sp>
        <p:nvSpPr>
          <p:cNvPr id="922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2060575"/>
            <a:ext cx="4038600" cy="45370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800" kern="1200" dirty="0" smtClean="0">
                <a:latin typeface="Times New Roman" pitchFamily="18" charset="0"/>
                <a:cs typeface="Times New Roman" pitchFamily="18" charset="0"/>
              </a:rPr>
              <a:t>Утрачивают способность играть правильную роль в браке;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kern="1200" dirty="0" smtClean="0">
                <a:latin typeface="Times New Roman" pitchFamily="18" charset="0"/>
                <a:cs typeface="Times New Roman" pitchFamily="18" charset="0"/>
              </a:rPr>
              <a:t>Из "добытчиков" они постепенно превращаются в "потребителей»;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kern="1200" dirty="0" smtClean="0">
                <a:latin typeface="Times New Roman" pitchFamily="18" charset="0"/>
                <a:cs typeface="Times New Roman" pitchFamily="18" charset="0"/>
              </a:rPr>
              <a:t>  Все обязанности по воспитанию детей они перекладывают на женские плечи.</a:t>
            </a:r>
          </a:p>
        </p:txBody>
      </p:sp>
      <p:pic>
        <p:nvPicPr>
          <p:cNvPr id="9221" name="popup_img" descr="1322603111%5F021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71472" y="3857628"/>
            <a:ext cx="3786214" cy="21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357818" y="4429132"/>
            <a:ext cx="3429024" cy="1785950"/>
          </a:xfrm>
          <a:prstGeom prst="rect">
            <a:avLst/>
          </a:prstGeom>
          <a:solidFill>
            <a:srgbClr val="FFCCCC"/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«Так вырастает дитя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оно непременно станет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прекрасным и добрым,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если не найдётся тот,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кто этому помешает.....»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Герман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Брох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30"/>
          <p:cNvSpPr>
            <a:spLocks noChangeArrowheads="1"/>
          </p:cNvSpPr>
          <p:nvPr/>
        </p:nvSpPr>
        <p:spPr bwMode="gray">
          <a:xfrm>
            <a:off x="285720" y="2000240"/>
            <a:ext cx="6616700" cy="1076325"/>
          </a:xfrm>
          <a:prstGeom prst="roundRect">
            <a:avLst>
              <a:gd name="adj" fmla="val 16667"/>
            </a:avLst>
          </a:prstGeom>
          <a:solidFill>
            <a:schemeClr val="accent2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Притупление или потеря чувства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принадлежности. </a:t>
            </a:r>
            <a:endParaRPr lang="ru-RU" b="1" dirty="0"/>
          </a:p>
        </p:txBody>
      </p:sp>
      <p:sp>
        <p:nvSpPr>
          <p:cNvPr id="17411" name="AutoShape 31"/>
          <p:cNvSpPr>
            <a:spLocks noChangeArrowheads="1"/>
          </p:cNvSpPr>
          <p:nvPr/>
        </p:nvSpPr>
        <p:spPr bwMode="gray">
          <a:xfrm>
            <a:off x="285720" y="3214686"/>
            <a:ext cx="6616700" cy="1076325"/>
          </a:xfrm>
          <a:prstGeom prst="roundRect">
            <a:avLst>
              <a:gd name="adj" fmla="val 16667"/>
            </a:avLst>
          </a:prstGeom>
          <a:solidFill>
            <a:schemeClr val="hlink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Повышение неадекватности форм поведения среди молодежи.</a:t>
            </a:r>
          </a:p>
        </p:txBody>
      </p:sp>
      <p:sp>
        <p:nvSpPr>
          <p:cNvPr id="17413" name="AutoShape 7"/>
          <p:cNvSpPr>
            <a:spLocks noChangeArrowheads="1"/>
          </p:cNvSpPr>
          <p:nvPr/>
        </p:nvSpPr>
        <p:spPr bwMode="gray">
          <a:xfrm>
            <a:off x="285720" y="785794"/>
            <a:ext cx="6616700" cy="1076325"/>
          </a:xfrm>
          <a:prstGeom prst="roundRect">
            <a:avLst>
              <a:gd name="adj" fmla="val 16667"/>
            </a:avLst>
          </a:prstGeom>
          <a:solidFill>
            <a:schemeClr val="accent1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Снижение уровня здоровья мальчиков и девочек.</a:t>
            </a:r>
            <a:endParaRPr lang="ru-RU" b="1" dirty="0"/>
          </a:p>
        </p:txBody>
      </p:sp>
      <p:grpSp>
        <p:nvGrpSpPr>
          <p:cNvPr id="17414" name="Group 8"/>
          <p:cNvGrpSpPr>
            <a:grpSpLocks/>
          </p:cNvGrpSpPr>
          <p:nvPr/>
        </p:nvGrpSpPr>
        <p:grpSpPr bwMode="auto">
          <a:xfrm>
            <a:off x="285720" y="1928802"/>
            <a:ext cx="3319463" cy="401637"/>
            <a:chOff x="720" y="1392"/>
            <a:chExt cx="4058" cy="480"/>
          </a:xfrm>
        </p:grpSpPr>
        <p:sp>
          <p:nvSpPr>
            <p:cNvPr id="22537" name="AutoShape 9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17433" name="Group 1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2539" name="AutoShape 11"/>
              <p:cNvSpPr>
                <a:spLocks noChangeArrowheads="1"/>
              </p:cNvSpPr>
              <p:nvPr/>
            </p:nvSpPr>
            <p:spPr bwMode="ltGray">
              <a:xfrm>
                <a:off x="744" y="1735"/>
                <a:ext cx="3987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1921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2540" name="AutoShape 12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7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grpSp>
        <p:nvGrpSpPr>
          <p:cNvPr id="17415" name="Group 13"/>
          <p:cNvGrpSpPr>
            <a:grpSpLocks/>
          </p:cNvGrpSpPr>
          <p:nvPr/>
        </p:nvGrpSpPr>
        <p:grpSpPr bwMode="auto">
          <a:xfrm>
            <a:off x="285720" y="3143248"/>
            <a:ext cx="3319463" cy="401638"/>
            <a:chOff x="720" y="1392"/>
            <a:chExt cx="4058" cy="480"/>
          </a:xfrm>
        </p:grpSpPr>
        <p:sp>
          <p:nvSpPr>
            <p:cNvPr id="22542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17429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2544" name="AutoShape 16"/>
              <p:cNvSpPr>
                <a:spLocks noChangeArrowheads="1"/>
              </p:cNvSpPr>
              <p:nvPr/>
            </p:nvSpPr>
            <p:spPr bwMode="ltGray">
              <a:xfrm>
                <a:off x="744" y="1735"/>
                <a:ext cx="3987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2549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2545" name="AutoShape 1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7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19216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grpSp>
        <p:nvGrpSpPr>
          <p:cNvPr id="17416" name="Group 18"/>
          <p:cNvGrpSpPr>
            <a:grpSpLocks/>
          </p:cNvGrpSpPr>
          <p:nvPr/>
        </p:nvGrpSpPr>
        <p:grpSpPr bwMode="auto">
          <a:xfrm>
            <a:off x="285720" y="642918"/>
            <a:ext cx="3319463" cy="401638"/>
            <a:chOff x="720" y="1392"/>
            <a:chExt cx="4058" cy="480"/>
          </a:xfrm>
        </p:grpSpPr>
        <p:sp>
          <p:nvSpPr>
            <p:cNvPr id="22547" name="AutoShape 19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17425" name="Group 2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2549" name="AutoShape 21"/>
              <p:cNvSpPr>
                <a:spLocks noChangeArrowheads="1"/>
              </p:cNvSpPr>
              <p:nvPr/>
            </p:nvSpPr>
            <p:spPr bwMode="ltGray">
              <a:xfrm>
                <a:off x="744" y="1735"/>
                <a:ext cx="3987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2000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2550" name="AutoShape 22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7" cy="11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2235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29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028700"/>
          </a:xfrm>
        </p:spPr>
        <p:txBody>
          <a:bodyPr/>
          <a:lstStyle/>
          <a:p>
            <a:pPr algn="ctr" eaLnBrk="1" hangingPunct="1"/>
            <a:r>
              <a:rPr lang="ru-RU" sz="2400" kern="1200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Проблемы 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32562" y="1000108"/>
            <a:ext cx="172992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1" name="Rectangle 4"/>
          <p:cNvSpPr txBox="1">
            <a:spLocks noChangeArrowheads="1"/>
          </p:cNvSpPr>
          <p:nvPr/>
        </p:nvSpPr>
        <p:spPr bwMode="gray">
          <a:xfrm>
            <a:off x="0" y="4286256"/>
            <a:ext cx="692945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3200" kern="0" dirty="0" smtClean="0">
                <a:latin typeface="+mn-lt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Демократизация отношений полов повлекла смешение половых ролей, феминизацию мужчин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омужествление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женщин. Девочки лишены скромности, нежности, терпения, не умеют мирно разрешать конфликтные ситуации. Мальчики же, наоборот, не умеют постоять за себя, слабы физически, лишены выносливости и эмоциональной устойчивости, у них отсутствует культура поведения по отношению к девочкам.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1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68" y="2857496"/>
            <a:ext cx="1766887" cy="2389417"/>
          </a:xfrm>
          <a:prstGeom prst="rect">
            <a:avLst/>
          </a:prstGeom>
          <a:ln w="38100" cap="sq" cmpd="thickThin">
            <a:noFill/>
            <a:prstDash val="solid"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74907" y="214290"/>
            <a:ext cx="6569093" cy="2379659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ru-RU" sz="2800" dirty="0" smtClean="0"/>
              <a:t>		</a:t>
            </a:r>
            <a:r>
              <a:rPr lang="ru-RU" sz="2000" kern="1200" dirty="0" smtClean="0">
                <a:latin typeface="Times New Roman" pitchFamily="18" charset="0"/>
                <a:cs typeface="Times New Roman" pitchFamily="18" charset="0"/>
              </a:rPr>
              <a:t>Содержание игр детей так же вызывает тревогу: дети демонстрируют модели поведения, не соответствующие полу ребенка, не умеют договариваться в игре, распределять роли.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2000" kern="1200" dirty="0" smtClean="0">
                <a:latin typeface="Times New Roman" pitchFamily="18" charset="0"/>
                <a:cs typeface="Times New Roman" pitchFamily="18" charset="0"/>
              </a:rPr>
              <a:t>		В процессе трудовой деятельности дети не умеют самостоятельно распределять обязанности с учетом пола партнера.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2000" kern="1200" dirty="0" smtClean="0">
                <a:latin typeface="Times New Roman" pitchFamily="18" charset="0"/>
                <a:cs typeface="Times New Roman" pitchFamily="18" charset="0"/>
              </a:rPr>
              <a:t>		Мальчика и девочку нельзя воспитывать и обучать одинаково. Они по-разному воспринимают мир, по-разному смотрят и видят, слушают и слышат, по-разному говорят и молчат, чувствуют и переживают.</a:t>
            </a:r>
          </a:p>
        </p:txBody>
      </p:sp>
      <p:sp>
        <p:nvSpPr>
          <p:cNvPr id="3" name="Rectangle 8"/>
          <p:cNvSpPr txBox="1">
            <a:spLocks noChangeArrowheads="1"/>
          </p:cNvSpPr>
          <p:nvPr/>
        </p:nvSpPr>
        <p:spPr bwMode="gray">
          <a:xfrm>
            <a:off x="0" y="3429000"/>
            <a:ext cx="635795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в дошкольные годы не заложить у девочек – мягкость, нежность, аккуратность, стремление к красоте, а у мальчиков – смелость, твердость, выносливость, решительность, рыцарское отношение к представительницам противоположного пола, т. е. не развить предпосылки женственности и мужественности, то это может привести к тому, что став взрослыми мужчинами и женщинами, они будут плохо справляться со своими семейными, общественными и социальными ролями.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571480"/>
            <a:ext cx="2010847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pic>
        <p:nvPicPr>
          <p:cNvPr id="5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857628"/>
            <a:ext cx="2619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6" name="AutoShape 9"/>
          <p:cNvSpPr>
            <a:spLocks noChangeArrowheads="1"/>
          </p:cNvSpPr>
          <p:nvPr/>
        </p:nvSpPr>
        <p:spPr bwMode="gray">
          <a:xfrm>
            <a:off x="3071802" y="357166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gray">
          <a:xfrm>
            <a:off x="3071802" y="1500174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gray">
          <a:xfrm>
            <a:off x="3071802" y="2428868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9" name="Freeform 3"/>
          <p:cNvSpPr>
            <a:spLocks/>
          </p:cNvSpPr>
          <p:nvPr/>
        </p:nvSpPr>
        <p:spPr bwMode="ltGray">
          <a:xfrm>
            <a:off x="571472" y="2214554"/>
            <a:ext cx="1900238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  <a:lin ang="54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gray">
          <a:xfrm>
            <a:off x="357158" y="1500174"/>
            <a:ext cx="8101042" cy="1785949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85882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scene3d>
            <a:camera prst="legacyPerspectiveBottom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gray">
          <a:xfrm>
            <a:off x="428596" y="3824288"/>
            <a:ext cx="8039129" cy="1747852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85882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  <a:scene3d>
            <a:camera prst="legacyPerspectiveTop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21519" name="Group 15"/>
          <p:cNvGrpSpPr>
            <a:grpSpLocks/>
          </p:cNvGrpSpPr>
          <p:nvPr/>
        </p:nvGrpSpPr>
        <p:grpSpPr bwMode="auto">
          <a:xfrm>
            <a:off x="1071538" y="357166"/>
            <a:ext cx="812800" cy="812800"/>
            <a:chOff x="2430" y="1692"/>
            <a:chExt cx="339" cy="339"/>
          </a:xfrm>
        </p:grpSpPr>
        <p:sp>
          <p:nvSpPr>
            <p:cNvPr id="28688" name="Freeform 16"/>
            <p:cNvSpPr>
              <a:spLocks noEditPoints="1"/>
            </p:cNvSpPr>
            <p:nvPr/>
          </p:nvSpPr>
          <p:spPr bwMode="gray">
            <a:xfrm>
              <a:off x="2430" y="1692"/>
              <a:ext cx="339" cy="339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131" y="5"/>
                </a:cxn>
                <a:cxn ang="0">
                  <a:pos x="95" y="17"/>
                </a:cxn>
                <a:cxn ang="0">
                  <a:pos x="63" y="38"/>
                </a:cxn>
                <a:cxn ang="0">
                  <a:pos x="38" y="63"/>
                </a:cxn>
                <a:cxn ang="0">
                  <a:pos x="18" y="95"/>
                </a:cxn>
                <a:cxn ang="0">
                  <a:pos x="5" y="131"/>
                </a:cxn>
                <a:cxn ang="0">
                  <a:pos x="0" y="170"/>
                </a:cxn>
                <a:cxn ang="0">
                  <a:pos x="5" y="209"/>
                </a:cxn>
                <a:cxn ang="0">
                  <a:pos x="18" y="245"/>
                </a:cxn>
                <a:cxn ang="0">
                  <a:pos x="38" y="276"/>
                </a:cxn>
                <a:cxn ang="0">
                  <a:pos x="63" y="302"/>
                </a:cxn>
                <a:cxn ang="0">
                  <a:pos x="95" y="323"/>
                </a:cxn>
                <a:cxn ang="0">
                  <a:pos x="131" y="335"/>
                </a:cxn>
                <a:cxn ang="0">
                  <a:pos x="170" y="339"/>
                </a:cxn>
                <a:cxn ang="0">
                  <a:pos x="209" y="335"/>
                </a:cxn>
                <a:cxn ang="0">
                  <a:pos x="245" y="323"/>
                </a:cxn>
                <a:cxn ang="0">
                  <a:pos x="276" y="302"/>
                </a:cxn>
                <a:cxn ang="0">
                  <a:pos x="303" y="276"/>
                </a:cxn>
                <a:cxn ang="0">
                  <a:pos x="323" y="245"/>
                </a:cxn>
                <a:cxn ang="0">
                  <a:pos x="335" y="209"/>
                </a:cxn>
                <a:cxn ang="0">
                  <a:pos x="339" y="170"/>
                </a:cxn>
                <a:cxn ang="0">
                  <a:pos x="335" y="131"/>
                </a:cxn>
                <a:cxn ang="0">
                  <a:pos x="323" y="95"/>
                </a:cxn>
                <a:cxn ang="0">
                  <a:pos x="303" y="63"/>
                </a:cxn>
                <a:cxn ang="0">
                  <a:pos x="276" y="38"/>
                </a:cxn>
                <a:cxn ang="0">
                  <a:pos x="245" y="17"/>
                </a:cxn>
                <a:cxn ang="0">
                  <a:pos x="209" y="5"/>
                </a:cxn>
                <a:cxn ang="0">
                  <a:pos x="170" y="0"/>
                </a:cxn>
                <a:cxn ang="0">
                  <a:pos x="170" y="294"/>
                </a:cxn>
                <a:cxn ang="0">
                  <a:pos x="137" y="291"/>
                </a:cxn>
                <a:cxn ang="0">
                  <a:pos x="107" y="278"/>
                </a:cxn>
                <a:cxn ang="0">
                  <a:pos x="81" y="258"/>
                </a:cxn>
                <a:cxn ang="0">
                  <a:pos x="62" y="233"/>
                </a:cxn>
                <a:cxn ang="0">
                  <a:pos x="50" y="203"/>
                </a:cxn>
                <a:cxn ang="0">
                  <a:pos x="45" y="170"/>
                </a:cxn>
                <a:cxn ang="0">
                  <a:pos x="50" y="137"/>
                </a:cxn>
                <a:cxn ang="0">
                  <a:pos x="62" y="107"/>
                </a:cxn>
                <a:cxn ang="0">
                  <a:pos x="81" y="81"/>
                </a:cxn>
                <a:cxn ang="0">
                  <a:pos x="107" y="62"/>
                </a:cxn>
                <a:cxn ang="0">
                  <a:pos x="137" y="48"/>
                </a:cxn>
                <a:cxn ang="0">
                  <a:pos x="170" y="44"/>
                </a:cxn>
                <a:cxn ang="0">
                  <a:pos x="203" y="48"/>
                </a:cxn>
                <a:cxn ang="0">
                  <a:pos x="233" y="62"/>
                </a:cxn>
                <a:cxn ang="0">
                  <a:pos x="258" y="81"/>
                </a:cxn>
                <a:cxn ang="0">
                  <a:pos x="278" y="107"/>
                </a:cxn>
                <a:cxn ang="0">
                  <a:pos x="291" y="137"/>
                </a:cxn>
                <a:cxn ang="0">
                  <a:pos x="296" y="170"/>
                </a:cxn>
                <a:cxn ang="0">
                  <a:pos x="291" y="203"/>
                </a:cxn>
                <a:cxn ang="0">
                  <a:pos x="278" y="233"/>
                </a:cxn>
                <a:cxn ang="0">
                  <a:pos x="258" y="258"/>
                </a:cxn>
                <a:cxn ang="0">
                  <a:pos x="233" y="278"/>
                </a:cxn>
                <a:cxn ang="0">
                  <a:pos x="203" y="291"/>
                </a:cxn>
                <a:cxn ang="0">
                  <a:pos x="170" y="294"/>
                </a:cxn>
              </a:cxnLst>
              <a:rect l="0" t="0" r="r" b="b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chemeClr val="accent2"/>
            </a:solidFill>
            <a:ln w="0">
              <a:solidFill>
                <a:srgbClr val="F8F8F8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8689" name="Freeform 17"/>
            <p:cNvSpPr>
              <a:spLocks noEditPoints="1"/>
            </p:cNvSpPr>
            <p:nvPr/>
          </p:nvSpPr>
          <p:spPr bwMode="gray">
            <a:xfrm>
              <a:off x="2516" y="1799"/>
              <a:ext cx="168" cy="157"/>
            </a:xfrm>
            <a:custGeom>
              <a:avLst/>
              <a:gdLst/>
              <a:ahLst/>
              <a:cxnLst>
                <a:cxn ang="0">
                  <a:pos x="12" y="76"/>
                </a:cxn>
                <a:cxn ang="0">
                  <a:pos x="30" y="114"/>
                </a:cxn>
                <a:cxn ang="0">
                  <a:pos x="63" y="132"/>
                </a:cxn>
                <a:cxn ang="0">
                  <a:pos x="106" y="132"/>
                </a:cxn>
                <a:cxn ang="0">
                  <a:pos x="139" y="114"/>
                </a:cxn>
                <a:cxn ang="0">
                  <a:pos x="157" y="76"/>
                </a:cxn>
                <a:cxn ang="0">
                  <a:pos x="163" y="100"/>
                </a:cxn>
                <a:cxn ang="0">
                  <a:pos x="142" y="136"/>
                </a:cxn>
                <a:cxn ang="0">
                  <a:pos x="106" y="156"/>
                </a:cxn>
                <a:cxn ang="0">
                  <a:pos x="61" y="156"/>
                </a:cxn>
                <a:cxn ang="0">
                  <a:pos x="27" y="136"/>
                </a:cxn>
                <a:cxn ang="0">
                  <a:pos x="4" y="100"/>
                </a:cxn>
                <a:cxn ang="0">
                  <a:pos x="39" y="45"/>
                </a:cxn>
                <a:cxn ang="0">
                  <a:pos x="27" y="42"/>
                </a:cxn>
                <a:cxn ang="0">
                  <a:pos x="19" y="34"/>
                </a:cxn>
                <a:cxn ang="0">
                  <a:pos x="16" y="22"/>
                </a:cxn>
                <a:cxn ang="0">
                  <a:pos x="19" y="12"/>
                </a:cxn>
                <a:cxn ang="0">
                  <a:pos x="27" y="3"/>
                </a:cxn>
                <a:cxn ang="0">
                  <a:pos x="39" y="0"/>
                </a:cxn>
                <a:cxn ang="0">
                  <a:pos x="49" y="3"/>
                </a:cxn>
                <a:cxn ang="0">
                  <a:pos x="58" y="12"/>
                </a:cxn>
                <a:cxn ang="0">
                  <a:pos x="61" y="22"/>
                </a:cxn>
                <a:cxn ang="0">
                  <a:pos x="58" y="34"/>
                </a:cxn>
                <a:cxn ang="0">
                  <a:pos x="49" y="42"/>
                </a:cxn>
                <a:cxn ang="0">
                  <a:pos x="39" y="45"/>
                </a:cxn>
                <a:cxn ang="0">
                  <a:pos x="124" y="45"/>
                </a:cxn>
                <a:cxn ang="0">
                  <a:pos x="114" y="39"/>
                </a:cxn>
                <a:cxn ang="0">
                  <a:pos x="108" y="28"/>
                </a:cxn>
                <a:cxn ang="0">
                  <a:pos x="108" y="16"/>
                </a:cxn>
                <a:cxn ang="0">
                  <a:pos x="114" y="6"/>
                </a:cxn>
                <a:cxn ang="0">
                  <a:pos x="124" y="1"/>
                </a:cxn>
                <a:cxn ang="0">
                  <a:pos x="136" y="1"/>
                </a:cxn>
                <a:cxn ang="0">
                  <a:pos x="145" y="6"/>
                </a:cxn>
                <a:cxn ang="0">
                  <a:pos x="151" y="16"/>
                </a:cxn>
                <a:cxn ang="0">
                  <a:pos x="151" y="28"/>
                </a:cxn>
                <a:cxn ang="0">
                  <a:pos x="145" y="39"/>
                </a:cxn>
                <a:cxn ang="0">
                  <a:pos x="136" y="45"/>
                </a:cxn>
              </a:cxnLst>
              <a:rect l="0" t="0" r="r" b="b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chemeClr val="accent2"/>
            </a:solidFill>
            <a:ln w="0">
              <a:solidFill>
                <a:srgbClr val="F8F8F8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21523" name="Text Box 32"/>
          <p:cNvSpPr txBox="1">
            <a:spLocks noChangeArrowheads="1"/>
          </p:cNvSpPr>
          <p:nvPr/>
        </p:nvSpPr>
        <p:spPr bwMode="black">
          <a:xfrm>
            <a:off x="928662" y="6072206"/>
            <a:ext cx="689927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Проверка ответов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 bwMode="gray">
          <a:xfrm>
            <a:off x="500034" y="428604"/>
            <a:ext cx="814393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</a:t>
            </a:r>
            <a:b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b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</a:t>
            </a:r>
            <a: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ТЕСТ  ДЛЯ  РОДИТЕЛЕЙ И  ПЕДАГОГОВ</a:t>
            </a:r>
            <a:br>
              <a:rPr lang="ru-RU" sz="2400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ФРАНЦУЗСКИЕ ПСИХОЛОГИ СОСТАВИЛИ ТЕСТ, КОТОРЫЙ РАСКРЫВАЕТ НЕКОТОРЫЕ НАШИ ПРЕДРАССУДКИ В ПОДХОДЕ К ВОСПИТАНИЮ МАЛЬЧИКОВ И ДЕВОЧЕК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3"/>
          <p:cNvSpPr txBox="1">
            <a:spLocks noChangeArrowheads="1"/>
          </p:cNvSpPr>
          <p:nvPr/>
        </p:nvSpPr>
        <p:spPr bwMode="gray">
          <a:xfrm>
            <a:off x="571472" y="4143380"/>
            <a:ext cx="800105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КАЖДЫЙ РОДИТЕЛЬ ИЛИ ПЕДАГОГ МОЖЕТ ПРОВЕРИТЬ, НАСКОЛЬКО ВЕРНЫ ЕГО ПРЕДСТАВЛЕНИЯ О ВОСПИТАНИИ.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ВАМ ПРЕДЛАГАЕТСЯ 20 УТВЕРЖДЕНИЙ, С КОТОРЫМИ НУЖНО ВЫРАЗИТЬ СВОЕ СОГЛАСИЕ ЛИБО НЕСОГЛАСИЕ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428604"/>
            <a:ext cx="8610600" cy="1500174"/>
          </a:xfrm>
        </p:spPr>
        <p:txBody>
          <a:bodyPr/>
          <a:lstStyle/>
          <a:p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</a:t>
            </a:r>
            <a:r>
              <a:rPr lang="ru-RU" sz="2000" b="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Ге́ндер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(англ. </a:t>
            </a:r>
            <a:r>
              <a:rPr lang="ru-RU" sz="2000" b="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gender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от лат. </a:t>
            </a:r>
            <a:r>
              <a:rPr lang="ru-RU" sz="2000" b="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genus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«род») — социальный пол, определяющий поведение человека в обществе и то, как это поведение воспринимается. Это то </a:t>
            </a:r>
            <a:r>
              <a:rPr lang="ru-RU" sz="2000" b="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полоролевое</a:t>
            </a: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поведение, которое определяет отношение с другими людьми: друзьями, коллегами, одноклассниками, родителями.</a:t>
            </a:r>
            <a:endParaRPr lang="ru-RU" sz="2000" b="0" dirty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200400" y="42672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29256" y="2071678"/>
            <a:ext cx="3505720" cy="3714776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>
            <a:glow rad="101600">
              <a:srgbClr val="0070C0">
                <a:alpha val="6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214282" y="2428868"/>
            <a:ext cx="5019668" cy="857256"/>
          </a:xfrm>
          <a:prstGeom prst="rect">
            <a:avLst/>
          </a:prstGeom>
          <a:gradFill flip="none" rotWithShape="1">
            <a:gsLst>
              <a:gs pos="0">
                <a:srgbClr val="3399FF">
                  <a:tint val="66000"/>
                  <a:satMod val="160000"/>
                </a:srgbClr>
              </a:gs>
              <a:gs pos="50000">
                <a:srgbClr val="3399FF">
                  <a:tint val="44500"/>
                  <a:satMod val="160000"/>
                </a:srgbClr>
              </a:gs>
              <a:gs pos="100000">
                <a:srgbClr val="3399FF">
                  <a:tint val="23500"/>
                  <a:satMod val="160000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«Нельзя считать один пол совершеннее другого, так и нельзя их уравнивать» </a:t>
            </a:r>
          </a:p>
          <a:p>
            <a:pPr marL="342900" marR="0" lvl="0" indent="-34290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Ж. Руссо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285720" y="3643314"/>
            <a:ext cx="5000660" cy="25717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Цели, методы и подходы воспитания мальчиков и девочек должны быть различными. Биологические половые различия несут с собой различные эмоциональные, познавательные и личностные характеристики. Отсюда и возникает необходимость дифференцированного подхода в воспитании мальчиков и девочек с первых дней жизни.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kern="1200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   ГЕНДЕР -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57554" y="214290"/>
            <a:ext cx="4972056" cy="2000264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ЭТО ПОНЯТИЕ, КОТОРОЕ </a:t>
            </a:r>
          </a:p>
          <a:p>
            <a:pPr eaLnBrk="1" hangingPunct="1">
              <a:buFontTx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ИСПОЛЬЗУЕТСЯ ДЛЯ ОБОЗНАЧЕНИЯ </a:t>
            </a:r>
          </a:p>
          <a:p>
            <a:pPr eaLnBrk="1" hangingPunct="1">
              <a:buFontTx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ВСЕХ ТЕХ СОЦИАЛЬНЫХ И </a:t>
            </a:r>
          </a:p>
          <a:p>
            <a:pPr eaLnBrk="1" hangingPunct="1">
              <a:buFontTx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КУЛЬТУРНЫХ НОРМ, ПРАВИЛ И </a:t>
            </a:r>
          </a:p>
          <a:p>
            <a:pPr eaLnBrk="1" hangingPunct="1">
              <a:buFontTx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РОЛЕЙ.</a:t>
            </a:r>
          </a:p>
        </p:txBody>
      </p:sp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15272" y="1357298"/>
            <a:ext cx="1071570" cy="1895475"/>
          </a:xfrm>
          <a:prstGeom prst="rect">
            <a:avLst/>
          </a:prstGeom>
          <a:ln w="285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14282" y="2071679"/>
            <a:ext cx="757242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пол имеет отношение к физическим, телесным различиям между мужчиной и женщиной, т.е. совокупность анатомо-физиологических особенностей организма, заданных от рождения, то понятие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гендер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затрагивает их психологические, социальные и культурные особенности.</a:t>
            </a:r>
            <a:r>
              <a:rPr lang="ru-RU" sz="2000" dirty="0" smtClean="0"/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Ребенок рождается с определенным биологическим полом, 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гендерную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роль принимает в процессе социализации, т.е. в процессе общения с другими людьми.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Мальчика и девочку нельзя воспитывать и обучать одинаково. Они по-разному воспринимают мир, по-разному смотрят и видят, слушают и слышат, по-разному говорят и молчат, чувствуют и переживают.</a:t>
            </a:r>
          </a:p>
          <a:p>
            <a:pPr lvl="0" indent="449263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gray">
          <a:xfrm>
            <a:off x="357158" y="3714752"/>
            <a:ext cx="8643998" cy="1714512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4" name="Rectangle 7"/>
          <p:cNvSpPr txBox="1">
            <a:spLocks noChangeArrowheads="1"/>
          </p:cNvSpPr>
          <p:nvPr/>
        </p:nvSpPr>
        <p:spPr bwMode="gray">
          <a:xfrm>
            <a:off x="468313" y="260350"/>
            <a:ext cx="822960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Различия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457200" y="836613"/>
            <a:ext cx="4038600" cy="202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 — это совокупность анатомо-физиологических особенностей организма, заданных от рождения;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 имеет отношение к физическим, телесным различиям между мужчиной и женщиной.</a:t>
            </a:r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>
          <a:xfrm>
            <a:off x="4648200" y="836613"/>
            <a:ext cx="4038600" cy="2235197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Гендер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— социальный пол, определяющий поведение человека в обществе и то, как это поведение воспринимается;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Понятие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гендер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затрагивает их психологические, социальные и культурные особенности. 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gray">
          <a:xfrm>
            <a:off x="500034" y="3857628"/>
            <a:ext cx="842968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Гендерные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роли формируются культурой (воспитание, образование, обучение)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Половое воспитание в широком смысле слова – весь процесс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социализации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Гендерная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социализация дает девочкам «корни», а мальчикам - «крылья»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4" descr="1"/>
          <p:cNvPicPr>
            <a:picLocks noChangeAspect="1" noChangeArrowheads="1"/>
          </p:cNvPicPr>
          <p:nvPr/>
        </p:nvPicPr>
        <p:blipFill>
          <a:blip r:embed="rId2" cstate="email">
            <a:lum bright="-6000" contrast="24000"/>
          </a:blip>
          <a:srcRect/>
          <a:stretch>
            <a:fillRect/>
          </a:stretch>
        </p:blipFill>
        <p:spPr bwMode="auto">
          <a:xfrm>
            <a:off x="214282" y="3857628"/>
            <a:ext cx="303370" cy="36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4" descr="1"/>
          <p:cNvPicPr>
            <a:picLocks noChangeAspect="1" noChangeArrowheads="1"/>
          </p:cNvPicPr>
          <p:nvPr/>
        </p:nvPicPr>
        <p:blipFill>
          <a:blip r:embed="rId2" cstate="email">
            <a:lum bright="-6000" contrast="24000"/>
          </a:blip>
          <a:srcRect/>
          <a:stretch>
            <a:fillRect/>
          </a:stretch>
        </p:blipFill>
        <p:spPr bwMode="auto">
          <a:xfrm>
            <a:off x="214282" y="4214818"/>
            <a:ext cx="303370" cy="36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4" descr="1"/>
          <p:cNvPicPr>
            <a:picLocks noChangeAspect="1" noChangeArrowheads="1"/>
          </p:cNvPicPr>
          <p:nvPr/>
        </p:nvPicPr>
        <p:blipFill>
          <a:blip r:embed="rId2" cstate="email">
            <a:lum bright="-6000" contrast="24000"/>
          </a:blip>
          <a:srcRect/>
          <a:stretch>
            <a:fillRect/>
          </a:stretch>
        </p:blipFill>
        <p:spPr bwMode="auto">
          <a:xfrm>
            <a:off x="214282" y="4857760"/>
            <a:ext cx="303370" cy="36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142852"/>
            <a:ext cx="928662" cy="78579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  <p:sp>
        <p:nvSpPr>
          <p:cNvPr id="15" name="Прямоугольник 14"/>
          <p:cNvSpPr/>
          <p:nvPr/>
        </p:nvSpPr>
        <p:spPr>
          <a:xfrm>
            <a:off x="357158" y="5572140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гендерной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устойчивости обусловлено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социокультурными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нормами и зависит: от характера родительских установок и от воспитания ребенка в дошкольном образовательном учреждении.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94TGp_family_light_ani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CA304"/>
      </a:accent1>
      <a:accent2>
        <a:srgbClr val="E1595C"/>
      </a:accent2>
      <a:accent3>
        <a:srgbClr val="FFFFFF"/>
      </a:accent3>
      <a:accent4>
        <a:srgbClr val="000000"/>
      </a:accent4>
      <a:accent5>
        <a:srgbClr val="FDCEAA"/>
      </a:accent5>
      <a:accent6>
        <a:srgbClr val="CC5053"/>
      </a:accent6>
      <a:hlink>
        <a:srgbClr val="80E05A"/>
      </a:hlink>
      <a:folHlink>
        <a:srgbClr val="4BA5E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A304"/>
        </a:accent1>
        <a:accent2>
          <a:srgbClr val="E1595C"/>
        </a:accent2>
        <a:accent3>
          <a:srgbClr val="FFFFFF"/>
        </a:accent3>
        <a:accent4>
          <a:srgbClr val="000000"/>
        </a:accent4>
        <a:accent5>
          <a:srgbClr val="FDCEAA"/>
        </a:accent5>
        <a:accent6>
          <a:srgbClr val="CC5053"/>
        </a:accent6>
        <a:hlink>
          <a:srgbClr val="80E05A"/>
        </a:hlink>
        <a:folHlink>
          <a:srgbClr val="4BA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491EA"/>
        </a:accent1>
        <a:accent2>
          <a:srgbClr val="EB943D"/>
        </a:accent2>
        <a:accent3>
          <a:srgbClr val="FFFFFF"/>
        </a:accent3>
        <a:accent4>
          <a:srgbClr val="000000"/>
        </a:accent4>
        <a:accent5>
          <a:srgbClr val="B8C7F3"/>
        </a:accent5>
        <a:accent6>
          <a:srgbClr val="D58636"/>
        </a:accent6>
        <a:hlink>
          <a:srgbClr val="4DBF9C"/>
        </a:hlink>
        <a:folHlink>
          <a:srgbClr val="D0C9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6D092"/>
        </a:accent1>
        <a:accent2>
          <a:srgbClr val="55B5D3"/>
        </a:accent2>
        <a:accent3>
          <a:srgbClr val="FFFFFF"/>
        </a:accent3>
        <a:accent4>
          <a:srgbClr val="000000"/>
        </a:accent4>
        <a:accent5>
          <a:srgbClr val="C3E4C7"/>
        </a:accent5>
        <a:accent6>
          <a:srgbClr val="4CA4BF"/>
        </a:accent6>
        <a:hlink>
          <a:srgbClr val="C389EF"/>
        </a:hlink>
        <a:folHlink>
          <a:srgbClr val="E5B6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</TotalTime>
  <Words>1513</Words>
  <Application>Microsoft Office PowerPoint</Application>
  <PresentationFormat>Экран (4:3)</PresentationFormat>
  <Paragraphs>176</Paragraphs>
  <Slides>22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594TGp_family_light_ani</vt:lpstr>
      <vt:lpstr>Слайд 1</vt:lpstr>
      <vt:lpstr>Актуальность гендерного воспитания Социальные изменения, происходящие в современном обществе,  привели к разрушению традиционных стереотипов мужского и  женского поведения. На фоне этих изменений меняются и внутренние психологические позиции детей, их сознание: девочки становятся агрессивными  и грубыми, а мальчики перенимают женский тип поведения.</vt:lpstr>
      <vt:lpstr>Разрушение традиционных стереотипов поведения  женского                мужского</vt:lpstr>
      <vt:lpstr>Проблемы </vt:lpstr>
      <vt:lpstr>Слайд 5</vt:lpstr>
      <vt:lpstr>Слайд 6</vt:lpstr>
      <vt:lpstr>        Ге́ндер (англ. gender, от лат. genus «род») — социальный пол, определяющий поведение человека в обществе и то, как это поведение воспринимается. Это то полоролевое поведение, которое определяет отношение с другими людьми: друзьями, коллегами, одноклассниками, родителями.</vt:lpstr>
      <vt:lpstr>            ГЕНДЕР -</vt:lpstr>
      <vt:lpstr>Слайд 9</vt:lpstr>
      <vt:lpstr>Что происходит с нашими детьми?</vt:lpstr>
      <vt:lpstr>Воспитание детей</vt:lpstr>
      <vt:lpstr>Слайд 12</vt:lpstr>
      <vt:lpstr>Слайд 13</vt:lpstr>
      <vt:lpstr>Слайд 14</vt:lpstr>
      <vt:lpstr>Слайд 15</vt:lpstr>
      <vt:lpstr>Слайд 16</vt:lpstr>
      <vt:lpstr> Становление правильных взаимоотношений мальчика и девочки, юноши и девушки; Стремление к взаимопониманию; Наличие качеств, характерных для мальчика (юноши, мужчины): смелость, мастерство в деле, рыцарство, трудолюбие, благородство, умение преодолевать трудности и другие; Наличие качеств, характерных для девочки (девушки, женщины): доброта, женственность, отзывчивость, мягкость, терпимость, забота, любовь к детям; Наличие честности, искренности, доверия, верности, милосердия, взаимопомощи.          </vt:lpstr>
      <vt:lpstr>Задание родителям  «В гостях у сказки»</vt:lpstr>
      <vt:lpstr>Задание родителям  «В детском мире»</vt:lpstr>
      <vt:lpstr>Память. Внимание, работоспособность</vt:lpstr>
      <vt:lpstr>Заключение </vt:lpstr>
      <vt:lpstr>Слайд 22</vt:lpstr>
    </vt:vector>
  </TitlesOfParts>
  <Company>Retired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RWT</dc:creator>
  <cp:lastModifiedBy>User</cp:lastModifiedBy>
  <cp:revision>71</cp:revision>
  <dcterms:created xsi:type="dcterms:W3CDTF">2010-05-17T11:21:21Z</dcterms:created>
  <dcterms:modified xsi:type="dcterms:W3CDTF">2013-05-28T08:36:08Z</dcterms:modified>
</cp:coreProperties>
</file>