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63" autoAdjust="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06.12.2011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33400" y="642918"/>
            <a:ext cx="7851648" cy="2557482"/>
          </a:xfrm>
        </p:spPr>
        <p:txBody>
          <a:bodyPr>
            <a:noAutofit/>
          </a:bodyPr>
          <a:lstStyle/>
          <a:p>
            <a:r>
              <a:rPr lang="ru-RU" sz="2800" dirty="0" smtClean="0"/>
              <a:t>Оформление и использование </a:t>
            </a:r>
            <a:br>
              <a:rPr lang="ru-RU" sz="2800" dirty="0" smtClean="0"/>
            </a:br>
            <a:r>
              <a:rPr lang="ru-RU" sz="2800" dirty="0" smtClean="0"/>
              <a:t>в работе с детьми младшего и старшего возраста информационного уголка </a:t>
            </a:r>
            <a:br>
              <a:rPr lang="ru-RU" sz="2800" dirty="0" smtClean="0"/>
            </a:br>
            <a:r>
              <a:rPr lang="ru-RU" sz="2800" dirty="0" smtClean="0"/>
              <a:t>безопасности дорожного движения </a:t>
            </a:r>
            <a:endParaRPr lang="ru-RU" sz="2800" dirty="0"/>
          </a:p>
        </p:txBody>
      </p:sp>
      <p:sp>
        <p:nvSpPr>
          <p:cNvPr id="5" name="Подзаголовок 4"/>
          <p:cNvSpPr>
            <a:spLocks noGrp="1"/>
          </p:cNvSpPr>
          <p:nvPr>
            <p:ph type="subTitle" idx="1"/>
          </p:nvPr>
        </p:nvSpPr>
        <p:spPr>
          <a:xfrm>
            <a:off x="533400" y="3228536"/>
            <a:ext cx="7854696" cy="2986546"/>
          </a:xfrm>
        </p:spPr>
        <p:txBody>
          <a:bodyPr>
            <a:normAutofit/>
          </a:bodyPr>
          <a:lstStyle/>
          <a:p>
            <a:pPr algn="r"/>
            <a:r>
              <a:rPr lang="ru-RU" dirty="0" smtClean="0"/>
              <a:t>Зернова Юлия Владимировна</a:t>
            </a:r>
          </a:p>
          <a:p>
            <a:pPr algn="r"/>
            <a:r>
              <a:rPr lang="ru-RU" dirty="0" smtClean="0"/>
              <a:t>ГДОУ №133 Выборгского района  СПб</a:t>
            </a:r>
            <a:endParaRPr lang="ru-RU" dirty="0" smtClean="0"/>
          </a:p>
          <a:p>
            <a:pPr algn="r"/>
            <a:r>
              <a:rPr lang="ru-RU" smtClean="0"/>
              <a:t>2008 </a:t>
            </a:r>
            <a:r>
              <a:rPr lang="ru-RU" smtClean="0"/>
              <a:t> </a:t>
            </a:r>
            <a:r>
              <a:rPr lang="ru-RU" dirty="0" smtClean="0"/>
              <a:t>год</a:t>
            </a:r>
          </a:p>
          <a:p>
            <a:endParaRPr lang="ru-RU" dirty="0" smtClean="0"/>
          </a:p>
          <a:p>
            <a:endParaRPr lang="ru-RU" dirty="0" smtClean="0"/>
          </a:p>
          <a:p>
            <a:endParaRPr lang="ru-RU" dirty="0"/>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  первой младшей группе</a:t>
            </a:r>
            <a:endParaRPr lang="ru-RU" sz="3200" dirty="0"/>
          </a:p>
        </p:txBody>
      </p:sp>
      <p:sp>
        <p:nvSpPr>
          <p:cNvPr id="3" name="Содержимое 2"/>
          <p:cNvSpPr>
            <a:spLocks noGrp="1"/>
          </p:cNvSpPr>
          <p:nvPr>
            <p:ph idx="1"/>
          </p:nvPr>
        </p:nvSpPr>
        <p:spPr/>
        <p:txBody>
          <a:bodyPr>
            <a:normAutofit fontScale="77500" lnSpcReduction="20000"/>
          </a:bodyPr>
          <a:lstStyle/>
          <a:p>
            <a:r>
              <a:rPr lang="ru-RU" dirty="0" smtClean="0"/>
              <a:t>Дети знакомятся с транспортными средствами: грузовым и легковым автомобилями, общественным транспортом. Определяют, из каких частей состоят машины. Обучаться различать красный и зелёный цвета. Следовательно, в игровом уголке должны быть:</a:t>
            </a:r>
          </a:p>
          <a:p>
            <a:pPr>
              <a:buNone/>
            </a:pPr>
            <a:endParaRPr lang="ru-RU" dirty="0" smtClean="0"/>
          </a:p>
          <a:p>
            <a:pPr lvl="0"/>
            <a:r>
              <a:rPr lang="ru-RU" dirty="0" smtClean="0"/>
              <a:t>Набор транспортных средств </a:t>
            </a:r>
          </a:p>
          <a:p>
            <a:pPr lvl="0"/>
            <a:r>
              <a:rPr lang="ru-RU" dirty="0" smtClean="0"/>
              <a:t>Иллюстрации с изображением транспортных средств </a:t>
            </a:r>
          </a:p>
          <a:p>
            <a:pPr lvl="0"/>
            <a:r>
              <a:rPr lang="ru-RU" dirty="0" smtClean="0"/>
              <a:t>Кружки красного и зелёного цвета, макет пешеходного светофора. </a:t>
            </a:r>
          </a:p>
          <a:p>
            <a:pPr lvl="0"/>
            <a:r>
              <a:rPr lang="ru-RU" dirty="0" smtClean="0"/>
              <a:t>Атрибуты к сюжетно-ролевой игре «Транспорт» (разноцветные рули, шапочки разных видов машин, нагрудные знаки, жилеты с изображением того или иного вида транспорта и т.д.) </a:t>
            </a:r>
          </a:p>
          <a:p>
            <a:pPr lvl="0"/>
            <a:r>
              <a:rPr lang="ru-RU" dirty="0" smtClean="0"/>
              <a:t>Дидактические игры «Собери машину» (из 4-х частей), «Поставь машину в гараж», «Светофор». </a:t>
            </a:r>
          </a:p>
          <a:p>
            <a:endParaRPr lang="ru-RU" dirty="0"/>
          </a:p>
        </p:txBody>
      </p:sp>
    </p:spTree>
  </p:cSld>
  <p:clrMapOvr>
    <a:masterClrMapping/>
  </p:clrMapOvr>
  <p:transition>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Во второй младшей группе</a:t>
            </a:r>
            <a:endParaRPr lang="ru-RU" sz="3200" dirty="0"/>
          </a:p>
        </p:txBody>
      </p:sp>
      <p:sp>
        <p:nvSpPr>
          <p:cNvPr id="3" name="Содержимое 2"/>
          <p:cNvSpPr>
            <a:spLocks noGrp="1"/>
          </p:cNvSpPr>
          <p:nvPr>
            <p:ph idx="1"/>
          </p:nvPr>
        </p:nvSpPr>
        <p:spPr/>
        <p:txBody>
          <a:bodyPr>
            <a:normAutofit fontScale="85000" lnSpcReduction="10000"/>
          </a:bodyPr>
          <a:lstStyle/>
          <a:p>
            <a:r>
              <a:rPr lang="ru-RU" dirty="0" smtClean="0"/>
              <a:t>дети продолжают работу по распознаванию транспортных средств, знакомятся с правилами поведения в общественном транспорте, закрепляют умение различать красный, жёлтый, зелёный цвета, знакомятся с понятиями «тротуар» и «проезжая часть». Поэтому, к предметам, имеющимся в уголке безопасности дорожного движения первой младшей группы, следует добавить:</a:t>
            </a:r>
          </a:p>
          <a:p>
            <a:pPr>
              <a:buNone/>
            </a:pPr>
            <a:endParaRPr lang="ru-RU" dirty="0" smtClean="0"/>
          </a:p>
          <a:p>
            <a:pPr lvl="0"/>
            <a:r>
              <a:rPr lang="ru-RU" dirty="0" smtClean="0"/>
              <a:t>Картинки для игры на классификацию видов транспорта «На чём едут пассажиры», «Найти такую же картинку». </a:t>
            </a:r>
          </a:p>
          <a:p>
            <a:pPr lvl="0"/>
            <a:r>
              <a:rPr lang="ru-RU" dirty="0" smtClean="0"/>
              <a:t>Простейший макет улицы (желательно крупный), где обозначены тротуар и проезжая часть </a:t>
            </a:r>
          </a:p>
          <a:p>
            <a:pPr lvl="0"/>
            <a:r>
              <a:rPr lang="ru-RU" dirty="0" smtClean="0"/>
              <a:t>Макет транспортного светофора (плоскостной). </a:t>
            </a:r>
          </a:p>
          <a:p>
            <a:endParaRPr lang="ru-RU" dirty="0"/>
          </a:p>
        </p:txBody>
      </p:sp>
    </p:spTree>
  </p:cSld>
  <p:clrMapOvr>
    <a:masterClrMapping/>
  </p:clrMapOvr>
  <p:transition>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38896"/>
          </a:xfrm>
        </p:spPr>
        <p:txBody>
          <a:bodyPr>
            <a:normAutofit fontScale="90000"/>
          </a:bodyPr>
          <a:lstStyle/>
          <a:p>
            <a:r>
              <a:rPr lang="ru-RU" sz="3200" dirty="0" smtClean="0"/>
              <a:t>В старшей группе</a:t>
            </a:r>
            <a:endParaRPr lang="ru-RU" sz="3200" dirty="0"/>
          </a:p>
        </p:txBody>
      </p:sp>
      <p:sp>
        <p:nvSpPr>
          <p:cNvPr id="3" name="Содержимое 2"/>
          <p:cNvSpPr>
            <a:spLocks noGrp="1"/>
          </p:cNvSpPr>
          <p:nvPr>
            <p:ph idx="1"/>
          </p:nvPr>
        </p:nvSpPr>
        <p:spPr>
          <a:xfrm>
            <a:off x="457200" y="1285860"/>
            <a:ext cx="8229600" cy="5038740"/>
          </a:xfrm>
        </p:spPr>
        <p:txBody>
          <a:bodyPr>
            <a:normAutofit fontScale="55000" lnSpcReduction="20000"/>
          </a:bodyPr>
          <a:lstStyle/>
          <a:p>
            <a:r>
              <a:rPr lang="ru-RU" sz="2900" dirty="0" smtClean="0"/>
              <a:t>ребята узнают о дорожном движении много нового. Именно в этом возрасте происходит знакомство с такими большими и сложными темами, как «Перекрёсток», «Дорожные знаки». Следовательно, в уголке безопасности дорожного движения должны появиться:</a:t>
            </a:r>
          </a:p>
          <a:p>
            <a:pPr lvl="0"/>
            <a:r>
              <a:rPr lang="ru-RU" sz="2900" dirty="0" smtClean="0"/>
              <a:t>Макет перекрёстка, с помощью которого ребята смогут решать сложные логические задачи по безопасности дорожного движения, отрабатывать навыки безопасного перехода проезжей части на перекрёстке. Желательно, чтобы этот макет был со съёмными предметами, тогда дети сами смогут моделировать улицу. </a:t>
            </a:r>
          </a:p>
          <a:p>
            <a:pPr lvl="0"/>
            <a:r>
              <a:rPr lang="ru-RU" sz="2900" dirty="0" smtClean="0"/>
              <a:t>Также, необходим набор дорожных знаков, в который обязательно входят такие дорожные знаки, как: информационно-указательные – «Пешеходный переход», «Подземный пешеходный переход», «Место остановки автобуса и (или) троллейбуса»; предупреждающие знаки – «Дети»; запрещающие знаки – «Движение пешеходов запрещено», «Движение на велосипедах запрещено»; предписывающие знаки – «Пешеходная дорожка», «Велосипедная дорожка»; знаки приоритета – «Главная дорога», «Уступи дорогу»; знаки сервиса – «Больница», «Телефон», «Пункт питания». Хорошо иметь мелкие знаки на подставках, для работы с макетом, и более крупные знаки на подставках для творческих, ролевых игр. </a:t>
            </a:r>
          </a:p>
          <a:p>
            <a:pPr lvl="0"/>
            <a:r>
              <a:rPr lang="ru-RU" sz="2900" dirty="0" smtClean="0"/>
              <a:t>Дидактические игры: «О чём говорят знаки?», «Угадай знак», «Где спрятался знак?», «Перекрёсток», «Наша улица» </a:t>
            </a:r>
          </a:p>
          <a:p>
            <a:pPr lvl="0"/>
            <a:r>
              <a:rPr lang="ru-RU" sz="2900" dirty="0" smtClean="0"/>
              <a:t>Кроме того, для детей старшей группы знакомят с работой регулировщика. Значит в уголке БДД должны быть схемы жестов регулировщика, дидактическая игра «Что говорит жезл?», атрибуты инспектора ДПС: жезл, фуражка. </a:t>
            </a:r>
          </a:p>
          <a:p>
            <a:endParaRPr lang="ru-RU"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 подготовительной группе</a:t>
            </a:r>
            <a:endParaRPr lang="ru-RU" sz="3200" dirty="0"/>
          </a:p>
        </p:txBody>
      </p:sp>
      <p:sp>
        <p:nvSpPr>
          <p:cNvPr id="3" name="Содержимое 2"/>
          <p:cNvSpPr>
            <a:spLocks noGrp="1"/>
          </p:cNvSpPr>
          <p:nvPr>
            <p:ph idx="1"/>
          </p:nvPr>
        </p:nvSpPr>
        <p:spPr/>
        <p:txBody>
          <a:bodyPr>
            <a:normAutofit fontScale="92500" lnSpcReduction="20000"/>
          </a:bodyPr>
          <a:lstStyle/>
          <a:p>
            <a:r>
              <a:rPr lang="ru-RU" dirty="0" smtClean="0"/>
              <a:t>ребята встречаются с проблемными ситуациями на дорогах (так называемыми дорожными «ловушками»), знания детей о Правилах дорожного движения уже систематизируются. Содержание уголка более усложняется:</a:t>
            </a:r>
          </a:p>
          <a:p>
            <a:pPr lvl="0"/>
            <a:r>
              <a:rPr lang="ru-RU" dirty="0" smtClean="0"/>
              <a:t>Собирается картотека «опасных ситуаций» (для их показа можно сделать импровизированный телевизор, или компьютер) </a:t>
            </a:r>
          </a:p>
          <a:p>
            <a:pPr lvl="0"/>
            <a:r>
              <a:rPr lang="ru-RU" dirty="0" smtClean="0"/>
              <a:t>Организовывается окно выдачи водительских удостоверений сдавшим экзамен по ПДД. </a:t>
            </a:r>
          </a:p>
          <a:p>
            <a:r>
              <a:rPr lang="ru-RU" dirty="0" smtClean="0"/>
              <a:t>Во всех группах хорошо иметь </a:t>
            </a:r>
            <a:r>
              <a:rPr lang="ru-RU" dirty="0" err="1" smtClean="0"/>
              <a:t>фланелеграф</a:t>
            </a:r>
            <a:r>
              <a:rPr lang="ru-RU" dirty="0" smtClean="0"/>
              <a:t> – для моделирования ситуаций на дороге, а также набор диапозитивов по различным темам.</a:t>
            </a:r>
          </a:p>
          <a:p>
            <a:endParaRPr lang="ru-RU" dirty="0"/>
          </a:p>
        </p:txBody>
      </p:sp>
    </p:spTree>
  </p:cSld>
  <p:clrMapOvr>
    <a:masterClrMapping/>
  </p:clrMapOvr>
  <p:transition>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714356"/>
            <a:ext cx="8115328" cy="1785950"/>
          </a:xfrm>
        </p:spPr>
        <p:txBody>
          <a:bodyPr>
            <a:normAutofit fontScale="90000"/>
          </a:bodyPr>
          <a:lstStyle/>
          <a:p>
            <a:r>
              <a:rPr lang="ru-RU" sz="3600" b="1" dirty="0" smtClean="0"/>
              <a:t>Содержание уголков для родителей по изучению правил дорожного движения</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Основная цель создания уголка безопасности дорожного движения – разъяснить родителям, что именно они являются главным звеном в вопросе обучения детей Правилам дорожного движения. Именно от их действий зависит насколько прочно овладеет ребёнок навыками безопасного поведения на дороге. Именно их поведение имеет решающее значение при выборе ребёнком «своего стиля» перехода проезжей части.</a:t>
            </a:r>
          </a:p>
          <a:p>
            <a:r>
              <a:rPr lang="ru-RU" dirty="0" smtClean="0"/>
              <a:t>Оформляя такой уголок, воспитатель должен сделать родителей своими главными союзниками в деле обучения малышей сложной азбуке дорог. Здесь важно показать родителям всю серьёзность проблемы, обозначить ситуации, которые часто приводят к трагедии, объяснить в каких случаях и почему дети чувствуют себя на дороге некомфортно.</a:t>
            </a:r>
          </a:p>
          <a:p>
            <a:endParaRPr lang="ru-RU" dirty="0"/>
          </a:p>
        </p:txBody>
      </p:sp>
    </p:spTree>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85794"/>
            <a:ext cx="8043890" cy="1061294"/>
          </a:xfrm>
        </p:spPr>
        <p:txBody>
          <a:bodyPr>
            <a:normAutofit fontScale="90000"/>
          </a:bodyPr>
          <a:lstStyle/>
          <a:p>
            <a:r>
              <a:rPr lang="ru-RU" dirty="0" smtClean="0"/>
              <a:t/>
            </a:r>
            <a:br>
              <a:rPr lang="ru-RU" dirty="0" smtClean="0"/>
            </a:br>
            <a:r>
              <a:rPr lang="ru-RU" dirty="0" smtClean="0"/>
              <a:t/>
            </a:r>
            <a:br>
              <a:rPr lang="ru-RU" dirty="0" smtClean="0"/>
            </a:br>
            <a:r>
              <a:rPr lang="ru-RU" sz="3600" dirty="0" smtClean="0"/>
              <a:t>Уголок может быть оформлен так:</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lvl="0"/>
            <a:r>
              <a:rPr lang="ru-RU" dirty="0" smtClean="0"/>
              <a:t>Единый стенд (размеры зависят от наличия свободной площади и количества помещаемой информации, но не менее 30*65 см). </a:t>
            </a:r>
          </a:p>
          <a:p>
            <a:pPr lvl="0"/>
            <a:r>
              <a:rPr lang="ru-RU" dirty="0" smtClean="0"/>
              <a:t>Набор составных частей, каждая из которых предназначена для размещения отдельной информации </a:t>
            </a:r>
          </a:p>
          <a:p>
            <a:pPr lvl="0"/>
            <a:r>
              <a:rPr lang="ru-RU" dirty="0" smtClean="0"/>
              <a:t>Книжка-раскладушка </a:t>
            </a:r>
          </a:p>
          <a:p>
            <a:endParaRPr lang="ru-RU" dirty="0"/>
          </a:p>
        </p:txBody>
      </p:sp>
    </p:spTree>
  </p:cSld>
  <p:clrMapOvr>
    <a:masterClrMapping/>
  </p:clrMapOvr>
  <p:transition>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500042"/>
            <a:ext cx="8115328" cy="2714644"/>
          </a:xfrm>
        </p:spPr>
        <p:txBody>
          <a:bodyPr>
            <a:normAutofit fontScale="90000"/>
          </a:bodyPr>
          <a:lstStyle/>
          <a:p>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600" dirty="0" smtClean="0"/>
              <a:t>Для привлечения внимания родителей при оформлении уголка рекомендуется использовать яркие, привлекающие внимание лозунги, например:</a:t>
            </a:r>
            <a:r>
              <a:rPr lang="ru-RU" dirty="0" smtClean="0"/>
              <a:t/>
            </a:r>
            <a:br>
              <a:rPr lang="ru-RU" dirty="0" smtClean="0"/>
            </a:br>
            <a:endParaRPr lang="ru-RU" dirty="0"/>
          </a:p>
        </p:txBody>
      </p:sp>
      <p:sp>
        <p:nvSpPr>
          <p:cNvPr id="3" name="Содержимое 2"/>
          <p:cNvSpPr>
            <a:spLocks noGrp="1"/>
          </p:cNvSpPr>
          <p:nvPr>
            <p:ph idx="1"/>
          </p:nvPr>
        </p:nvSpPr>
        <p:spPr>
          <a:xfrm>
            <a:off x="428596" y="3143248"/>
            <a:ext cx="8258204" cy="3181352"/>
          </a:xfrm>
        </p:spPr>
        <p:txBody>
          <a:bodyPr/>
          <a:lstStyle/>
          <a:p>
            <a:pPr lvl="0"/>
            <a:r>
              <a:rPr lang="ru-RU" dirty="0" smtClean="0"/>
              <a:t>«Цена спешки – жизнь вашего ребёнка» </a:t>
            </a:r>
          </a:p>
          <a:p>
            <a:pPr lvl="0"/>
            <a:r>
              <a:rPr lang="ru-RU" dirty="0" smtClean="0"/>
              <a:t>«Внимание – мы ваши дети!» </a:t>
            </a:r>
          </a:p>
          <a:p>
            <a:pPr lvl="0"/>
            <a:r>
              <a:rPr lang="ru-RU" dirty="0" smtClean="0"/>
              <a:t>«Ребёнок имеет право жить!» </a:t>
            </a:r>
          </a:p>
          <a:p>
            <a:pPr lvl="0"/>
            <a:r>
              <a:rPr lang="ru-RU" sz="2400" dirty="0" smtClean="0"/>
              <a:t>«Глупо экономить своё время  за счёт жизни ребёнка» </a:t>
            </a:r>
          </a:p>
          <a:p>
            <a:pPr lvl="0"/>
            <a:r>
              <a:rPr lang="ru-RU" sz="2400" dirty="0" smtClean="0"/>
              <a:t>«Не гоните, водители! Вы ведь тоже родители!»</a:t>
            </a:r>
          </a:p>
          <a:p>
            <a:pPr>
              <a:buNone/>
            </a:pPr>
            <a:endParaRPr lang="ru-RU" dirty="0"/>
          </a:p>
        </p:txBody>
      </p:sp>
    </p:spTree>
  </p:cSld>
  <p:clrMapOvr>
    <a:masterClrMapping/>
  </p:clrMapOvr>
  <p:transition>
    <p:comb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2510598"/>
          </a:xfrm>
        </p:spPr>
        <p:txBody>
          <a:bodyPr>
            <a:normAutofit fontScale="90000"/>
          </a:bodyPr>
          <a:lstStyle/>
          <a:p>
            <a:r>
              <a:rPr lang="ru-RU" sz="3600" dirty="0" smtClean="0"/>
              <a:t>Учитывая важную роль родителей в вопросе обучения детей правилам дорожного движения, уголок для родителей должен содержать:</a:t>
            </a:r>
            <a:r>
              <a:rPr lang="ru-RU" dirty="0" smtClean="0"/>
              <a:t/>
            </a:r>
            <a:br>
              <a:rPr lang="ru-RU" dirty="0" smtClean="0"/>
            </a:br>
            <a:endParaRPr lang="ru-RU" dirty="0"/>
          </a:p>
        </p:txBody>
      </p:sp>
      <p:sp>
        <p:nvSpPr>
          <p:cNvPr id="3" name="Содержимое 2"/>
          <p:cNvSpPr>
            <a:spLocks noGrp="1"/>
          </p:cNvSpPr>
          <p:nvPr>
            <p:ph idx="1"/>
          </p:nvPr>
        </p:nvSpPr>
        <p:spPr>
          <a:xfrm>
            <a:off x="428596" y="2571744"/>
            <a:ext cx="8258204" cy="3752856"/>
          </a:xfrm>
        </p:spPr>
        <p:txBody>
          <a:bodyPr>
            <a:normAutofit fontScale="92500" lnSpcReduction="20000"/>
          </a:bodyPr>
          <a:lstStyle/>
          <a:p>
            <a:pPr lvl="0"/>
            <a:r>
              <a:rPr lang="ru-RU" dirty="0" smtClean="0"/>
              <a:t>Информацию о состоянии дорожно-транспортного травматизма в городе;</a:t>
            </a:r>
          </a:p>
          <a:p>
            <a:pPr lvl="0"/>
            <a:r>
              <a:rPr lang="ru-RU" dirty="0" smtClean="0"/>
              <a:t>Причины дорожно-транспортных происшествий с участием детей; </a:t>
            </a:r>
          </a:p>
          <a:p>
            <a:pPr lvl="0"/>
            <a:r>
              <a:rPr lang="ru-RU" dirty="0" smtClean="0"/>
              <a:t>Рекомендации родителям по вопросам обучения детей безопасному поведению на дороге;</a:t>
            </a:r>
          </a:p>
          <a:p>
            <a:pPr lvl="0"/>
            <a:r>
              <a:rPr lang="ru-RU" dirty="0" smtClean="0"/>
              <a:t>Перечень и описание игр, направленных на закрепление у детей уже имеющихся знаний по Правилам дорожного движения;</a:t>
            </a:r>
          </a:p>
          <a:p>
            <a:pPr lvl="0"/>
            <a:r>
              <a:rPr lang="ru-RU" dirty="0" smtClean="0"/>
              <a:t>Рассказы детей о поведении на дороге при движении в детский сад и обратно с родителями.</a:t>
            </a:r>
          </a:p>
          <a:p>
            <a:endParaRPr lang="ru-RU" dirty="0"/>
          </a:p>
        </p:txBody>
      </p:sp>
    </p:spTree>
  </p:cSld>
  <p:clrMapOvr>
    <a:masterClrMapping/>
  </p:clrMapOvr>
  <p:transition>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Содержимое 2"/>
          <p:cNvSpPr>
            <a:spLocks noGrp="1"/>
          </p:cNvSpPr>
          <p:nvPr>
            <p:ph idx="1"/>
          </p:nvPr>
        </p:nvSpPr>
        <p:spPr/>
        <p:txBody>
          <a:bodyPr/>
          <a:lstStyle/>
          <a:p>
            <a:pPr>
              <a:buNone/>
            </a:pPr>
            <a:r>
              <a:rPr lang="ru-RU" dirty="0" smtClean="0"/>
              <a:t>   При изготовлении презентации были использованы материалы сети Интернет                   (сайты </a:t>
            </a:r>
            <a:r>
              <a:rPr lang="en-US" dirty="0" smtClean="0">
                <a:solidFill>
                  <a:srgbClr val="0070C0"/>
                </a:solidFill>
              </a:rPr>
              <a:t>www.insportal.ru</a:t>
            </a:r>
            <a:r>
              <a:rPr lang="ru-RU" dirty="0" smtClean="0"/>
              <a:t>,  </a:t>
            </a:r>
            <a:r>
              <a:rPr lang="en-US" dirty="0" smtClean="0">
                <a:solidFill>
                  <a:srgbClr val="0070C0"/>
                </a:solidFill>
              </a:rPr>
              <a:t>www.viki.rdf.ru</a:t>
            </a:r>
            <a:r>
              <a:rPr lang="ru-RU" dirty="0" smtClean="0"/>
              <a:t>)</a:t>
            </a:r>
            <a:endParaRPr lang="ru-RU"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ru-RU" sz="3200" dirty="0" smtClean="0"/>
              <a:t>Как сформировать у дошкольников </a:t>
            </a:r>
            <a:br>
              <a:rPr lang="ru-RU" sz="3200" dirty="0" smtClean="0"/>
            </a:br>
            <a:r>
              <a:rPr lang="ru-RU" sz="3200" dirty="0" smtClean="0"/>
              <a:t>навыки безопасного поведения на дороге?</a:t>
            </a:r>
            <a:endParaRPr lang="ru-RU" sz="3200" dirty="0"/>
          </a:p>
        </p:txBody>
      </p:sp>
      <p:sp>
        <p:nvSpPr>
          <p:cNvPr id="4" name="Содержимое 3"/>
          <p:cNvSpPr>
            <a:spLocks noGrp="1"/>
          </p:cNvSpPr>
          <p:nvPr>
            <p:ph idx="1"/>
          </p:nvPr>
        </p:nvSpPr>
        <p:spPr/>
        <p:txBody>
          <a:bodyPr>
            <a:normAutofit fontScale="62500" lnSpcReduction="20000"/>
          </a:bodyPr>
          <a:lstStyle/>
          <a:p>
            <a:r>
              <a:rPr lang="ru-RU" dirty="0" smtClean="0"/>
              <a:t>Говоря о причинах дорожно-транспортных происшествий с участием детей, мы часто встречаемся со словом «привычка». Как правило, речь идёт о негативных привычках, а вернее об отсутствии положительных. Привычка – это поведение человека, закреплённое многократным повторением. Привычка останавливаться перед проезжей частью, осматривать её слева и справа с поворотом головы, переходить дорогу только в установленном месте, заботиться о своей безопасности может появиться только в результате ежедневной, кропотливой работы, когда полученные детьми теоретические знания по ПДД обязательно закрепляются многочисленным, систематическим практическим повторением.</a:t>
            </a:r>
          </a:p>
          <a:p>
            <a:r>
              <a:rPr lang="ru-RU" dirty="0" smtClean="0"/>
              <a:t>Если ежедневно, подходя к проезжей части, говорить ребёнку: «Стой, дорога!», то останавливаться для него станет привычкой. Если всегда, выйдя из автобуса, вести ребёнка до пешеходного перехода, то такой маршрут для него станет привычным. Учитывая возрастные особенности детей, наличие положительных привычек для них явление жизненно необходимое, по другому это называется – навыки безопасного поведения на дороге.</a:t>
            </a:r>
          </a:p>
          <a:p>
            <a:r>
              <a:rPr lang="ru-RU" dirty="0" smtClean="0"/>
              <a:t>Чтобы выработать положительную привычку, не обязательно вести ребёнка к проезжей части. Это можно сделать и в группе, при проведении занятий по правилам дорожного движения, имея минимум дорожных символов и атрибутов.</a:t>
            </a:r>
          </a:p>
          <a:p>
            <a:endParaRPr lang="ru-RU" dirty="0"/>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 первой младшей группе</a:t>
            </a:r>
            <a:endParaRPr lang="ru-RU" sz="3200" dirty="0"/>
          </a:p>
        </p:txBody>
      </p:sp>
      <p:sp>
        <p:nvSpPr>
          <p:cNvPr id="3" name="Содержимое 2"/>
          <p:cNvSpPr>
            <a:spLocks noGrp="1"/>
          </p:cNvSpPr>
          <p:nvPr>
            <p:ph idx="1"/>
          </p:nvPr>
        </p:nvSpPr>
        <p:spPr/>
        <p:txBody>
          <a:bodyPr>
            <a:normAutofit fontScale="92500" lnSpcReduction="10000"/>
          </a:bodyPr>
          <a:lstStyle/>
          <a:p>
            <a:r>
              <a:rPr lang="ru-RU" dirty="0" smtClean="0"/>
              <a:t>детей учат различать красный и зелёный цвета. Детям при этом можно пояснить, что красный и зелёный цвета соответствуют сигналам светофора для пешеходов. Красный сигнал запрещает движение, а зелёный разрешает (желательно показать им сначала светофоры с кружочками, а затем с человечками). При проведении игры «Красный – зелёный» воспитатель поясняет, что если он показывает красный кружок – надо стоять, а если – зелёный – повернуть голову налево и направо, а потом шагать. Так закрепляется привычка осматриваться перед выходом на проезжую часть даже на зелёный сигнал светофора.</a:t>
            </a:r>
          </a:p>
          <a:p>
            <a:endParaRPr lang="ru-RU" dirty="0"/>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Во второй младшей группе</a:t>
            </a:r>
            <a:endParaRPr lang="ru-RU" sz="3200" dirty="0"/>
          </a:p>
        </p:txBody>
      </p:sp>
      <p:sp>
        <p:nvSpPr>
          <p:cNvPr id="3" name="Содержимое 2"/>
          <p:cNvSpPr>
            <a:spLocks noGrp="1"/>
          </p:cNvSpPr>
          <p:nvPr>
            <p:ph idx="1"/>
          </p:nvPr>
        </p:nvSpPr>
        <p:spPr/>
        <p:txBody>
          <a:bodyPr>
            <a:normAutofit lnSpcReduction="10000"/>
          </a:bodyPr>
          <a:lstStyle/>
          <a:p>
            <a:r>
              <a:rPr lang="ru-RU" dirty="0" smtClean="0"/>
              <a:t>дети продолжают знакомиться с различными видами транспортных средств: грузовыми и легковыми автомобилями, маршрутными транспортными средствами (автобусами, троллейбусами, трамваями). Ребята рассматривают иллюстрации с изображением машин, наблюдают за транспортом во время прогулок. Они уже знают, что транспортные средства имеют разные «габариты». Здесь уместно отработать умение ребёнка «видеть» большое транспортное средство (стоящее или медленно движущееся) как предмет, который может скрывать за собой опасность. </a:t>
            </a:r>
            <a:endParaRPr lang="ru-RU" dirty="0"/>
          </a:p>
        </p:txBody>
      </p:sp>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r>
              <a:rPr lang="ru-RU" dirty="0" smtClean="0"/>
              <a:t>Используя различные иллюстрации, наглядные пособия важно научить детей самих находить такие предметы на дороге (транспортные средства, деревья, кустарники, сугробы). А затем в ходе практических занятий выработать привычку выходить из-за мешающих обзору предметов, внимательно глядя по сторонам.</a:t>
            </a:r>
          </a:p>
          <a:p>
            <a:r>
              <a:rPr lang="ru-RU" dirty="0" smtClean="0"/>
              <a:t>Рассказывая о назначении маршрутных транспортных средств, воспитатель знакомит детей с правилами поведения в общественном транспорте, впоследствии закрепляя полученные знания на практике. Умение правильно вести себя в общественном транспорте должно стать привычкой.</a:t>
            </a:r>
          </a:p>
          <a:p>
            <a:endParaRPr lang="ru-RU"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 средней группе, </a:t>
            </a:r>
            <a:endParaRPr lang="ru-RU" sz="3200" dirty="0"/>
          </a:p>
        </p:txBody>
      </p:sp>
      <p:sp>
        <p:nvSpPr>
          <p:cNvPr id="3" name="Содержимое 2"/>
          <p:cNvSpPr>
            <a:spLocks noGrp="1"/>
          </p:cNvSpPr>
          <p:nvPr>
            <p:ph idx="1"/>
          </p:nvPr>
        </p:nvSpPr>
        <p:spPr/>
        <p:txBody>
          <a:bodyPr>
            <a:normAutofit fontScale="85000" lnSpcReduction="10000"/>
          </a:bodyPr>
          <a:lstStyle/>
          <a:p>
            <a:r>
              <a:rPr lang="ru-RU" dirty="0" smtClean="0"/>
              <a:t>закрепляя понятия «тротуар» и «проезжая часть», дети знакомятся с местами движения машин и людей, отрабатывают навык хождения по тротуару, придерживаясь правой стороны).</a:t>
            </a:r>
          </a:p>
          <a:p>
            <a:r>
              <a:rPr lang="ru-RU" dirty="0" smtClean="0"/>
              <a:t>Новым для них будет разговор о пешеходном переходе, его назначении. Дети должны научиться находить его на иллюстрациях в книгах, на макетах. После чего следует объяснить детям важность правильного поведения на самом пешеходном переходе и при подходе к нему (остановиться на некотором расстоянии от края проезжей части, внимательно осмотреть проезжую часть, повернув голову налево, а затем направо, при движении до середины дороги контролировать ситуацию слева, а с середины дороги – справа).</a:t>
            </a:r>
          </a:p>
          <a:p>
            <a:endParaRPr lang="ru-RU" dirty="0"/>
          </a:p>
        </p:txBody>
      </p:sp>
    </p:spTree>
  </p:cSld>
  <p:clrMapOvr>
    <a:masterClrMapping/>
  </p:clrMapOvr>
  <p:transition>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И в средней группе, и далее в старшей группе</a:t>
            </a:r>
            <a:endParaRPr lang="ru-RU" sz="3200" dirty="0"/>
          </a:p>
        </p:txBody>
      </p:sp>
      <p:sp>
        <p:nvSpPr>
          <p:cNvPr id="3" name="Содержимое 2"/>
          <p:cNvSpPr>
            <a:spLocks noGrp="1"/>
          </p:cNvSpPr>
          <p:nvPr>
            <p:ph idx="1"/>
          </p:nvPr>
        </p:nvSpPr>
        <p:spPr/>
        <p:txBody>
          <a:bodyPr>
            <a:normAutofit fontScale="92500" lnSpcReduction="20000"/>
          </a:bodyPr>
          <a:lstStyle/>
          <a:p>
            <a:r>
              <a:rPr lang="ru-RU" dirty="0" smtClean="0"/>
              <a:t>необходимо во время практических занятий регулярно отрабатывать навыки перехода проезжей части. Легче всего это сделать в игре. В группе или на игровой площадке обозначить проезжую часть, тротуары и пешеходный переход. Каждый ребёнок должен подойти к пешеходному переходу, остановиться на некотором расстоянии от него, внимательно осмотреть проезжую часть, повернув голову налево, а затем направо, убедившись, что транспорта нет, выйти на пешеходный переход, при движении до середины дороги контролировать ситуацию слева, а с середины дороги – справа. Все действия детей должны быть доведены до автоматизма, правильное поведение на пешеходном переходе должно стать привычкой.</a:t>
            </a:r>
          </a:p>
          <a:p>
            <a:endParaRPr lang="ru-RU" dirty="0"/>
          </a:p>
        </p:txBody>
      </p:sp>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 старшей, затем в подготовительной группе</a:t>
            </a:r>
            <a:endParaRPr lang="ru-RU" sz="3200" dirty="0"/>
          </a:p>
        </p:txBody>
      </p:sp>
      <p:sp>
        <p:nvSpPr>
          <p:cNvPr id="3" name="Содержимое 2"/>
          <p:cNvSpPr>
            <a:spLocks noGrp="1"/>
          </p:cNvSpPr>
          <p:nvPr>
            <p:ph idx="1"/>
          </p:nvPr>
        </p:nvSpPr>
        <p:spPr/>
        <p:txBody>
          <a:bodyPr/>
          <a:lstStyle/>
          <a:p>
            <a:r>
              <a:rPr lang="ru-RU" dirty="0" smtClean="0"/>
              <a:t>дети должны получить чёткие представления о том, что правила дорожного движения направлены на сохранение жизни и здоровья людей, поэтому все обязаны их выполнять.</a:t>
            </a:r>
          </a:p>
          <a:p>
            <a:r>
              <a:rPr lang="ru-RU" dirty="0" smtClean="0"/>
              <a:t>Необходимо выработать у детей положительное отношение к закону. Это как прививка от оспы, только на уровне психики.</a:t>
            </a:r>
          </a:p>
          <a:p>
            <a:endParaRPr lang="ru-RU" dirty="0"/>
          </a:p>
        </p:txBody>
      </p:sp>
    </p:spTree>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785794"/>
            <a:ext cx="8401080" cy="1785950"/>
          </a:xfrm>
        </p:spPr>
        <p:txBody>
          <a:bodyPr>
            <a:normAutofit fontScale="90000"/>
          </a:bodyPr>
          <a:lstStyle/>
          <a:p>
            <a:pPr algn="ctr"/>
            <a:r>
              <a:rPr lang="ru-RU" sz="3600" b="1" dirty="0" smtClean="0"/>
              <a:t/>
            </a:r>
            <a:br>
              <a:rPr lang="ru-RU" sz="3600" b="1" dirty="0" smtClean="0"/>
            </a:br>
            <a:r>
              <a:rPr lang="ru-RU" sz="3600" b="1" dirty="0" smtClean="0"/>
              <a:t/>
            </a:r>
            <a:br>
              <a:rPr lang="ru-RU" sz="3600" b="1" dirty="0" smtClean="0"/>
            </a:br>
            <a:r>
              <a:rPr lang="ru-RU" sz="3600" b="1" dirty="0" smtClean="0"/>
              <a:t/>
            </a:r>
            <a:br>
              <a:rPr lang="ru-RU" sz="3600" b="1" dirty="0" smtClean="0"/>
            </a:br>
            <a:r>
              <a:rPr lang="ru-RU" sz="3600" b="1" dirty="0" smtClean="0"/>
              <a:t/>
            </a:r>
            <a:br>
              <a:rPr lang="ru-RU" sz="3600" b="1" dirty="0" smtClean="0"/>
            </a:br>
            <a:r>
              <a:rPr lang="ru-RU" sz="3600" b="1" dirty="0" smtClean="0"/>
              <a:t/>
            </a:r>
            <a:br>
              <a:rPr lang="ru-RU" sz="3600" b="1" dirty="0" smtClean="0"/>
            </a:br>
            <a:r>
              <a:rPr lang="ru-RU" sz="3600" b="1" dirty="0" smtClean="0"/>
              <a:t/>
            </a:r>
            <a:br>
              <a:rPr lang="ru-RU" sz="3600" b="1" dirty="0" smtClean="0"/>
            </a:br>
            <a:r>
              <a:rPr lang="ru-RU" dirty="0" smtClean="0"/>
              <a:t/>
            </a:r>
            <a:br>
              <a:rPr lang="ru-RU" dirty="0" smtClean="0"/>
            </a:br>
            <a:r>
              <a:rPr lang="ru-RU" sz="3600" b="1" dirty="0" smtClean="0"/>
              <a:t> Содержание уголков </a:t>
            </a:r>
            <a:br>
              <a:rPr lang="ru-RU" sz="3600" b="1" dirty="0" smtClean="0"/>
            </a:br>
            <a:r>
              <a:rPr lang="ru-RU" sz="3600" b="1" dirty="0" smtClean="0"/>
              <a:t>безопасности дорожного движения</a:t>
            </a:r>
            <a:br>
              <a:rPr lang="ru-RU" sz="3600" b="1" dirty="0" smtClean="0"/>
            </a:br>
            <a:r>
              <a:rPr lang="ru-RU" sz="3600" b="1" dirty="0" smtClean="0"/>
              <a:t> в группах</a:t>
            </a:r>
            <a:endParaRPr lang="ru-RU" sz="3600" dirty="0"/>
          </a:p>
        </p:txBody>
      </p:sp>
      <p:sp>
        <p:nvSpPr>
          <p:cNvPr id="3" name="Содержимое 2"/>
          <p:cNvSpPr>
            <a:spLocks noGrp="1"/>
          </p:cNvSpPr>
          <p:nvPr>
            <p:ph idx="1"/>
          </p:nvPr>
        </p:nvSpPr>
        <p:spPr>
          <a:xfrm>
            <a:off x="457200" y="2714620"/>
            <a:ext cx="8229600" cy="3609980"/>
          </a:xfrm>
        </p:spPr>
        <p:txBody>
          <a:bodyPr/>
          <a:lstStyle/>
          <a:p>
            <a:r>
              <a:rPr lang="ru-RU" dirty="0" smtClean="0"/>
              <a:t>Содержание уголков безопасности дорожного движения в группах должно определяться содержанием занятий по изучению правил дорожного движения с той ил иной возрастной категорией детей.</a:t>
            </a:r>
          </a:p>
          <a:p>
            <a:pPr>
              <a:buNone/>
            </a:pPr>
            <a:endParaRPr lang="ru-RU" dirty="0"/>
          </a:p>
        </p:txBody>
      </p:sp>
    </p:spTree>
  </p:cSld>
  <p:clrMapOvr>
    <a:masterClrMapping/>
  </p:clrMapOvr>
  <p:transition>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TotalTime>
  <Words>1622</Words>
  <Application>Microsoft Office PowerPoint</Application>
  <PresentationFormat>Экран (4:3)</PresentationFormat>
  <Paragraphs>71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Оформление и использование  в работе с детьми младшего и старшего возраста информационного уголка  безопасности дорожного движения </vt:lpstr>
      <vt:lpstr>Как сформировать у дошкольников  навыки безопасного поведения на дороге?</vt:lpstr>
      <vt:lpstr>В первой младшей группе</vt:lpstr>
      <vt:lpstr>Во второй младшей группе</vt:lpstr>
      <vt:lpstr>Слайд 5</vt:lpstr>
      <vt:lpstr>В средней группе, </vt:lpstr>
      <vt:lpstr>И в средней группе, и далее в старшей группе</vt:lpstr>
      <vt:lpstr>В старшей, затем в подготовительной группе</vt:lpstr>
      <vt:lpstr>        Содержание уголков  безопасности дорожного движения  в группах</vt:lpstr>
      <vt:lpstr>В  первой младшей группе</vt:lpstr>
      <vt:lpstr>Во второй младшей группе</vt:lpstr>
      <vt:lpstr>В старшей группе</vt:lpstr>
      <vt:lpstr>В подготовительной группе</vt:lpstr>
      <vt:lpstr>Содержание уголков для родителей по изучению правил дорожного движения </vt:lpstr>
      <vt:lpstr>  Уголок может быть оформлен так: </vt:lpstr>
      <vt:lpstr>                                                  Для привлечения внимания родителей при оформлении уголка рекомендуется использовать яркие, привлекающие внимание лозунги, например: </vt:lpstr>
      <vt:lpstr>Учитывая важную роль родителей в вопросе обучения детей правилам дорожного движения, уголок для родителей должен содержать: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Оформление и использование  в работе с детьми младшего и старшего возраста информационного уголка  безопасности дорожного движения </dc:title>
  <dc:creator>ЯКУЩИНА</dc:creator>
  <cp:lastModifiedBy>ЯКУЩИНА</cp:lastModifiedBy>
  <cp:revision>24</cp:revision>
  <dcterms:created xsi:type="dcterms:W3CDTF">2011-11-01T10:56:22Z</dcterms:created>
  <dcterms:modified xsi:type="dcterms:W3CDTF">2011-12-06T15:41:37Z</dcterms:modified>
</cp:coreProperties>
</file>