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3" r:id="rId3"/>
    <p:sldId id="273" r:id="rId4"/>
    <p:sldId id="293" r:id="rId5"/>
    <p:sldId id="257" r:id="rId6"/>
    <p:sldId id="274" r:id="rId7"/>
    <p:sldId id="275" r:id="rId8"/>
    <p:sldId id="276" r:id="rId9"/>
    <p:sldId id="294" r:id="rId10"/>
    <p:sldId id="288" r:id="rId11"/>
    <p:sldId id="277" r:id="rId12"/>
    <p:sldId id="279" r:id="rId13"/>
    <p:sldId id="280" r:id="rId14"/>
    <p:sldId id="282" r:id="rId15"/>
    <p:sldId id="283" r:id="rId16"/>
    <p:sldId id="284" r:id="rId17"/>
    <p:sldId id="285" r:id="rId18"/>
    <p:sldId id="271" r:id="rId19"/>
    <p:sldId id="264" r:id="rId20"/>
    <p:sldId id="295" r:id="rId21"/>
    <p:sldId id="287" r:id="rId22"/>
    <p:sldId id="267" r:id="rId23"/>
    <p:sldId id="291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5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Представление о покрове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0192433682970357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Лист1!$B$3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Представление о строении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1539469463763212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Лист1!$C$3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Представление о питании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5129381041056907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Лист1!$D$3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Представление о врагах</c:v>
                </c:pt>
              </c:strCache>
            </c:strRef>
          </c:tx>
          <c:dLbls>
            <c:dLbl>
              <c:idx val="0"/>
              <c:layout>
                <c:manualLayout>
                  <c:x val="-4.4490521336946223E-17"/>
                  <c:y val="-7.4744513675116114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Лист1!$E$3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Представление о защите</c:v>
                </c:pt>
              </c:strCache>
            </c:strRef>
          </c:tx>
          <c:dLbls>
            <c:dLbl>
              <c:idx val="0"/>
              <c:layout>
                <c:manualLayout>
                  <c:x val="4.4490521336946223E-17"/>
                  <c:y val="-6.7949557886469086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Лист1!$F$3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Представление о жизни зимой</c:v>
                </c:pt>
              </c:strCache>
            </c:strRef>
          </c:tx>
          <c:dLbls>
            <c:dLbl>
              <c:idx val="0"/>
              <c:layout>
                <c:manualLayout>
                  <c:x val="2.4267837433769898E-3"/>
                  <c:y val="-9.1731903146733518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Лист1!$G$3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Представление о жилище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4744513675116114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Лист1!$H$3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Представление о потомстве</c:v>
                </c:pt>
              </c:strCache>
            </c:strRef>
          </c:tx>
          <c:dLbls>
            <c:dLbl>
              <c:idx val="0"/>
              <c:layout>
                <c:manualLayout>
                  <c:x val="1.519457551261357E-3"/>
                  <c:y val="-7.8221674738934502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75</c:v>
                </c:pt>
              </c:numCache>
            </c:numRef>
          </c:cat>
          <c:val>
            <c:numRef>
              <c:f>Лист1!$I$3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dLbls>
          <c:showVal val="1"/>
        </c:dLbls>
        <c:axId val="94313088"/>
        <c:axId val="94339840"/>
      </c:barChart>
      <c:catAx>
        <c:axId val="943130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Уровни знаний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94339840"/>
        <c:crosses val="autoZero"/>
        <c:auto val="1"/>
        <c:lblAlgn val="ctr"/>
        <c:lblOffset val="100"/>
      </c:catAx>
      <c:valAx>
        <c:axId val="9433984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431308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Представление о покрове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10192433682970355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Лист1!$B$3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Представление о строении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1539469463763239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Лист1!$C$3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Представление о питании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5129381041056796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Лист1!$D$3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Представление о врагах</c:v>
                </c:pt>
              </c:strCache>
            </c:strRef>
          </c:tx>
          <c:dLbls>
            <c:dLbl>
              <c:idx val="0"/>
              <c:layout>
                <c:manualLayout>
                  <c:x val="-4.4490521336946346E-17"/>
                  <c:y val="-7.4744513675116073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Лист1!$E$3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Представление о защите</c:v>
                </c:pt>
              </c:strCache>
            </c:strRef>
          </c:tx>
          <c:dLbls>
            <c:dLbl>
              <c:idx val="0"/>
              <c:layout>
                <c:manualLayout>
                  <c:x val="4.4490521336946346E-17"/>
                  <c:y val="-6.7949557886469086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Лист1!$F$3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Представление о жизни зимой</c:v>
                </c:pt>
              </c:strCache>
            </c:strRef>
          </c:tx>
          <c:dLbls>
            <c:dLbl>
              <c:idx val="0"/>
              <c:layout>
                <c:manualLayout>
                  <c:x val="2.4267837433769889E-3"/>
                  <c:y val="-9.1731903146733532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Лист1!$G$3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Представление о жилище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4744513675116073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Лист1!$H$3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Представление о потомстве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8.1539469463763142E-2"/>
                </c:manualLayout>
              </c:layout>
              <c:dLblPos val="inEnd"/>
              <c:showVal val="1"/>
            </c:dLbl>
            <c:dLblPos val="inEnd"/>
            <c:showVal val="1"/>
          </c:dLbls>
          <c:cat>
            <c:numRef>
              <c:f>Лист1!$A$3</c:f>
              <c:numCache>
                <c:formatCode>General</c:formatCode>
                <c:ptCount val="1"/>
                <c:pt idx="0">
                  <c:v>89</c:v>
                </c:pt>
              </c:numCache>
            </c:numRef>
          </c:cat>
          <c:val>
            <c:numRef>
              <c:f>Лист1!$I$3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Val val="1"/>
        </c:dLbls>
        <c:axId val="93977984"/>
        <c:axId val="94782976"/>
      </c:barChart>
      <c:catAx>
        <c:axId val="9397798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Уровни знаний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94782976"/>
        <c:crosses val="autoZero"/>
        <c:auto val="1"/>
        <c:lblAlgn val="ctr"/>
        <c:lblOffset val="100"/>
      </c:catAx>
      <c:valAx>
        <c:axId val="9478297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9779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C4B46-4605-4CDB-8606-F6B97C5912D9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D39814A-D018-4503-9362-2518B03C3082}">
      <dgm:prSet phldrT="[Текст]"/>
      <dgm:spPr/>
      <dgm:t>
        <a:bodyPr/>
        <a:lstStyle/>
        <a:p>
          <a:r>
            <a:rPr lang="ru-RU" dirty="0" smtClean="0"/>
            <a:t>Демонстрация моделей</a:t>
          </a:r>
        </a:p>
      </dgm:t>
    </dgm:pt>
    <dgm:pt modelId="{A9F682A0-3128-46AE-B0B8-26A55E568B32}" type="parTrans" cxnId="{1F04E540-DB68-4A80-A9B3-2D392077BBBD}">
      <dgm:prSet/>
      <dgm:spPr/>
      <dgm:t>
        <a:bodyPr/>
        <a:lstStyle/>
        <a:p>
          <a:endParaRPr lang="ru-RU"/>
        </a:p>
      </dgm:t>
    </dgm:pt>
    <dgm:pt modelId="{CDAAD933-C955-4A52-83A4-D9CAC0687DE2}" type="sibTrans" cxnId="{1F04E540-DB68-4A80-A9B3-2D392077BBBD}">
      <dgm:prSet/>
      <dgm:spPr/>
      <dgm:t>
        <a:bodyPr/>
        <a:lstStyle/>
        <a:p>
          <a:endParaRPr lang="ru-RU"/>
        </a:p>
      </dgm:t>
    </dgm:pt>
    <dgm:pt modelId="{16F1BD9A-1DF3-4914-986F-5D45F3F0A444}">
      <dgm:prSet phldrT="[Текст]"/>
      <dgm:spPr/>
      <dgm:t>
        <a:bodyPr/>
        <a:lstStyle/>
        <a:p>
          <a:r>
            <a:rPr lang="ru-RU" dirty="0" smtClean="0"/>
            <a:t>Циклы наблюдений</a:t>
          </a:r>
          <a:endParaRPr lang="ru-RU" dirty="0"/>
        </a:p>
      </dgm:t>
    </dgm:pt>
    <dgm:pt modelId="{38660F1B-A281-4A40-83D1-96F8C2FB8293}" type="parTrans" cxnId="{0BF4C7E7-F9D7-4552-BD0A-980F531762BA}">
      <dgm:prSet/>
      <dgm:spPr/>
      <dgm:t>
        <a:bodyPr/>
        <a:lstStyle/>
        <a:p>
          <a:endParaRPr lang="ru-RU"/>
        </a:p>
      </dgm:t>
    </dgm:pt>
    <dgm:pt modelId="{52D5CD6E-EA09-490F-8951-5B7A8A119167}" type="sibTrans" cxnId="{0BF4C7E7-F9D7-4552-BD0A-980F531762BA}">
      <dgm:prSet/>
      <dgm:spPr/>
      <dgm:t>
        <a:bodyPr/>
        <a:lstStyle/>
        <a:p>
          <a:endParaRPr lang="ru-RU"/>
        </a:p>
      </dgm:t>
    </dgm:pt>
    <dgm:pt modelId="{868D89AE-2DD9-4044-A0A1-7EADA94E9873}">
      <dgm:prSet phldrT="[Текст]"/>
      <dgm:spPr/>
      <dgm:t>
        <a:bodyPr/>
        <a:lstStyle/>
        <a:p>
          <a:r>
            <a:rPr lang="ru-RU" dirty="0" smtClean="0"/>
            <a:t>Рассматривание картин, видеофильмов</a:t>
          </a:r>
          <a:endParaRPr lang="ru-RU" dirty="0"/>
        </a:p>
      </dgm:t>
    </dgm:pt>
    <dgm:pt modelId="{7A296019-45FF-4181-8AC7-4567F99C6D9A}" type="parTrans" cxnId="{895FC887-E35E-4B5B-9351-FCDE14C6AF48}">
      <dgm:prSet/>
      <dgm:spPr/>
      <dgm:t>
        <a:bodyPr/>
        <a:lstStyle/>
        <a:p>
          <a:endParaRPr lang="ru-RU"/>
        </a:p>
      </dgm:t>
    </dgm:pt>
    <dgm:pt modelId="{5784D5D1-6725-463E-9D97-BB91A330A883}" type="sibTrans" cxnId="{895FC887-E35E-4B5B-9351-FCDE14C6AF48}">
      <dgm:prSet/>
      <dgm:spPr/>
      <dgm:t>
        <a:bodyPr/>
        <a:lstStyle/>
        <a:p>
          <a:endParaRPr lang="ru-RU"/>
        </a:p>
      </dgm:t>
    </dgm:pt>
    <dgm:pt modelId="{F0D1072D-9482-4FE5-ADC5-459DB7B93FC0}" type="pres">
      <dgm:prSet presAssocID="{874C4B46-4605-4CDB-8606-F6B97C5912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D51E0-BEE0-4AC7-B65E-859E252FB895}" type="pres">
      <dgm:prSet presAssocID="{6D39814A-D018-4503-9362-2518B03C3082}" presName="node" presStyleLbl="node1" presStyleIdx="0" presStyleCnt="3" custScaleX="41748" custScaleY="21033" custLinFactNeighborX="23106" custLinFactNeighborY="59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517F9-26F0-4380-BA6A-A7644FA765E0}" type="pres">
      <dgm:prSet presAssocID="{CDAAD933-C955-4A52-83A4-D9CAC0687DE2}" presName="sibTrans" presStyleCnt="0"/>
      <dgm:spPr/>
    </dgm:pt>
    <dgm:pt modelId="{8FFF12F3-1384-4637-8242-4B43A8B9E56B}" type="pres">
      <dgm:prSet presAssocID="{16F1BD9A-1DF3-4914-986F-5D45F3F0A444}" presName="node" presStyleLbl="node1" presStyleIdx="1" presStyleCnt="3" custScaleX="36396" custScaleY="24301" custLinFactNeighborX="2468" custLinFactNeighborY="30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254CC-8527-455D-9C46-F6715A35911E}" type="pres">
      <dgm:prSet presAssocID="{52D5CD6E-EA09-490F-8951-5B7A8A119167}" presName="sibTrans" presStyleCnt="0"/>
      <dgm:spPr/>
    </dgm:pt>
    <dgm:pt modelId="{91E6A634-827E-4B79-892C-FC393BE32BE9}" type="pres">
      <dgm:prSet presAssocID="{868D89AE-2DD9-4044-A0A1-7EADA94E9873}" presName="node" presStyleLbl="node1" presStyleIdx="2" presStyleCnt="3" custScaleX="35000" custScaleY="23926" custLinFactNeighborX="-30376" custLinFactNeighborY="-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C61107-05F6-4FF6-8134-A5D11B931FBD}" type="presOf" srcId="{6D39814A-D018-4503-9362-2518B03C3082}" destId="{FFED51E0-BEE0-4AC7-B65E-859E252FB895}" srcOrd="0" destOrd="0" presId="urn:microsoft.com/office/officeart/2005/8/layout/default#1"/>
    <dgm:cxn modelId="{392EC5E0-AD0F-4AAE-AB9B-ECE0416CE7A8}" type="presOf" srcId="{868D89AE-2DD9-4044-A0A1-7EADA94E9873}" destId="{91E6A634-827E-4B79-892C-FC393BE32BE9}" srcOrd="0" destOrd="0" presId="urn:microsoft.com/office/officeart/2005/8/layout/default#1"/>
    <dgm:cxn modelId="{0BF4C7E7-F9D7-4552-BD0A-980F531762BA}" srcId="{874C4B46-4605-4CDB-8606-F6B97C5912D9}" destId="{16F1BD9A-1DF3-4914-986F-5D45F3F0A444}" srcOrd="1" destOrd="0" parTransId="{38660F1B-A281-4A40-83D1-96F8C2FB8293}" sibTransId="{52D5CD6E-EA09-490F-8951-5B7A8A119167}"/>
    <dgm:cxn modelId="{1F04E540-DB68-4A80-A9B3-2D392077BBBD}" srcId="{874C4B46-4605-4CDB-8606-F6B97C5912D9}" destId="{6D39814A-D018-4503-9362-2518B03C3082}" srcOrd="0" destOrd="0" parTransId="{A9F682A0-3128-46AE-B0B8-26A55E568B32}" sibTransId="{CDAAD933-C955-4A52-83A4-D9CAC0687DE2}"/>
    <dgm:cxn modelId="{91D6A7CD-3A6B-4EF8-8587-7F39B0DC10A0}" type="presOf" srcId="{874C4B46-4605-4CDB-8606-F6B97C5912D9}" destId="{F0D1072D-9482-4FE5-ADC5-459DB7B93FC0}" srcOrd="0" destOrd="0" presId="urn:microsoft.com/office/officeart/2005/8/layout/default#1"/>
    <dgm:cxn modelId="{06B3B5FF-3014-46FD-8926-354BC3E02E9E}" type="presOf" srcId="{16F1BD9A-1DF3-4914-986F-5D45F3F0A444}" destId="{8FFF12F3-1384-4637-8242-4B43A8B9E56B}" srcOrd="0" destOrd="0" presId="urn:microsoft.com/office/officeart/2005/8/layout/default#1"/>
    <dgm:cxn modelId="{895FC887-E35E-4B5B-9351-FCDE14C6AF48}" srcId="{874C4B46-4605-4CDB-8606-F6B97C5912D9}" destId="{868D89AE-2DD9-4044-A0A1-7EADA94E9873}" srcOrd="2" destOrd="0" parTransId="{7A296019-45FF-4181-8AC7-4567F99C6D9A}" sibTransId="{5784D5D1-6725-463E-9D97-BB91A330A883}"/>
    <dgm:cxn modelId="{8F722E39-ED0F-476D-B227-7AAE918197B6}" type="presParOf" srcId="{F0D1072D-9482-4FE5-ADC5-459DB7B93FC0}" destId="{FFED51E0-BEE0-4AC7-B65E-859E252FB895}" srcOrd="0" destOrd="0" presId="urn:microsoft.com/office/officeart/2005/8/layout/default#1"/>
    <dgm:cxn modelId="{923FAFCC-5703-453D-B2BB-97CC0EF50B83}" type="presParOf" srcId="{F0D1072D-9482-4FE5-ADC5-459DB7B93FC0}" destId="{416517F9-26F0-4380-BA6A-A7644FA765E0}" srcOrd="1" destOrd="0" presId="urn:microsoft.com/office/officeart/2005/8/layout/default#1"/>
    <dgm:cxn modelId="{42D8BA50-808B-48C2-8D2A-1E1EC3C05DEC}" type="presParOf" srcId="{F0D1072D-9482-4FE5-ADC5-459DB7B93FC0}" destId="{8FFF12F3-1384-4637-8242-4B43A8B9E56B}" srcOrd="2" destOrd="0" presId="urn:microsoft.com/office/officeart/2005/8/layout/default#1"/>
    <dgm:cxn modelId="{799EC983-2E8E-4D13-BB14-2ADFEEB9A875}" type="presParOf" srcId="{F0D1072D-9482-4FE5-ADC5-459DB7B93FC0}" destId="{384254CC-8527-455D-9C46-F6715A35911E}" srcOrd="3" destOrd="0" presId="urn:microsoft.com/office/officeart/2005/8/layout/default#1"/>
    <dgm:cxn modelId="{578E6F10-C7BA-4282-A3F7-05F3E5B04FDD}" type="presParOf" srcId="{F0D1072D-9482-4FE5-ADC5-459DB7B93FC0}" destId="{91E6A634-827E-4B79-892C-FC393BE32BE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AC47E-924D-486F-8033-8EC14E81A91D}" type="doc">
      <dgm:prSet loTypeId="urn:microsoft.com/office/officeart/2005/8/layout/defaul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25915811-F6DD-443B-8D97-BCE8E70B4A75}">
      <dgm:prSet phldrT="[Текст]"/>
      <dgm:spPr/>
      <dgm:t>
        <a:bodyPr/>
        <a:lstStyle/>
        <a:p>
          <a:r>
            <a:rPr lang="ru-RU" dirty="0" smtClean="0"/>
            <a:t>Чтение художественной литературы</a:t>
          </a:r>
          <a:endParaRPr lang="ru-RU" dirty="0"/>
        </a:p>
      </dgm:t>
    </dgm:pt>
    <dgm:pt modelId="{6FA744A8-3336-49CA-9FAA-3C20316B6E79}" type="parTrans" cxnId="{A1EFB2A4-B19A-45E4-A4D8-A8010A78E06E}">
      <dgm:prSet/>
      <dgm:spPr/>
      <dgm:t>
        <a:bodyPr/>
        <a:lstStyle/>
        <a:p>
          <a:endParaRPr lang="ru-RU"/>
        </a:p>
      </dgm:t>
    </dgm:pt>
    <dgm:pt modelId="{3BE05242-4FC5-4294-9722-895048502E43}" type="sibTrans" cxnId="{A1EFB2A4-B19A-45E4-A4D8-A8010A78E06E}">
      <dgm:prSet/>
      <dgm:spPr/>
      <dgm:t>
        <a:bodyPr/>
        <a:lstStyle/>
        <a:p>
          <a:endParaRPr lang="ru-RU"/>
        </a:p>
      </dgm:t>
    </dgm:pt>
    <dgm:pt modelId="{CA828ACC-6F22-42E6-B77B-A2C920D6B676}" type="pres">
      <dgm:prSet presAssocID="{77BAC47E-924D-486F-8033-8EC14E81A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B2A89-B499-4727-8C70-BECBBE449058}" type="pres">
      <dgm:prSet presAssocID="{25915811-F6DD-443B-8D97-BCE8E70B4A75}" presName="node" presStyleLbl="node1" presStyleIdx="0" presStyleCnt="1" custScaleX="67212" custScaleY="8939" custLinFactNeighborX="-793" custLinFactNeighborY="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7E942-AA39-4614-B477-3CA2E85291AE}" type="presOf" srcId="{77BAC47E-924D-486F-8033-8EC14E81A91D}" destId="{CA828ACC-6F22-42E6-B77B-A2C920D6B676}" srcOrd="0" destOrd="0" presId="urn:microsoft.com/office/officeart/2005/8/layout/default#2"/>
    <dgm:cxn modelId="{396944B6-6B33-4C04-9FB1-4E707AED2733}" type="presOf" srcId="{25915811-F6DD-443B-8D97-BCE8E70B4A75}" destId="{93BB2A89-B499-4727-8C70-BECBBE449058}" srcOrd="0" destOrd="0" presId="urn:microsoft.com/office/officeart/2005/8/layout/default#2"/>
    <dgm:cxn modelId="{A1EFB2A4-B19A-45E4-A4D8-A8010A78E06E}" srcId="{77BAC47E-924D-486F-8033-8EC14E81A91D}" destId="{25915811-F6DD-443B-8D97-BCE8E70B4A75}" srcOrd="0" destOrd="0" parTransId="{6FA744A8-3336-49CA-9FAA-3C20316B6E79}" sibTransId="{3BE05242-4FC5-4294-9722-895048502E43}"/>
    <dgm:cxn modelId="{949115AD-0694-40CA-A2C6-E618EE117479}" type="presParOf" srcId="{CA828ACC-6F22-42E6-B77B-A2C920D6B676}" destId="{93BB2A89-B499-4727-8C70-BECBBE449058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AC47E-924D-486F-8033-8EC14E81A91D}" type="doc">
      <dgm:prSet loTypeId="urn:microsoft.com/office/officeart/2005/8/layout/default#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0100A005-E407-44F7-A6D9-2ED1D7DE2C69}">
      <dgm:prSet phldrT="[Текст]" custT="1"/>
      <dgm:spPr/>
      <dgm:t>
        <a:bodyPr/>
        <a:lstStyle/>
        <a:p>
          <a:r>
            <a:rPr lang="ru-RU" sz="1800" dirty="0" smtClean="0">
              <a:latin typeface="+mj-lt"/>
            </a:rPr>
            <a:t>Беседы с решением проблемы ситуаций и речевых логических задач</a:t>
          </a:r>
          <a:endParaRPr lang="ru-RU" sz="1800" dirty="0">
            <a:latin typeface="+mj-lt"/>
          </a:endParaRPr>
        </a:p>
      </dgm:t>
    </dgm:pt>
    <dgm:pt modelId="{91E793AE-FB72-4EB0-8AD9-C944B0054A90}" type="parTrans" cxnId="{1C718CCB-A670-45DC-B615-617A8058ADD9}">
      <dgm:prSet/>
      <dgm:spPr/>
      <dgm:t>
        <a:bodyPr/>
        <a:lstStyle/>
        <a:p>
          <a:endParaRPr lang="ru-RU"/>
        </a:p>
      </dgm:t>
    </dgm:pt>
    <dgm:pt modelId="{158D7569-803F-44C1-B33F-C5B70D2EFE0E}" type="sibTrans" cxnId="{1C718CCB-A670-45DC-B615-617A8058ADD9}">
      <dgm:prSet/>
      <dgm:spPr/>
      <dgm:t>
        <a:bodyPr/>
        <a:lstStyle/>
        <a:p>
          <a:endParaRPr lang="ru-RU"/>
        </a:p>
      </dgm:t>
    </dgm:pt>
    <dgm:pt modelId="{AAECD123-BC28-48CF-9251-BA174FBF2584}">
      <dgm:prSet phldrT="[Текст]" custT="1"/>
      <dgm:spPr/>
      <dgm:t>
        <a:bodyPr/>
        <a:lstStyle/>
        <a:p>
          <a:r>
            <a:rPr lang="ru-RU" sz="1800" dirty="0" smtClean="0">
              <a:latin typeface="+mj-lt"/>
            </a:rPr>
            <a:t>Создание (вместе с детьми)  «Тематического альбома» о жизни диких животных</a:t>
          </a:r>
          <a:endParaRPr lang="ru-RU" sz="1800" dirty="0">
            <a:latin typeface="+mj-lt"/>
          </a:endParaRPr>
        </a:p>
      </dgm:t>
    </dgm:pt>
    <dgm:pt modelId="{D79942CB-8D4E-4D04-8EEE-D8CE3B9CC00B}" type="parTrans" cxnId="{36CA57CE-3601-46E3-902D-424D1708F917}">
      <dgm:prSet/>
      <dgm:spPr/>
      <dgm:t>
        <a:bodyPr/>
        <a:lstStyle/>
        <a:p>
          <a:endParaRPr lang="ru-RU"/>
        </a:p>
      </dgm:t>
    </dgm:pt>
    <dgm:pt modelId="{3720FBA8-3B14-4A35-8FE9-DC725FA238BB}" type="sibTrans" cxnId="{36CA57CE-3601-46E3-902D-424D1708F917}">
      <dgm:prSet/>
      <dgm:spPr/>
      <dgm:t>
        <a:bodyPr/>
        <a:lstStyle/>
        <a:p>
          <a:endParaRPr lang="ru-RU"/>
        </a:p>
      </dgm:t>
    </dgm:pt>
    <dgm:pt modelId="{C7BFD9BE-91B0-4D2B-A9BA-2B4D22D5A533}">
      <dgm:prSet phldrT="[Текст]" custT="1"/>
      <dgm:spPr/>
      <dgm:t>
        <a:bodyPr/>
        <a:lstStyle/>
        <a:p>
          <a:r>
            <a:rPr lang="ru-RU" sz="1800" dirty="0" smtClean="0">
              <a:latin typeface="+mj-lt"/>
            </a:rPr>
            <a:t>Создание иллюстрированного альбома с развивающими игровыми упражнениями, заданиями.</a:t>
          </a:r>
          <a:endParaRPr lang="ru-RU" sz="1800" dirty="0">
            <a:latin typeface="+mj-lt"/>
          </a:endParaRPr>
        </a:p>
      </dgm:t>
    </dgm:pt>
    <dgm:pt modelId="{24405360-5621-462F-8F8B-37B9625C12DC}" type="parTrans" cxnId="{F87B7EF5-14B1-4DE2-8F7B-C10236432C8C}">
      <dgm:prSet/>
      <dgm:spPr/>
      <dgm:t>
        <a:bodyPr/>
        <a:lstStyle/>
        <a:p>
          <a:endParaRPr lang="ru-RU"/>
        </a:p>
      </dgm:t>
    </dgm:pt>
    <dgm:pt modelId="{447C38FF-6674-47A9-A828-DE693BC9021E}" type="sibTrans" cxnId="{F87B7EF5-14B1-4DE2-8F7B-C10236432C8C}">
      <dgm:prSet/>
      <dgm:spPr/>
      <dgm:t>
        <a:bodyPr/>
        <a:lstStyle/>
        <a:p>
          <a:endParaRPr lang="ru-RU"/>
        </a:p>
      </dgm:t>
    </dgm:pt>
    <dgm:pt modelId="{5ABEBF3D-3AE1-4CE2-BA8C-919B365BAF0B}">
      <dgm:prSet phldrT="[Текст]" custT="1"/>
      <dgm:spPr/>
      <dgm:t>
        <a:bodyPr/>
        <a:lstStyle/>
        <a:p>
          <a:r>
            <a:rPr lang="ru-RU" sz="1800" dirty="0" smtClean="0">
              <a:latin typeface="+mj-lt"/>
            </a:rPr>
            <a:t>Использование дидактических, настольно- печатных, словесных, подвижных игр</a:t>
          </a:r>
          <a:endParaRPr lang="ru-RU" sz="1800" dirty="0">
            <a:latin typeface="+mj-lt"/>
          </a:endParaRPr>
        </a:p>
      </dgm:t>
    </dgm:pt>
    <dgm:pt modelId="{15993135-4DB8-43A3-910D-8B815232D0F4}" type="parTrans" cxnId="{C84363CA-F78E-4F64-A97A-1DCAE4D75205}">
      <dgm:prSet/>
      <dgm:spPr/>
      <dgm:t>
        <a:bodyPr/>
        <a:lstStyle/>
        <a:p>
          <a:endParaRPr lang="ru-RU"/>
        </a:p>
      </dgm:t>
    </dgm:pt>
    <dgm:pt modelId="{C29F7D5D-14CE-41DB-AD9D-1E604D1D1F5B}" type="sibTrans" cxnId="{C84363CA-F78E-4F64-A97A-1DCAE4D75205}">
      <dgm:prSet/>
      <dgm:spPr/>
      <dgm:t>
        <a:bodyPr/>
        <a:lstStyle/>
        <a:p>
          <a:endParaRPr lang="ru-RU"/>
        </a:p>
      </dgm:t>
    </dgm:pt>
    <dgm:pt modelId="{CA828ACC-6F22-42E6-B77B-A2C920D6B676}" type="pres">
      <dgm:prSet presAssocID="{77BAC47E-924D-486F-8033-8EC14E81A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F4399-DEFD-4CCB-9DDF-6AE2709C0CC9}" type="pres">
      <dgm:prSet presAssocID="{0100A005-E407-44F7-A6D9-2ED1D7DE2C69}" presName="node" presStyleLbl="node1" presStyleIdx="0" presStyleCnt="4" custScaleX="2000000" custScaleY="369873" custLinFactY="-136245" custLinFactNeighborX="915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B417-40C7-4852-9E3D-71A6A4AAC7AE}" type="pres">
      <dgm:prSet presAssocID="{158D7569-803F-44C1-B33F-C5B70D2EFE0E}" presName="sibTrans" presStyleCnt="0"/>
      <dgm:spPr/>
    </dgm:pt>
    <dgm:pt modelId="{6A136238-34B2-41CC-BA76-3572AAA0A9F7}" type="pres">
      <dgm:prSet presAssocID="{AAECD123-BC28-48CF-9251-BA174FBF2584}" presName="node" presStyleLbl="node1" presStyleIdx="1" presStyleCnt="4" custScaleX="851459" custScaleY="1107908" custLinFactNeighborX="-91" custLinFactNeighborY="1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2FF4-A3E3-4AFF-A0FB-9B635AC3A217}" type="pres">
      <dgm:prSet presAssocID="{3720FBA8-3B14-4A35-8FE9-DC725FA238BB}" presName="sibTrans" presStyleCnt="0"/>
      <dgm:spPr/>
    </dgm:pt>
    <dgm:pt modelId="{FEF59469-60EF-49C7-A1E7-CBB390AB36D9}" type="pres">
      <dgm:prSet presAssocID="{C7BFD9BE-91B0-4D2B-A9BA-2B4D22D5A533}" presName="node" presStyleLbl="node1" presStyleIdx="2" presStyleCnt="4" custScaleX="873362" custScaleY="1124192" custLinFactNeighborX="-12264" custLinFactNeighborY="1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96B3A-C37D-49D2-A73D-EDA6C8C6B74C}" type="pres">
      <dgm:prSet presAssocID="{447C38FF-6674-47A9-A828-DE693BC9021E}" presName="sibTrans" presStyleCnt="0"/>
      <dgm:spPr/>
    </dgm:pt>
    <dgm:pt modelId="{A73A6723-49EE-4214-BCF7-B5EA960A7C1C}" type="pres">
      <dgm:prSet presAssocID="{5ABEBF3D-3AE1-4CE2-BA8C-919B365BAF0B}" presName="node" presStyleLbl="node1" presStyleIdx="3" presStyleCnt="4" custScaleX="843307" custScaleY="1116325" custLinFactNeighborX="91" custLinFactNeighborY="14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58DBB-F116-432A-908D-D0B49EBC1131}" type="presOf" srcId="{C7BFD9BE-91B0-4D2B-A9BA-2B4D22D5A533}" destId="{FEF59469-60EF-49C7-A1E7-CBB390AB36D9}" srcOrd="0" destOrd="0" presId="urn:microsoft.com/office/officeart/2005/8/layout/default#2"/>
    <dgm:cxn modelId="{1C718CCB-A670-45DC-B615-617A8058ADD9}" srcId="{77BAC47E-924D-486F-8033-8EC14E81A91D}" destId="{0100A005-E407-44F7-A6D9-2ED1D7DE2C69}" srcOrd="0" destOrd="0" parTransId="{91E793AE-FB72-4EB0-8AD9-C944B0054A90}" sibTransId="{158D7569-803F-44C1-B33F-C5B70D2EFE0E}"/>
    <dgm:cxn modelId="{F87B7EF5-14B1-4DE2-8F7B-C10236432C8C}" srcId="{77BAC47E-924D-486F-8033-8EC14E81A91D}" destId="{C7BFD9BE-91B0-4D2B-A9BA-2B4D22D5A533}" srcOrd="2" destOrd="0" parTransId="{24405360-5621-462F-8F8B-37B9625C12DC}" sibTransId="{447C38FF-6674-47A9-A828-DE693BC9021E}"/>
    <dgm:cxn modelId="{27B35DF3-3A5C-4578-803F-BDCC7C678AFB}" type="presOf" srcId="{77BAC47E-924D-486F-8033-8EC14E81A91D}" destId="{CA828ACC-6F22-42E6-B77B-A2C920D6B676}" srcOrd="0" destOrd="0" presId="urn:microsoft.com/office/officeart/2005/8/layout/default#2"/>
    <dgm:cxn modelId="{C84363CA-F78E-4F64-A97A-1DCAE4D75205}" srcId="{77BAC47E-924D-486F-8033-8EC14E81A91D}" destId="{5ABEBF3D-3AE1-4CE2-BA8C-919B365BAF0B}" srcOrd="3" destOrd="0" parTransId="{15993135-4DB8-43A3-910D-8B815232D0F4}" sibTransId="{C29F7D5D-14CE-41DB-AD9D-1E604D1D1F5B}"/>
    <dgm:cxn modelId="{F304D884-8636-4B69-8FD7-A3404FCB8253}" type="presOf" srcId="{0100A005-E407-44F7-A6D9-2ED1D7DE2C69}" destId="{E9DF4399-DEFD-4CCB-9DDF-6AE2709C0CC9}" srcOrd="0" destOrd="0" presId="urn:microsoft.com/office/officeart/2005/8/layout/default#2"/>
    <dgm:cxn modelId="{36CA57CE-3601-46E3-902D-424D1708F917}" srcId="{77BAC47E-924D-486F-8033-8EC14E81A91D}" destId="{AAECD123-BC28-48CF-9251-BA174FBF2584}" srcOrd="1" destOrd="0" parTransId="{D79942CB-8D4E-4D04-8EEE-D8CE3B9CC00B}" sibTransId="{3720FBA8-3B14-4A35-8FE9-DC725FA238BB}"/>
    <dgm:cxn modelId="{C2937534-8604-4573-8CAA-26DFC129FC2B}" type="presOf" srcId="{AAECD123-BC28-48CF-9251-BA174FBF2584}" destId="{6A136238-34B2-41CC-BA76-3572AAA0A9F7}" srcOrd="0" destOrd="0" presId="urn:microsoft.com/office/officeart/2005/8/layout/default#2"/>
    <dgm:cxn modelId="{5FDD27B4-4D85-4101-8160-01F25C4531BA}" type="presOf" srcId="{5ABEBF3D-3AE1-4CE2-BA8C-919B365BAF0B}" destId="{A73A6723-49EE-4214-BCF7-B5EA960A7C1C}" srcOrd="0" destOrd="0" presId="urn:microsoft.com/office/officeart/2005/8/layout/default#2"/>
    <dgm:cxn modelId="{559459AE-7ABF-4329-A57A-16495DCBB3AE}" type="presParOf" srcId="{CA828ACC-6F22-42E6-B77B-A2C920D6B676}" destId="{E9DF4399-DEFD-4CCB-9DDF-6AE2709C0CC9}" srcOrd="0" destOrd="0" presId="urn:microsoft.com/office/officeart/2005/8/layout/default#2"/>
    <dgm:cxn modelId="{F69B054F-E262-4139-B32E-2E70E9D43CB0}" type="presParOf" srcId="{CA828ACC-6F22-42E6-B77B-A2C920D6B676}" destId="{A695B417-40C7-4852-9E3D-71A6A4AAC7AE}" srcOrd="1" destOrd="0" presId="urn:microsoft.com/office/officeart/2005/8/layout/default#2"/>
    <dgm:cxn modelId="{0B87BB7A-796B-4B61-9B84-A62193B9FC61}" type="presParOf" srcId="{CA828ACC-6F22-42E6-B77B-A2C920D6B676}" destId="{6A136238-34B2-41CC-BA76-3572AAA0A9F7}" srcOrd="2" destOrd="0" presId="urn:microsoft.com/office/officeart/2005/8/layout/default#2"/>
    <dgm:cxn modelId="{FB9D3E3A-540F-4B15-ADFE-5B5704C32602}" type="presParOf" srcId="{CA828ACC-6F22-42E6-B77B-A2C920D6B676}" destId="{2F192FF4-A3E3-4AFF-A0FB-9B635AC3A217}" srcOrd="3" destOrd="0" presId="urn:microsoft.com/office/officeart/2005/8/layout/default#2"/>
    <dgm:cxn modelId="{0FF2219A-FFBE-4DEB-A1A8-8A4101E907F1}" type="presParOf" srcId="{CA828ACC-6F22-42E6-B77B-A2C920D6B676}" destId="{FEF59469-60EF-49C7-A1E7-CBB390AB36D9}" srcOrd="4" destOrd="0" presId="urn:microsoft.com/office/officeart/2005/8/layout/default#2"/>
    <dgm:cxn modelId="{003F0DEC-D67F-453F-8EEF-F8E97A789BA8}" type="presParOf" srcId="{CA828ACC-6F22-42E6-B77B-A2C920D6B676}" destId="{0F996B3A-C37D-49D2-A73D-EDA6C8C6B74C}" srcOrd="5" destOrd="0" presId="urn:microsoft.com/office/officeart/2005/8/layout/default#2"/>
    <dgm:cxn modelId="{B21039A5-23BB-4F56-8E2A-E81F826C76EF}" type="presParOf" srcId="{CA828ACC-6F22-42E6-B77B-A2C920D6B676}" destId="{A73A6723-49EE-4214-BCF7-B5EA960A7C1C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5A0A91-1395-4F32-82CC-50041C10859E}" type="doc">
      <dgm:prSet loTypeId="urn:microsoft.com/office/officeart/2005/8/layout/default#3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FD6C3B4-07A2-429E-8166-6B9CB4B44C52}">
      <dgm:prSet phldrT="[Текст]"/>
      <dgm:spPr/>
      <dgm:t>
        <a:bodyPr/>
        <a:lstStyle/>
        <a:p>
          <a:r>
            <a:rPr lang="ru-RU" dirty="0" smtClean="0"/>
            <a:t>Эвристические беседы</a:t>
          </a:r>
          <a:endParaRPr lang="ru-RU" dirty="0"/>
        </a:p>
      </dgm:t>
    </dgm:pt>
    <dgm:pt modelId="{FE2C6E50-4FD2-49D6-B207-49C1283AA9F9}" type="parTrans" cxnId="{DD875EEB-4C32-43E0-AE0E-68D3328CA3CD}">
      <dgm:prSet/>
      <dgm:spPr/>
      <dgm:t>
        <a:bodyPr/>
        <a:lstStyle/>
        <a:p>
          <a:endParaRPr lang="ru-RU"/>
        </a:p>
      </dgm:t>
    </dgm:pt>
    <dgm:pt modelId="{C8A39204-DC35-4DD2-90B4-309CB8729FB5}" type="sibTrans" cxnId="{DD875EEB-4C32-43E0-AE0E-68D3328CA3CD}">
      <dgm:prSet/>
      <dgm:spPr/>
      <dgm:t>
        <a:bodyPr/>
        <a:lstStyle/>
        <a:p>
          <a:endParaRPr lang="ru-RU"/>
        </a:p>
      </dgm:t>
    </dgm:pt>
    <dgm:pt modelId="{96E65CF6-F990-499E-974E-5EFF3A67B20D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B6DA6AB3-4FC8-405E-B36B-15BA17A86028}" type="parTrans" cxnId="{1D344B9E-5E92-4203-8B28-BB6AC078BD53}">
      <dgm:prSet/>
      <dgm:spPr/>
      <dgm:t>
        <a:bodyPr/>
        <a:lstStyle/>
        <a:p>
          <a:endParaRPr lang="ru-RU"/>
        </a:p>
      </dgm:t>
    </dgm:pt>
    <dgm:pt modelId="{FA2A1651-59A2-4953-959D-E3E938CBCBC7}" type="sibTrans" cxnId="{1D344B9E-5E92-4203-8B28-BB6AC078BD53}">
      <dgm:prSet/>
      <dgm:spPr/>
      <dgm:t>
        <a:bodyPr/>
        <a:lstStyle/>
        <a:p>
          <a:endParaRPr lang="ru-RU"/>
        </a:p>
      </dgm:t>
    </dgm:pt>
    <dgm:pt modelId="{0A2F7877-BC16-4A64-94B5-0572C49CABF7}" type="pres">
      <dgm:prSet presAssocID="{305A0A91-1395-4F32-82CC-50041C1085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EFB1D-153B-475B-8470-5E6FA9CD0C24}" type="pres">
      <dgm:prSet presAssocID="{1FD6C3B4-07A2-429E-8166-6B9CB4B44C52}" presName="node" presStyleLbl="node1" presStyleIdx="0" presStyleCnt="2" custScaleX="65414" custScaleY="10915" custLinFactNeighborX="-1393" custLinFactNeighborY="9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F7173-6F8E-4E1D-999E-4C0FA27B5F44}" type="pres">
      <dgm:prSet presAssocID="{C8A39204-DC35-4DD2-90B4-309CB8729FB5}" presName="sibTrans" presStyleCnt="0"/>
      <dgm:spPr/>
    </dgm:pt>
    <dgm:pt modelId="{15FE4F2F-7807-4947-B916-AB7EA7D2D0BD}" type="pres">
      <dgm:prSet presAssocID="{96E65CF6-F990-499E-974E-5EFF3A67B20D}" presName="node" presStyleLbl="node1" presStyleIdx="1" presStyleCnt="2" custScaleX="67020" custScaleY="11974" custLinFactNeighborX="-2196" custLinFactNeighborY="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44B9E-5E92-4203-8B28-BB6AC078BD53}" srcId="{305A0A91-1395-4F32-82CC-50041C10859E}" destId="{96E65CF6-F990-499E-974E-5EFF3A67B20D}" srcOrd="1" destOrd="0" parTransId="{B6DA6AB3-4FC8-405E-B36B-15BA17A86028}" sibTransId="{FA2A1651-59A2-4953-959D-E3E938CBCBC7}"/>
    <dgm:cxn modelId="{6D25FDE8-61CE-4B8B-B687-AD7EB383BE56}" type="presOf" srcId="{96E65CF6-F990-499E-974E-5EFF3A67B20D}" destId="{15FE4F2F-7807-4947-B916-AB7EA7D2D0BD}" srcOrd="0" destOrd="0" presId="urn:microsoft.com/office/officeart/2005/8/layout/default#3"/>
    <dgm:cxn modelId="{94457D96-263D-4723-BFE3-E4BB4AD546A1}" type="presOf" srcId="{305A0A91-1395-4F32-82CC-50041C10859E}" destId="{0A2F7877-BC16-4A64-94B5-0572C49CABF7}" srcOrd="0" destOrd="0" presId="urn:microsoft.com/office/officeart/2005/8/layout/default#3"/>
    <dgm:cxn modelId="{DD875EEB-4C32-43E0-AE0E-68D3328CA3CD}" srcId="{305A0A91-1395-4F32-82CC-50041C10859E}" destId="{1FD6C3B4-07A2-429E-8166-6B9CB4B44C52}" srcOrd="0" destOrd="0" parTransId="{FE2C6E50-4FD2-49D6-B207-49C1283AA9F9}" sibTransId="{C8A39204-DC35-4DD2-90B4-309CB8729FB5}"/>
    <dgm:cxn modelId="{D83EDFCC-AC32-40DA-B3C5-D3278A86E113}" type="presOf" srcId="{1FD6C3B4-07A2-429E-8166-6B9CB4B44C52}" destId="{D1CEFB1D-153B-475B-8470-5E6FA9CD0C24}" srcOrd="0" destOrd="0" presId="urn:microsoft.com/office/officeart/2005/8/layout/default#3"/>
    <dgm:cxn modelId="{8BA4E855-8D79-4DBB-9A74-1C5E8D7CAAE4}" type="presParOf" srcId="{0A2F7877-BC16-4A64-94B5-0572C49CABF7}" destId="{D1CEFB1D-153B-475B-8470-5E6FA9CD0C24}" srcOrd="0" destOrd="0" presId="urn:microsoft.com/office/officeart/2005/8/layout/default#3"/>
    <dgm:cxn modelId="{F0F5B2EF-8F42-42FC-B8FA-5E199A6CFC82}" type="presParOf" srcId="{0A2F7877-BC16-4A64-94B5-0572C49CABF7}" destId="{801F7173-6F8E-4E1D-999E-4C0FA27B5F44}" srcOrd="1" destOrd="0" presId="urn:microsoft.com/office/officeart/2005/8/layout/default#3"/>
    <dgm:cxn modelId="{4BDF2B51-ADF0-499F-B4F1-C2D80B257AF0}" type="presParOf" srcId="{0A2F7877-BC16-4A64-94B5-0572C49CABF7}" destId="{15FE4F2F-7807-4947-B916-AB7EA7D2D0BD}" srcOrd="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ED51E0-BEE0-4AC7-B65E-859E252FB895}">
      <dsp:nvSpPr>
        <dsp:cNvPr id="0" name=""/>
        <dsp:cNvSpPr/>
      </dsp:nvSpPr>
      <dsp:spPr>
        <a:xfrm>
          <a:off x="2389382" y="3979193"/>
          <a:ext cx="3435693" cy="1038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Демонстрация моделей</a:t>
          </a:r>
        </a:p>
      </dsp:txBody>
      <dsp:txXfrm>
        <a:off x="2389382" y="3979193"/>
        <a:ext cx="3435693" cy="1038559"/>
      </dsp:txXfrm>
    </dsp:sp>
    <dsp:sp modelId="{8FFF12F3-1384-4637-8242-4B43A8B9E56B}">
      <dsp:nvSpPr>
        <dsp:cNvPr id="0" name=""/>
        <dsp:cNvSpPr/>
      </dsp:nvSpPr>
      <dsp:spPr>
        <a:xfrm>
          <a:off x="4949610" y="2469078"/>
          <a:ext cx="2995245" cy="119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Циклы наблюдений</a:t>
          </a:r>
          <a:endParaRPr lang="ru-RU" sz="2300" kern="1200" dirty="0"/>
        </a:p>
      </dsp:txBody>
      <dsp:txXfrm>
        <a:off x="4949610" y="2469078"/>
        <a:ext cx="2995245" cy="1199925"/>
      </dsp:txXfrm>
    </dsp:sp>
    <dsp:sp modelId="{91E6A634-827E-4B79-892C-FC393BE32BE9}">
      <dsp:nvSpPr>
        <dsp:cNvPr id="0" name=""/>
        <dsp:cNvSpPr/>
      </dsp:nvSpPr>
      <dsp:spPr>
        <a:xfrm>
          <a:off x="174796" y="2525994"/>
          <a:ext cx="2880359" cy="1181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Рассматривание картин, видеофильмов</a:t>
          </a:r>
          <a:endParaRPr lang="ru-RU" sz="2300" kern="1200" dirty="0"/>
        </a:p>
      </dsp:txBody>
      <dsp:txXfrm>
        <a:off x="174796" y="2525994"/>
        <a:ext cx="2880359" cy="11814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BB2A89-B499-4727-8C70-BECBBE449058}">
      <dsp:nvSpPr>
        <dsp:cNvPr id="0" name=""/>
        <dsp:cNvSpPr/>
      </dsp:nvSpPr>
      <dsp:spPr>
        <a:xfrm>
          <a:off x="1426555" y="652585"/>
          <a:ext cx="6145865" cy="4904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Чтение художественной литературы</a:t>
          </a:r>
          <a:endParaRPr lang="ru-RU" sz="2200" kern="1200" dirty="0"/>
        </a:p>
      </dsp:txBody>
      <dsp:txXfrm>
        <a:off x="1426555" y="652585"/>
        <a:ext cx="6145865" cy="4904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DF4399-DEFD-4CCB-9DDF-6AE2709C0CC9}">
      <dsp:nvSpPr>
        <dsp:cNvPr id="0" name=""/>
        <dsp:cNvSpPr/>
      </dsp:nvSpPr>
      <dsp:spPr>
        <a:xfrm>
          <a:off x="1071538" y="301455"/>
          <a:ext cx="7065615" cy="784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Беседы с решением проблемы ситуаций и речевых логических задач</a:t>
          </a:r>
          <a:endParaRPr lang="ru-RU" sz="1800" kern="1200" dirty="0">
            <a:latin typeface="+mj-lt"/>
          </a:endParaRPr>
        </a:p>
      </dsp:txBody>
      <dsp:txXfrm>
        <a:off x="1071538" y="301455"/>
        <a:ext cx="7065615" cy="784014"/>
      </dsp:txXfrm>
    </dsp:sp>
    <dsp:sp modelId="{6A136238-34B2-41CC-BA76-3572AAA0A9F7}">
      <dsp:nvSpPr>
        <dsp:cNvPr id="0" name=""/>
        <dsp:cNvSpPr/>
      </dsp:nvSpPr>
      <dsp:spPr>
        <a:xfrm>
          <a:off x="0" y="1873091"/>
          <a:ext cx="3008040" cy="2348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Создание (вместе с детьми)  «Тематического альбома» о жизни диких животных</a:t>
          </a:r>
          <a:endParaRPr lang="ru-RU" sz="1800" kern="1200" dirty="0">
            <a:latin typeface="+mj-lt"/>
          </a:endParaRPr>
        </a:p>
      </dsp:txBody>
      <dsp:txXfrm>
        <a:off x="0" y="1873091"/>
        <a:ext cx="3008040" cy="2348415"/>
      </dsp:txXfrm>
    </dsp:sp>
    <dsp:sp modelId="{FEF59469-60EF-49C7-A1E7-CBB390AB36D9}">
      <dsp:nvSpPr>
        <dsp:cNvPr id="0" name=""/>
        <dsp:cNvSpPr/>
      </dsp:nvSpPr>
      <dsp:spPr>
        <a:xfrm>
          <a:off x="3000363" y="1873091"/>
          <a:ext cx="3085419" cy="2382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Создание иллюстрированного альбома с развивающими игровыми упражнениями, заданиями.</a:t>
          </a:r>
          <a:endParaRPr lang="ru-RU" sz="1800" kern="1200" dirty="0">
            <a:latin typeface="+mj-lt"/>
          </a:endParaRPr>
        </a:p>
      </dsp:txBody>
      <dsp:txXfrm>
        <a:off x="3000363" y="1873091"/>
        <a:ext cx="3085419" cy="2382932"/>
      </dsp:txXfrm>
    </dsp:sp>
    <dsp:sp modelId="{A73A6723-49EE-4214-BCF7-B5EA960A7C1C}">
      <dsp:nvSpPr>
        <dsp:cNvPr id="0" name=""/>
        <dsp:cNvSpPr/>
      </dsp:nvSpPr>
      <dsp:spPr>
        <a:xfrm>
          <a:off x="6164758" y="1873092"/>
          <a:ext cx="2979241" cy="23662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Использование дидактических, настольно- печатных, словесных, подвижных игр</a:t>
          </a:r>
          <a:endParaRPr lang="ru-RU" sz="1800" kern="1200" dirty="0">
            <a:latin typeface="+mj-lt"/>
          </a:endParaRPr>
        </a:p>
      </dsp:txBody>
      <dsp:txXfrm>
        <a:off x="6164758" y="1873092"/>
        <a:ext cx="2979241" cy="23662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EFB1D-153B-475B-8470-5E6FA9CD0C24}">
      <dsp:nvSpPr>
        <dsp:cNvPr id="0" name=""/>
        <dsp:cNvSpPr/>
      </dsp:nvSpPr>
      <dsp:spPr>
        <a:xfrm>
          <a:off x="1458854" y="1410397"/>
          <a:ext cx="6001854" cy="600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Эвристические беседы</a:t>
          </a:r>
          <a:endParaRPr lang="ru-RU" sz="2700" kern="1200" dirty="0"/>
        </a:p>
      </dsp:txBody>
      <dsp:txXfrm>
        <a:off x="1458854" y="1410397"/>
        <a:ext cx="6001854" cy="600882"/>
      </dsp:txXfrm>
    </dsp:sp>
    <dsp:sp modelId="{15FE4F2F-7807-4947-B916-AB7EA7D2D0BD}">
      <dsp:nvSpPr>
        <dsp:cNvPr id="0" name=""/>
        <dsp:cNvSpPr/>
      </dsp:nvSpPr>
      <dsp:spPr>
        <a:xfrm>
          <a:off x="1311500" y="2841267"/>
          <a:ext cx="6149208" cy="65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Проектная деятельность</a:t>
          </a:r>
          <a:endParaRPr lang="ru-RU" sz="2700" kern="1200" dirty="0"/>
        </a:p>
      </dsp:txBody>
      <dsp:txXfrm>
        <a:off x="1311500" y="2841267"/>
        <a:ext cx="6149208" cy="65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D2E58-CC8B-4C0C-A644-889670805817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B7E7D-58C5-4AB5-9437-DDE942D48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2C75-9982-46B7-A4B5-0164592DC81E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8044-6E06-4A44-BF27-ABDA87C282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314B-6F1A-4E3E-B7CB-148112D95B36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BC7-8840-4F65-BA5E-17642937AD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8FE4-593A-4791-ADC0-4776513C775D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E01B-E439-4759-8E10-E3EEE1F93C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C4C4-8CCC-4C7D-8359-F81B286EAAFE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AE02-02F0-4035-894B-FC74484EC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D789-86A0-4BC7-9704-6AFDDAA3D0B5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CABD-7B6E-44F2-85BC-3A4FAD65B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1469-8DAB-4F10-BEAA-62D601405294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9DCC-6583-4B9D-B431-A1E0AC0889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43D8-B4BB-41FE-A047-EE34E93277CB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BD8-0794-416C-AB4A-79F952062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7AE0-181F-451E-882D-F2C048BDE555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02F9-7771-4D4A-98E9-4201F1D33D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A3B54-85BB-4B5D-98C5-786B24B06578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C0B1-6C37-494B-976D-6763872C8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AC7F-7659-4990-A353-41127FE2C1BC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F809-E157-4CC6-9B13-3EF898CE24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684196-7620-47E8-8269-9B1D88274EF5}" type="datetimeFigureOut">
              <a:rPr lang="ru-RU"/>
              <a:pPr>
                <a:defRPr/>
              </a:pPr>
              <a:t>25.02.2013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83E9C9-C992-4223-B95A-8656B232C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2" r:id="rId2"/>
    <p:sldLayoutId id="2147483841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42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1648" cy="842954"/>
          </a:xfrm>
          <a:noFill/>
          <a:ln>
            <a:noFill/>
          </a:ln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детский сад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общеразвивающего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вида с приоритетным осуществлением деятельности по направлению физического развития воспитанников № 467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/>
            </a:r>
            <a:br>
              <a:rPr lang="ru-RU" sz="1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4786313"/>
            <a:ext cx="4497388" cy="785812"/>
          </a:xfrm>
        </p:spPr>
        <p:txBody>
          <a:bodyPr>
            <a:normAutofit/>
          </a:bodyPr>
          <a:lstStyle/>
          <a:p>
            <a:pPr marR="0"/>
            <a:r>
              <a:rPr lang="ru-RU" sz="1800" b="1" i="1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работы воспитателя Царевой Е.Г.</a:t>
            </a:r>
          </a:p>
          <a:p>
            <a:pPr marR="0"/>
            <a:r>
              <a:rPr lang="ru-RU" sz="1800" b="1" i="1" smtClean="0">
                <a:effectLst>
                  <a:outerShdw blurRad="38100" dist="38100" dir="2700000" algn="tl">
                    <a:srgbClr val="04617B"/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детский сад № 467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14813" y="2214563"/>
            <a:ext cx="4640262" cy="17526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Использование моделей и моделирования в формировании системных природоведческих знаний</a:t>
            </a:r>
            <a:endParaRPr lang="ru-RU" sz="2400" b="1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57438" y="6000750"/>
            <a:ext cx="4497387" cy="57150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4617B"/>
                  </a:outerShdw>
                </a:effectLst>
                <a:cs typeface="Arial" charset="0"/>
              </a:rPr>
              <a:t>г. Нижний Новгород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400" b="1">
                <a:effectLst>
                  <a:outerShdw blurRad="38100" dist="38100" dir="2700000" algn="tl">
                    <a:srgbClr val="04617B"/>
                  </a:outerShdw>
                </a:effectLst>
                <a:cs typeface="Arial" charset="0"/>
              </a:rPr>
              <a:t>2013 г.</a:t>
            </a:r>
          </a:p>
        </p:txBody>
      </p:sp>
      <p:pic>
        <p:nvPicPr>
          <p:cNvPr id="10" name="Picture 11" descr="IMG_0886"/>
          <p:cNvPicPr>
            <a:picLocks noChangeAspect="1" noChangeArrowheads="1"/>
          </p:cNvPicPr>
          <p:nvPr/>
        </p:nvPicPr>
        <p:blipFill>
          <a:blip r:embed="rId2" cstate="print"/>
          <a:srcRect t="21788"/>
          <a:stretch>
            <a:fillRect/>
          </a:stretch>
        </p:blipFill>
        <p:spPr bwMode="auto">
          <a:xfrm>
            <a:off x="428625" y="4572000"/>
            <a:ext cx="20637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IMG_0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IMG_0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928938"/>
            <a:ext cx="2198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0"/>
            <a:ext cx="8305800" cy="928670"/>
          </a:xfrm>
          <a:prstGeom prst="rect">
            <a:avLst/>
          </a:prstGeom>
        </p:spPr>
        <p:txBody>
          <a:bodyPr l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Выводы по результатам констатирующего эксперимента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071546"/>
            <a:ext cx="8305800" cy="5357850"/>
          </a:xfrm>
          <a:prstGeom prst="rect">
            <a:avLst/>
          </a:prstGeom>
        </p:spPr>
        <p:txBody>
          <a:bodyPr l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Большинство детей (67% - 15 чел.) имеют средний уровень сформированности знаний о диких животных, высокому уровню отвечают 9% детей (2 чел.), низкому – 24% детей (5 чел.).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 большинства детей (75% - 17 чел.) достаточно низкий уровень сформированности знаний в области связей и закономерностей, типичных для мира животных.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Наибольший уровень  сформированности представлений у большинства детей о строении животных (83% - 18 чел.), об отличительных признаках покрова зверей (65% - 14 чел.) и о жизни диких животных зимой (69% - 15 чел.).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Уровень сформированности детей о питании и приспособленности животных к среде обитания у большинства детей  (67% - 15 чел.) достаточно низкий.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34" y="73025"/>
            <a:ext cx="8429684" cy="928670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Формирующий этап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экспериментальной деятельности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000108"/>
            <a:ext cx="8305800" cy="5572164"/>
          </a:xfrm>
          <a:prstGeom prst="rect">
            <a:avLst/>
          </a:prstGeom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Основные задачи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обогащать представления детей о мире животных за счет ознакомления с разнообразием представителей животного мира разных природно-климатических зонах; и их приспособлении к функционированию в окружающей среде;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обогащать представления детей об  особенности образа жизни животных, их приспособленности к функционированию в окружающей среде;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расширять круг представлений детей о существовании живого организма (животного) в условиях экосистемы.</a:t>
            </a:r>
          </a:p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516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Круглая лента лицом вверх 16"/>
          <p:cNvSpPr/>
          <p:nvPr/>
        </p:nvSpPr>
        <p:spPr>
          <a:xfrm>
            <a:off x="214282" y="1428736"/>
            <a:ext cx="4032448" cy="2160240"/>
          </a:xfrm>
          <a:prstGeom prst="ellipseRibbon2">
            <a:avLst>
              <a:gd name="adj1" fmla="val 15040"/>
              <a:gd name="adj2" fmla="val 50000"/>
              <a:gd name="adj3" fmla="val 125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Формирование первоначальных представлений о диких животных</a:t>
            </a:r>
          </a:p>
        </p:txBody>
      </p:sp>
      <p:sp>
        <p:nvSpPr>
          <p:cNvPr id="18" name="Круглая лента лицом вверх 17"/>
          <p:cNvSpPr/>
          <p:nvPr/>
        </p:nvSpPr>
        <p:spPr>
          <a:xfrm>
            <a:off x="4356100" y="1428750"/>
            <a:ext cx="4787900" cy="2160588"/>
          </a:xfrm>
          <a:prstGeom prst="ellipseRibbon2">
            <a:avLst>
              <a:gd name="adj1" fmla="val 17357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Обучение действиям замещения реальных признаков условными обозначениями, моделями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357313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работы, направленная на повышение уровня сформированности природоведческих знаний о диких животных у детей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428625" y="2143125"/>
            <a:ext cx="4067175" cy="2133600"/>
          </a:xfrm>
          <a:prstGeom prst="ellipseRibbon2">
            <a:avLst>
              <a:gd name="adj1" fmla="val 14418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Уточнение, углубление, расширение знаний, упражнение в применении</a:t>
            </a: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4714875" y="2143125"/>
            <a:ext cx="4211638" cy="2132013"/>
          </a:xfrm>
          <a:prstGeom prst="ellipseRibbon2">
            <a:avLst>
              <a:gd name="adj1" fmla="val 15662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Развитие, умения работать с готовыми моделями.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05800" cy="1357312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работы, направленная на повышение уровня сформированности природоведческих знаний о диких животных у детей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Объект 5"/>
          <p:cNvGraphicFramePr>
            <a:graphicFrameLocks noGrp="1"/>
          </p:cNvGraphicFramePr>
          <p:nvPr>
            <p:ph idx="1"/>
          </p:nvPr>
        </p:nvGraphicFramePr>
        <p:xfrm>
          <a:off x="214282" y="4286256"/>
          <a:ext cx="9144000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0" y="1627347"/>
          <a:ext cx="9144000" cy="523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05800" cy="1357322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работы, направленная на повышение уровня сформированности природоведческих знаний о диких животных у детей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-31184" y="2928934"/>
          <a:ext cx="9175184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Круглая лента лицом вверх 3"/>
          <p:cNvSpPr/>
          <p:nvPr/>
        </p:nvSpPr>
        <p:spPr>
          <a:xfrm>
            <a:off x="214313" y="1428750"/>
            <a:ext cx="4154487" cy="2016125"/>
          </a:xfrm>
          <a:prstGeom prst="ellipseRibbon2">
            <a:avLst>
              <a:gd name="adj1" fmla="val 18275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Систематизация знаний о связях, зависимостях,  усвоение понятий.</a:t>
            </a: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4714875" y="1428750"/>
            <a:ext cx="4135438" cy="1944688"/>
          </a:xfrm>
          <a:prstGeom prst="ellipseRibbon2">
            <a:avLst>
              <a:gd name="adj1" fmla="val 17725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Развитие  умений самостоятельно создавать модели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05800" cy="1357313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работы, направленная на повышение уровня сформированности природоведческих знаний о диких животных у детей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9575" y="142875"/>
            <a:ext cx="8734425" cy="714375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принципы организации работы с детьми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88" y="928688"/>
            <a:ext cx="8305800" cy="5429250"/>
          </a:xfrm>
          <a:prstGeom prst="rect">
            <a:avLst/>
          </a:prstGeom>
        </p:spPr>
        <p:txBody>
          <a:bodyPr lIns="0" rIns="0" bIns="0"/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3" y="928688"/>
            <a:ext cx="5072062" cy="4929187"/>
          </a:xfrm>
          <a:prstGeom prst="rect">
            <a:avLst/>
          </a:prstGeom>
        </p:spPr>
        <p:txBody>
          <a:bodyPr l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деятельностный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подход к развитию личности;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ориентация на многообразие форм реализации поисково-познавательной деятельности;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обеспечение системного подхода к объединению направлений работы, подбору программного содержания, формулированию поисково-познавательных задач;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ориентация на использование средств познания (пособий, схем, карт, оборудования интеллектуального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содержания).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000125"/>
            <a:ext cx="34020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40201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305800" cy="836613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предметно-развивающей среды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7188" y="928688"/>
            <a:ext cx="8305800" cy="5429250"/>
          </a:xfrm>
          <a:prstGeom prst="rect">
            <a:avLst/>
          </a:prstGeom>
        </p:spPr>
        <p:txBody>
          <a:bodyPr lIns="0" rIns="0" bIns="0"/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IMG_08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857232"/>
            <a:ext cx="3657600" cy="2663825"/>
          </a:xfrm>
        </p:spPr>
      </p:pic>
      <p:pic>
        <p:nvPicPr>
          <p:cNvPr id="9" name="Picture 9" descr="IMG_0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14750"/>
            <a:ext cx="36798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G_0886"/>
          <p:cNvPicPr>
            <a:picLocks noChangeAspect="1" noChangeArrowheads="1"/>
          </p:cNvPicPr>
          <p:nvPr/>
        </p:nvPicPr>
        <p:blipFill>
          <a:blip r:embed="rId4" cstate="print"/>
          <a:srcRect t="20113"/>
          <a:stretch>
            <a:fillRect/>
          </a:stretch>
        </p:blipFill>
        <p:spPr bwMode="auto">
          <a:xfrm>
            <a:off x="5000625" y="3714750"/>
            <a:ext cx="37861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4" descr="IMG_08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857232"/>
            <a:ext cx="3786214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42938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взаимодействия с родителями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7148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тематические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беседы;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библиотека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родителей;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информационные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доски;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индивидуальные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беседы;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анкетирование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;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день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сюрпризов (проведение и подготовка проходит при непосредственном участии родителей).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экологические проекты.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554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492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Контрольный  эксперимент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401050" cy="323215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Определить эффективность разработанной системы педагогических  мероприятий, направленных на повышение уровня сформированности знаний детей о диких животных посредством использования моделей и деятельности моделирования.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275" y="274638"/>
            <a:ext cx="4835525" cy="632301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   Наиболее </a:t>
            </a:r>
            <a:r>
              <a:rPr lang="ru-RU" sz="2400" dirty="0">
                <a:solidFill>
                  <a:srgbClr val="073E87"/>
                </a:solidFill>
                <a:latin typeface="+mn-lt"/>
                <a:ea typeface="+mn-ea"/>
                <a:cs typeface="+mn-cs"/>
              </a:rPr>
              <a:t>благоприятным периодом для решения задач экологического воспитания является дошкольный возраст. Маленький ребенок познает мир с открытой душой и сердцем. И то, как он будет относиться к этому миру, научится ли быть рачительным хозяином, любящим и понимающим природу, воспринимающим себя как часть единой экологической системы, во многом зависит от взрослых, участвующих в его воспитании. </a:t>
            </a:r>
            <a: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073E87"/>
                </a:solidFill>
                <a:latin typeface="Candar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" name="Picture 7" descr="Фото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43000"/>
            <a:ext cx="3379787" cy="4525963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625" y="285750"/>
            <a:ext cx="8305800" cy="571500"/>
          </a:xfrm>
          <a:prstGeom prst="rect">
            <a:avLst/>
          </a:prstGeom>
        </p:spPr>
        <p:txBody>
          <a:bodyPr lIns="0" rIns="0" bIns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Актуальность проблемы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Диаграмма 2. «Уровень знаний детей о животных»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5720" y="1214422"/>
          <a:ext cx="8429684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3882523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14290"/>
            <a:ext cx="8305800" cy="653210"/>
          </a:xfrm>
          <a:prstGeom prst="rect">
            <a:avLst/>
          </a:prstGeom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Результаты по итогам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857232"/>
            <a:ext cx="8305800" cy="6000768"/>
          </a:xfrm>
          <a:prstGeom prst="rect">
            <a:avLst/>
          </a:prstGeom>
        </p:spPr>
        <p:txBody>
          <a:bodyPr lIns="0" rIns="0" b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 детей значительно повысился уровень сформированности природоведческих знаний о диких животных.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Значительно возрос и уровень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систематизированности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экологических знаний.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Изменилось отношение детей к природным объектам. В процессе непосредственных наблюдений за природой у детей сформировалось ясное и точное представление о предметах и явлениях природы, о том, что в живой природе все связано между собой, что отдельные предметы и явления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взаимообуславливают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друг друга, что организм и среда - неразрывное целое, что любая особенность в строении, в поведении животных подчинена определенным законам, что человек, как часть природы, наделенная сознанием, своим трудом активно воздействует на природу.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64293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Общие выводы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8577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Проведенное экспериментальное исследование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подтверждает высокую эффективность методики формирования системных природоведческих знаний с применением моделей и деятельности моделирования творческих заданий развивающих упражнений, что существенно влияет на понимание связей и зависимостей между объектами и явлениями живой и не живой природы, выводит детей на сознательную саморегуляцию поведения, помогает сформировать позитивное отношение к миру природы.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286382" cy="857233"/>
          </a:xfrm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Распространение передового педагогического опыта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14422"/>
            <a:ext cx="5286383" cy="521495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презентации на  ноябрьском педагогическом совете МБДОУ;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размещения ППО на портале сетевого педагогического сообщества  http://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nsportal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ru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/;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подготовки материалов для заочного участия во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II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Международной научно-практической конференции «Воспитание дошкольников» (г. Чебоксары).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3071834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E:\Documents and Settings\СТВ\Рабочий стол\Е.Г\Безымян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86124"/>
            <a:ext cx="3071834" cy="33623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64293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работы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85775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Разработка системы работы по экологическому воспитанию детей с использованием интерактивных методов обучения с включением электронных образовательных ресурсов и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мультемедийных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комплексов.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http://im4-tub-ru.yandex.net/i?id=350583189-6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4786346" cy="26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851648" cy="2286016"/>
          </a:xfrm>
        </p:spPr>
        <p:txBody>
          <a:bodyPr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571504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 проблемы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1332194"/>
            <a:ext cx="8329642" cy="5525806"/>
          </a:xfrm>
          <a:prstGeom prst="rect">
            <a:avLst/>
          </a:prstGeom>
        </p:spPr>
        <p:txBody>
          <a:bodyPr lIns="0" rIns="0" bIns="0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274320" indent="-27432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Экологическое воспитание детей предлагается в первую очередь рассматривать как процесс формирования осознанно-правильного отношения к окружающей природе, основой которого будут служить не просто знания, а знания, данные в определенной системе, доступной детям и отражающей связи и зависимости в природе. Поэтому одна из основных задач обучения - формирование у подрастающего поколения системы природоведческих знаний и умений.</a:t>
            </a:r>
          </a:p>
          <a:p>
            <a:pPr marL="274320" indent="-27432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274320" indent="-27432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Важно так организовать образовательный процесс с детьми, чтобы обеспечить им «ключ» к активному самостоятельному познанию действительности, а не стремиться к предоставлению им исчерпывающей суммы знаний (что является типичным для традиционной системы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воспитания).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74320" indent="-27432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74320" indent="-27432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системе работы по экологическому образованию и воспитанию дошкольников таким «инструментом познания» по праву является активное использование в работе с детьми моделей и деятельности моделирования.</a:t>
            </a: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ndara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73E87"/>
                </a:solidFill>
                <a:latin typeface="Candara"/>
              </a:rPr>
              <a:t/>
            </a:r>
            <a:br>
              <a:rPr lang="ru-RU" sz="2400" dirty="0">
                <a:solidFill>
                  <a:srgbClr val="073E87"/>
                </a:solidFill>
                <a:latin typeface="Candara"/>
              </a:rPr>
            </a:br>
            <a:endParaRPr lang="ru-RU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70937" cy="92868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Методологическая основа экспериментального исследования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2143125"/>
            <a:ext cx="5143507" cy="271463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Л.А.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Венгер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Л.С.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Выготский</a:t>
            </a:r>
            <a:endParaRPr lang="ru-RU" sz="2800" dirty="0" smtClean="0">
              <a:solidFill>
                <a:schemeClr val="tx2"/>
              </a:solidFill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К.Д. Ушинский </a:t>
            </a:r>
          </a:p>
          <a:p>
            <a:pPr marL="274320" indent="-27432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Н.Н.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Поддъяков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Д.Б. </a:t>
            </a:r>
            <a:r>
              <a:rPr lang="ru-RU" sz="2800" dirty="0" err="1" smtClean="0">
                <a:solidFill>
                  <a:schemeClr val="tx2"/>
                </a:solidFill>
                <a:latin typeface="+mj-lt"/>
              </a:rPr>
              <a:t>Эльконина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 и др.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70937" cy="668338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Гипотеза экспериментального исследования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1928813"/>
            <a:ext cx="8143875" cy="3214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Использование моделей и деятельности моделирования в системе работы с детьми старшего дошкольного возраста будет способствовать формированию у них системных природоведческих знаний о диких животных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572560" cy="4857784"/>
          </a:xfrm>
        </p:spPr>
        <p:txBody>
          <a:bodyPr anchor="t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dirty="0" smtClean="0"/>
              <a:t>1. Выявить наличный уровень знаний детей о диких животных и степень их </a:t>
            </a:r>
            <a:r>
              <a:rPr lang="ru-RU" sz="2800" dirty="0" err="1" smtClean="0"/>
              <a:t>систематизированности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> 2. Разработать систему работы, направленную на формирование у детей старшего дошкольного возраста системных природоведческих знаний о диких животных посредством включения моделей и деятельности моделирования в работу с детьми.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3. Определить эффективность разработанной системы работы.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80996" y="366690"/>
            <a:ext cx="8305800" cy="785794"/>
          </a:xfrm>
          <a:prstGeom prst="rect">
            <a:avLst/>
          </a:prstGeom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Задачи экспериментального исследования</a:t>
            </a:r>
            <a:endParaRPr lang="ru-RU" sz="28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642942"/>
          </a:xfrm>
        </p:spPr>
        <p:txBody>
          <a:bodyPr anchor="t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 экспериментальной деятельности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071546"/>
            <a:ext cx="8305800" cy="5286412"/>
          </a:xfrm>
          <a:prstGeom prst="rect">
            <a:avLst/>
          </a:prstGeom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Основные направления работы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Подбор диагностического материала и оборудования.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Определение наличного уровня знаний детей о диких животных и степень их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систематизированности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Основа диагностических процедур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Методика, разработанная авторским коллективом под руководством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Л.А.Венгера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и направленная на  изучение уровня развития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естественно-научных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представлений у детей.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48676" cy="5715040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- полнота знаний - ребенок называет разнообразные живые объекты и предметы неживой природы; </a:t>
            </a:r>
            <a:br>
              <a:rPr lang="ru-RU" sz="2800" dirty="0" smtClean="0"/>
            </a:br>
            <a:r>
              <a:rPr lang="ru-RU" sz="2800" dirty="0" smtClean="0"/>
              <a:t>- характер знаний - ребенок знает отличительные признаки животных, их потребности, как живых организмов, особенности их образа жизни, в т.ч. приспособленности к среде обитания и сезонным изменениям, имеет элементарные представления о существовании живого организма (животного) в условиях экосистемы;</a:t>
            </a:r>
            <a:br>
              <a:rPr lang="ru-RU" sz="2800" dirty="0" smtClean="0"/>
            </a:br>
            <a:r>
              <a:rPr lang="ru-RU" sz="2800" dirty="0" smtClean="0"/>
              <a:t>- обобщенность - ребенок определяет экологические группы животных;</a:t>
            </a:r>
            <a:br>
              <a:rPr lang="ru-RU" sz="2800" dirty="0" smtClean="0"/>
            </a:br>
            <a:r>
              <a:rPr lang="ru-RU" sz="2800" dirty="0" smtClean="0"/>
              <a:t>- уровень и качество сформированности осознанно-правильного отношения к объектам природы;</a:t>
            </a:r>
            <a:br>
              <a:rPr lang="ru-RU" sz="2800" dirty="0" smtClean="0"/>
            </a:br>
            <a:r>
              <a:rPr lang="ru-RU" sz="2800" dirty="0" smtClean="0"/>
              <a:t>- осознанность необходимости бережного и заботливого отношения к животным.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14290"/>
            <a:ext cx="8305800" cy="653210"/>
          </a:xfrm>
          <a:prstGeom prst="rect">
            <a:avLst/>
          </a:prstGeom>
        </p:spPr>
        <p:txBody>
          <a:bodyPr lIns="0" rIns="0" bIns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Критерии оценки экологических представлений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Диаграмма 1. «Уровень знаний детей о животных»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158" y="1214422"/>
          <a:ext cx="835824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0823523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804</TotalTime>
  <Words>1112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Муниципальное бюджетное дошкольное образовательное учреждение детский сад общеразвивающего вида с приоритетным осуществлением деятельности по направлению физического развития воспитанников № 467      </vt:lpstr>
      <vt:lpstr>    Наиболее благоприятным периодом для решения задач экологического воспитания является дошкольный возраст. Маленький ребенок познает мир с открытой душой и сердцем. И то, как он будет относиться к этому миру, научится ли быть рачительным хозяином, любящим и понимающим природу, воспринимающим себя как часть единой экологической системы, во многом зависит от взрослых, участвующих в его воспитании.  </vt:lpstr>
      <vt:lpstr>Актуальность проблемы</vt:lpstr>
      <vt:lpstr>Методологическая основа экспериментального исследования</vt:lpstr>
      <vt:lpstr>Гипотеза экспериментального исследования</vt:lpstr>
      <vt:lpstr>1. Выявить наличный уровень знаний детей о диких животных и степень их систематизированности.     2. Разработать систему работы, направленную на формирование у детей старшего дошкольного возраста системных природоведческих знаний о диких животных посредством включения моделей и деятельности моделирования в работу с детьми.   3. Определить эффективность разработанной системы работы.</vt:lpstr>
      <vt:lpstr>I этап экспериментальной деятельности</vt:lpstr>
      <vt:lpstr>- полнота знаний - ребенок называет разнообразные живые объекты и предметы неживой природы;  - характер знаний - ребенок знает отличительные признаки животных, их потребности, как живых организмов, особенности их образа жизни, в т.ч. приспособленности к среде обитания и сезонным изменениям, имеет элементарные представления о существовании живого организма (животного) в условиях экосистемы; - обобщенность - ребенок определяет экологические группы животных; - уровень и качество сформированности осознанно-правильного отношения к объектам природы; - осознанность необходимости бережного и заботливого отношения к животным.    </vt:lpstr>
      <vt:lpstr>Диаграмма 1. «Уровень знаний детей о животных»</vt:lpstr>
      <vt:lpstr>Слайд 10</vt:lpstr>
      <vt:lpstr>Формирующий этап экспериментальной деятельности</vt:lpstr>
      <vt:lpstr>Система работы, направленная на повышение уровня сформированности природоведческих знаний о диких животных у детей</vt:lpstr>
      <vt:lpstr>Система работы, направленная на повышение уровня сформированности природоведческих знаний о диких животных у детей</vt:lpstr>
      <vt:lpstr>Система работы, направленная на повышение уровня сформированности природоведческих знаний о диких животных у детей</vt:lpstr>
      <vt:lpstr>Система работы, направленная на повышение уровня сформированности природоведческих знаний о диких животных у детей</vt:lpstr>
      <vt:lpstr>Основные принципы организации работы с детьми</vt:lpstr>
      <vt:lpstr>Организация предметно-развивающей среды</vt:lpstr>
      <vt:lpstr>Формы взаимодействия с родителями</vt:lpstr>
      <vt:lpstr>Контрольный  эксперимент</vt:lpstr>
      <vt:lpstr>Диаграмма 2. «Уровень знаний детей о животных»</vt:lpstr>
      <vt:lpstr>Слайд 21</vt:lpstr>
      <vt:lpstr>Общие выводы</vt:lpstr>
      <vt:lpstr>Распространение передового педагогического опыта</vt:lpstr>
      <vt:lpstr>Перспективы работы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с приоритетным осуществлением деятельности по направлению физического развития детей № 467</dc:title>
  <dc:creator>Vista DNA X86</dc:creator>
  <cp:lastModifiedBy>СТВ</cp:lastModifiedBy>
  <cp:revision>56</cp:revision>
  <dcterms:created xsi:type="dcterms:W3CDTF">2013-02-24T10:21:16Z</dcterms:created>
  <dcterms:modified xsi:type="dcterms:W3CDTF">2013-02-25T12:03:15Z</dcterms:modified>
</cp:coreProperties>
</file>