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F664F-A2A4-44C7-8D9D-0DFBAEE0AB47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AF29-1AB8-45A5-8F84-FEFA813ECF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2802B-C83B-41E9-ADDF-B24B06A1091B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2802B-C83B-41E9-ADDF-B24B06A1091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2802B-C83B-41E9-ADDF-B24B06A1091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2802B-C83B-41E9-ADDF-B24B06A1091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2802B-C83B-41E9-ADDF-B24B06A1091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229600" cy="2664296"/>
          </a:xfrm>
          <a:solidFill>
            <a:schemeClr val="accent3">
              <a:lumMod val="75000"/>
            </a:schemeClr>
          </a:solidFill>
          <a:ln w="57150">
            <a:solidFill>
              <a:schemeClr val="bg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Презентация</a:t>
            </a:r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3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проекта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ЧТО НАМ ОСЕНЬ ПОДАРИЛА</a:t>
            </a:r>
            <a:b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700" b="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 МЛАДШАЯ ГРУППА ГБДОУ№ 5</a:t>
            </a:r>
            <a:r>
              <a:rPr lang="ru-RU" sz="2700" i="1" dirty="0" smtClean="0">
                <a:solidFill>
                  <a:srgbClr val="C00000"/>
                </a:solidFill>
              </a:rPr>
              <a:t/>
            </a:r>
            <a:br>
              <a:rPr lang="ru-RU" sz="2700" i="1" dirty="0" smtClean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rgbClr val="C00000"/>
                </a:solidFill>
              </a:rPr>
              <a:t/>
            </a:r>
            <a:br>
              <a:rPr lang="ru-RU" sz="2700" dirty="0" smtClean="0">
                <a:solidFill>
                  <a:srgbClr val="C00000"/>
                </a:solidFill>
              </a:rPr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301208"/>
            <a:ext cx="4968552" cy="1224136"/>
          </a:xfrm>
          <a:solidFill>
            <a:schemeClr val="bg2">
              <a:lumMod val="60000"/>
              <a:lumOff val="4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b="1" i="1" u="sng" dirty="0" smtClean="0">
                <a:solidFill>
                  <a:schemeClr val="accent3">
                    <a:lumMod val="75000"/>
                  </a:schemeClr>
                </a:solidFill>
              </a:rPr>
              <a:t>ВОСПИТАТЕЛЬ</a:t>
            </a:r>
            <a:r>
              <a:rPr lang="ru-RU" sz="2400" i="1" u="sng" dirty="0" smtClean="0">
                <a:solidFill>
                  <a:schemeClr val="accent3">
                    <a:lumMod val="75000"/>
                  </a:schemeClr>
                </a:solidFill>
              </a:rPr>
              <a:t>1 кв.категории</a:t>
            </a:r>
            <a:endParaRPr lang="ru-RU" sz="2400" i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</a:rPr>
              <a:t>ЖААК 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</a:rPr>
              <a:t>МАРИНА ГЕННАДЬЕВНА</a:t>
            </a:r>
            <a:endParaRPr lang="ru-RU" sz="2400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512168"/>
          </a:xfrm>
          <a:solidFill>
            <a:schemeClr val="accent3">
              <a:lumMod val="75000"/>
            </a:schemeClr>
          </a:solidFill>
          <a:ln w="57150">
            <a:solidFill>
              <a:schemeClr val="bg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КРОТКОСРОЧНЫЙ     ПРОЕКТ</a:t>
            </a:r>
            <a:br>
              <a:rPr lang="ru-RU" sz="2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ОСЕННИЕ ЗАБАВЫ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888432"/>
          </a:xfrm>
          <a:solidFill>
            <a:schemeClr val="bg2">
              <a:lumMod val="60000"/>
              <a:lumOff val="4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</a:t>
            </a:r>
          </a:p>
          <a:p>
            <a:pPr>
              <a:buNone/>
            </a:pP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</a:t>
            </a:r>
            <a:r>
              <a:rPr lang="ru-RU" sz="3100" b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800" b="1" u="sng" dirty="0" smtClean="0">
                <a:solidFill>
                  <a:schemeClr val="accent3">
                    <a:lumMod val="75000"/>
                  </a:schemeClr>
                </a:solidFill>
              </a:rPr>
              <a:t>Проблема </a:t>
            </a:r>
            <a:r>
              <a:rPr lang="ru-RU" sz="3100" b="1" u="sng" dirty="0" smtClean="0">
                <a:solidFill>
                  <a:schemeClr val="accent3">
                    <a:lumMod val="75000"/>
                  </a:schemeClr>
                </a:solidFill>
              </a:rPr>
              <a:t>        </a:t>
            </a:r>
          </a:p>
          <a:p>
            <a:pPr>
              <a:buNone/>
            </a:pPr>
            <a:r>
              <a:rPr lang="en-US" sz="3400" i="1" dirty="0" err="1" smtClean="0">
                <a:solidFill>
                  <a:schemeClr val="accent3">
                    <a:lumMod val="75000"/>
                  </a:schemeClr>
                </a:solidFill>
              </a:rPr>
              <a:t>Поверхностный</a:t>
            </a:r>
            <a:r>
              <a:rPr lang="en-US" sz="34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400" i="1" dirty="0" err="1" smtClean="0">
                <a:solidFill>
                  <a:schemeClr val="accent3">
                    <a:lumMod val="75000"/>
                  </a:schemeClr>
                </a:solidFill>
              </a:rPr>
              <a:t>интерес</a:t>
            </a:r>
            <a:r>
              <a:rPr lang="en-US" sz="34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400" i="1" dirty="0" err="1" smtClean="0">
                <a:solidFill>
                  <a:schemeClr val="accent3">
                    <a:lumMod val="75000"/>
                  </a:schemeClr>
                </a:solidFill>
              </a:rPr>
              <a:t>родителей</a:t>
            </a:r>
            <a:r>
              <a:rPr lang="en-US" sz="3400" i="1" dirty="0" smtClean="0">
                <a:solidFill>
                  <a:schemeClr val="accent3">
                    <a:lumMod val="75000"/>
                  </a:schemeClr>
                </a:solidFill>
              </a:rPr>
              <a:t> к </a:t>
            </a:r>
            <a:r>
              <a:rPr lang="en-US" sz="3400" i="1" dirty="0" err="1" smtClean="0">
                <a:solidFill>
                  <a:schemeClr val="accent3">
                    <a:lumMod val="75000"/>
                  </a:schemeClr>
                </a:solidFill>
              </a:rPr>
              <a:t>выбору</a:t>
            </a:r>
            <a:r>
              <a:rPr lang="en-US" sz="34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400" i="1" dirty="0" err="1" smtClean="0">
                <a:solidFill>
                  <a:schemeClr val="accent3">
                    <a:lumMod val="75000"/>
                  </a:schemeClr>
                </a:solidFill>
              </a:rPr>
              <a:t>мест</a:t>
            </a:r>
            <a:r>
              <a:rPr lang="en-US" sz="34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400" i="1" dirty="0" err="1" smtClean="0">
                <a:solidFill>
                  <a:schemeClr val="accent3">
                    <a:lumMod val="75000"/>
                  </a:schemeClr>
                </a:solidFill>
              </a:rPr>
              <a:t>отдыха</a:t>
            </a:r>
            <a:r>
              <a:rPr lang="en-US" sz="3400" i="1" dirty="0" smtClean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en-US" sz="3400" i="1" dirty="0" err="1" smtClean="0">
                <a:solidFill>
                  <a:schemeClr val="accent3">
                    <a:lumMod val="75000"/>
                  </a:schemeClr>
                </a:solidFill>
              </a:rPr>
              <a:t>прогулок</a:t>
            </a:r>
            <a:r>
              <a:rPr lang="en-US" sz="3400" i="1" dirty="0" smtClean="0">
                <a:solidFill>
                  <a:schemeClr val="accent3">
                    <a:lumMod val="75000"/>
                  </a:schemeClr>
                </a:solidFill>
              </a:rPr>
              <a:t> с </a:t>
            </a:r>
            <a:r>
              <a:rPr lang="en-US" sz="3400" i="1" dirty="0" err="1" smtClean="0">
                <a:solidFill>
                  <a:schemeClr val="accent3">
                    <a:lumMod val="75000"/>
                  </a:schemeClr>
                </a:solidFill>
              </a:rPr>
              <a:t>детьм</a:t>
            </a:r>
            <a:r>
              <a:rPr lang="ru-RU" sz="3400" i="1" dirty="0" smtClean="0">
                <a:solidFill>
                  <a:schemeClr val="accent3">
                    <a:lumMod val="75000"/>
                  </a:schemeClr>
                </a:solidFill>
              </a:rPr>
              <a:t>и, носящих развивающий характер</a:t>
            </a:r>
            <a:r>
              <a:rPr lang="ru-RU" sz="31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3100" b="1" dirty="0" smtClean="0"/>
              <a:t>                                         </a:t>
            </a:r>
          </a:p>
          <a:p>
            <a:pPr>
              <a:buNone/>
            </a:pPr>
            <a:r>
              <a:rPr lang="ru-RU" sz="3100" b="1" dirty="0" smtClean="0"/>
              <a:t>                                  </a:t>
            </a:r>
            <a:r>
              <a:rPr lang="en-US" sz="3800" b="1" u="sng" dirty="0" err="1" smtClean="0">
                <a:solidFill>
                  <a:schemeClr val="accent3">
                    <a:lumMod val="75000"/>
                  </a:schemeClr>
                </a:solidFill>
              </a:rPr>
              <a:t>Обоснование</a:t>
            </a:r>
            <a:r>
              <a:rPr lang="en-US" sz="3800" b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800" b="1" u="sng" dirty="0" err="1" smtClean="0">
                <a:solidFill>
                  <a:schemeClr val="accent3">
                    <a:lumMod val="75000"/>
                  </a:schemeClr>
                </a:solidFill>
              </a:rPr>
              <a:t>проблемы</a:t>
            </a:r>
            <a:r>
              <a:rPr lang="en-US" sz="3800" b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ru-RU" sz="3800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100" i="1" dirty="0" smtClean="0">
                <a:solidFill>
                  <a:schemeClr val="accent3">
                    <a:lumMod val="75000"/>
                  </a:schemeClr>
                </a:solidFill>
              </a:rPr>
              <a:t>1.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Нежелание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родителей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проводить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активный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отдых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с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детьми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на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улице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31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2.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Незнание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родителями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важности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правильного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выбора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мест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отдыха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в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городе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мест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более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экологически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благоприятных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приспособленных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для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прогулок</a:t>
            </a:r>
            <a:r>
              <a:rPr lang="en-US" sz="3100" i="1" dirty="0" smtClean="0">
                <a:solidFill>
                  <a:schemeClr val="accent3">
                    <a:lumMod val="75000"/>
                  </a:schemeClr>
                </a:solidFill>
              </a:rPr>
              <a:t> с </a:t>
            </a:r>
            <a:r>
              <a:rPr lang="en-US" sz="3100" i="1" dirty="0" err="1" smtClean="0">
                <a:solidFill>
                  <a:schemeClr val="accent3">
                    <a:lumMod val="75000"/>
                  </a:schemeClr>
                </a:solidFill>
              </a:rPr>
              <a:t>детьми</a:t>
            </a:r>
            <a:r>
              <a:rPr lang="ru-RU" sz="31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3100" i="1" dirty="0" smtClean="0">
                <a:solidFill>
                  <a:schemeClr val="accent3">
                    <a:lumMod val="75000"/>
                  </a:schemeClr>
                </a:solidFill>
              </a:rPr>
              <a:t>3.Неумение родителей вносить развивающие моменты, играть и общаться с детьми на прогулках.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</a:t>
            </a:r>
            <a:r>
              <a:rPr lang="en-US" b="1" i="1" u="sng" dirty="0" err="1" smtClean="0">
                <a:solidFill>
                  <a:schemeClr val="accent3">
                    <a:lumMod val="75000"/>
                  </a:schemeClr>
                </a:solidFill>
              </a:rPr>
              <a:t>Цель</a:t>
            </a:r>
            <a:r>
              <a:rPr lang="en-US" b="1" i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ru-RU" b="1" i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Обменяться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информацией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о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лучших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местах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прогулок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отдыха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с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детьми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в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городе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заинтересовать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родителей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к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их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активным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проведениям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20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Познакомить родителей с материалом, включающим  себя развивающие моменты, беседы, подвижные игры, который они могут использовать на прогулке.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</a:t>
            </a:r>
            <a:r>
              <a:rPr lang="en-US" b="1" i="1" u="sng" dirty="0" err="1" smtClean="0">
                <a:solidFill>
                  <a:schemeClr val="accent3">
                    <a:lumMod val="75000"/>
                  </a:schemeClr>
                </a:solidFill>
              </a:rPr>
              <a:t>Задачи</a:t>
            </a:r>
            <a:r>
              <a:rPr lang="en-US" b="1" i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ru-RU" b="1" i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1.Дать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информацию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родителям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о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важности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активного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отдыха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с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детьми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на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улице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b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2.Заинтересовать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родителей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найти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обменяться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информацией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об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оптимально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приспособленных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местах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для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прогулок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отдыха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с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детьми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в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городе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20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/>
              <a:t> </a:t>
            </a:r>
            <a:r>
              <a:rPr lang="ru-RU" dirty="0" smtClean="0"/>
              <a:t>                              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en-US" b="1" u="sng" dirty="0" err="1" smtClean="0">
                <a:solidFill>
                  <a:schemeClr val="accent3">
                    <a:lumMod val="75000"/>
                  </a:schemeClr>
                </a:solidFill>
              </a:rPr>
              <a:t>Союзники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»</a:t>
            </a:r>
            <a:endParaRPr lang="ru-RU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                   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Воспитатели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воспитанники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родители</a:t>
            </a:r>
            <a:endParaRPr lang="ru-RU" sz="20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336704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000" i="1" dirty="0" smtClean="0"/>
              <a:t>                                     </a:t>
            </a:r>
            <a:r>
              <a:rPr lang="en-US" b="1" u="sng" dirty="0" err="1" smtClean="0">
                <a:solidFill>
                  <a:schemeClr val="accent3">
                    <a:lumMod val="75000"/>
                  </a:schemeClr>
                </a:solidFill>
              </a:rPr>
              <a:t>Выполнение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accent3">
                    <a:lumMod val="75000"/>
                  </a:schemeClr>
                </a:solidFill>
              </a:rPr>
              <a:t>проекта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ru-RU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000" i="1" u="sng" dirty="0" smtClean="0">
                <a:solidFill>
                  <a:schemeClr val="accent3">
                    <a:lumMod val="75000"/>
                  </a:schemeClr>
                </a:solidFill>
              </a:rPr>
              <a:t>1.Д</a:t>
            </a:r>
            <a:r>
              <a:rPr lang="en-US" sz="2000" i="1" u="sng" dirty="0" err="1" smtClean="0">
                <a:solidFill>
                  <a:schemeClr val="accent3">
                    <a:lumMod val="75000"/>
                  </a:schemeClr>
                </a:solidFill>
              </a:rPr>
              <a:t>иагностический</a:t>
            </a:r>
            <a:r>
              <a:rPr lang="en-US" sz="2000" i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u="sng" dirty="0" err="1" smtClean="0">
                <a:solidFill>
                  <a:schemeClr val="accent3">
                    <a:lumMod val="75000"/>
                  </a:schemeClr>
                </a:solidFill>
              </a:rPr>
              <a:t>опрос</a:t>
            </a:r>
            <a:r>
              <a:rPr lang="en-US" sz="2000" i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u="sng" dirty="0" err="1" smtClean="0">
                <a:solidFill>
                  <a:schemeClr val="accent3">
                    <a:lumMod val="75000"/>
                  </a:schemeClr>
                </a:solidFill>
              </a:rPr>
              <a:t>родителей</a:t>
            </a:r>
            <a:r>
              <a:rPr lang="ru-RU" sz="2000" i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«Ребёнка и прогулка».</a:t>
            </a:r>
          </a:p>
          <a:p>
            <a:r>
              <a:rPr lang="ru-RU" sz="2000" i="1" u="sng" dirty="0" smtClean="0">
                <a:solidFill>
                  <a:schemeClr val="accent3">
                    <a:lumMod val="75000"/>
                  </a:schemeClr>
                </a:solidFill>
              </a:rPr>
              <a:t>2.Решение поставленных задач с родителями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: 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cs typeface="AngsanaUPC" pitchFamily="18" charset="-34"/>
              </a:rPr>
              <a:t>      -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консультация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–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практикум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latin typeface="Times New Roman (Основной текст"/>
                <a:cs typeface="AngsanaUPC" pitchFamily="18" charset="-34"/>
              </a:rPr>
              <a:t>  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«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Полезная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прогулка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»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latin typeface="Times New Roman (Основной текст"/>
                <a:cs typeface="AngsanaUPC" pitchFamily="18" charset="-34"/>
              </a:rPr>
              <a:t> 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latin typeface="Times New Roman (Основной текст"/>
                <a:cs typeface="AngsanaUPC" pitchFamily="18" charset="-34"/>
              </a:rPr>
              <a:t>      -</a:t>
            </a:r>
            <a:r>
              <a:rPr lang="ru-RU" sz="2000" i="1" dirty="0" err="1" smtClean="0">
                <a:solidFill>
                  <a:schemeClr val="accent3">
                    <a:lumMod val="75000"/>
                  </a:schemeClr>
                </a:solidFill>
                <a:latin typeface="Times New Roman (Основной текст"/>
                <a:cs typeface="AngsanaUPC" pitchFamily="18" charset="-34"/>
              </a:rPr>
              <a:t>н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аглядная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информация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: «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Самостоятельное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занятие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физкультурой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!», «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Гимнастика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для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детей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!», «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Здоровый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образ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жизни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,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здоровье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,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красота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!», «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Здоровье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у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детей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!», «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Игры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которые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лечат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!», «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Информация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для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применения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!», «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Двигательная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активность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!», «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Солнце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,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воздух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и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вода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–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наши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лучшие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друзья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!»,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«Прогулка и развитие ребёнка», «Поговори со мною,  мама!»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</a:b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-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Организована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картотека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для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родителей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«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Игры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на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улице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», «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Школа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мяча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»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, сбор природных материалов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</a:b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-Изготовление коллажей (совместное творчество родителей и детей) «Что нам осень подарила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».</a:t>
            </a:r>
            <a:endParaRPr lang="ru-RU" sz="2000" i="1" dirty="0" smtClean="0">
              <a:solidFill>
                <a:schemeClr val="accent3">
                  <a:lumMod val="75000"/>
                </a:schemeClr>
              </a:solidFill>
              <a:latin typeface="Times New Roman (Основной текст"/>
              <a:cs typeface="AngsanaUPC" pitchFamily="18" charset="-34"/>
            </a:endParaRPr>
          </a:p>
          <a:p>
            <a:pPr>
              <a:buNone/>
            </a:pP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     </a:t>
            </a:r>
            <a:r>
              <a:rPr lang="ru-RU" sz="2000" i="1" u="sng" dirty="0" smtClean="0">
                <a:solidFill>
                  <a:schemeClr val="accent3">
                    <a:lumMod val="75000"/>
                  </a:schemeClr>
                </a:solidFill>
              </a:rPr>
              <a:t>3.Решение поставленных задач с детьми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Материалы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для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привлечения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детей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к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проекту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: оформление </a:t>
            </a:r>
            <a:r>
              <a:rPr lang="ru-RU" sz="2000" i="1" dirty="0" err="1" smtClean="0">
                <a:solidFill>
                  <a:schemeClr val="accent3">
                    <a:lumMod val="75000"/>
                  </a:schemeClr>
                </a:solidFill>
              </a:rPr>
              <a:t>фланеллеграфа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 в уголке природы, предметные и сюжетные картинки по теме, природный материал, художественная </a:t>
            </a:r>
            <a:r>
              <a:rPr lang="ru-RU" sz="2000" i="1" dirty="0" err="1" smtClean="0">
                <a:solidFill>
                  <a:schemeClr val="accent3">
                    <a:lumMod val="75000"/>
                  </a:schemeClr>
                </a:solidFill>
              </a:rPr>
              <a:t>литература,атрибуты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 для игр, средства для художественного творчества, коллажи «Что нам осень подарила», игровой материал;</a:t>
            </a:r>
          </a:p>
          <a:p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Игры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с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природными материалами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атрибутами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en-US" sz="2000" dirty="0" smtClean="0"/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Ролевые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игры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-Коллективные работы «Осенний букет», «Осеннее  дерево», творческие работы  по теме.</a:t>
            </a:r>
          </a:p>
          <a:p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cs typeface="AngsanaUPC" pitchFamily="18" charset="-34"/>
              </a:rPr>
              <a:t>-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Активное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использование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в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совместной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деятельности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настольных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дидактических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игр</a:t>
            </a:r>
            <a:endParaRPr lang="ru-RU" sz="2000" i="1" dirty="0">
              <a:solidFill>
                <a:schemeClr val="accent3">
                  <a:lumMod val="75000"/>
                </a:schemeClr>
              </a:solidFill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  <a:solidFill>
            <a:schemeClr val="bg2">
              <a:lumMod val="60000"/>
              <a:lumOff val="4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>
              <a:buFontTx/>
              <a:buChar char="-"/>
            </a:pP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Введение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дидактических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игр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решение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обучающих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задач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при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помощи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разных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форм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реализации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игрового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действия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20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</a:t>
            </a:r>
            <a:r>
              <a:rPr lang="en-US" sz="2000" b="1" u="sng" dirty="0" err="1" smtClean="0">
                <a:solidFill>
                  <a:schemeClr val="accent3">
                    <a:lumMod val="75000"/>
                  </a:schemeClr>
                </a:solidFill>
              </a:rPr>
              <a:t>Результат</a:t>
            </a:r>
            <a:r>
              <a:rPr lang="en-US" sz="2000" b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ru-RU" sz="2000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Родители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познакомились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со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структурой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прогулки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с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детьми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попробовали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сами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её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правильно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провести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Родители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познакомились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со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знанием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мнением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специалистов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по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данной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проблеме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b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По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данным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родители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получили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много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важной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полезной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информации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обязательно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используют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эти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знания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для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отличного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отдыха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и досуга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детей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!</a:t>
            </a:r>
            <a:b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Для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дальнейшего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контроля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по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данной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проблеме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было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дано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задание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для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родителей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подготовить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в зимний период </a:t>
            </a:r>
            <a:r>
              <a:rPr lang="ru-RU" sz="2000" i="1" dirty="0" err="1" smtClean="0">
                <a:solidFill>
                  <a:schemeClr val="accent3">
                    <a:lumMod val="75000"/>
                  </a:schemeClr>
                </a:solidFill>
              </a:rPr>
              <a:t>колаажи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«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Зимушка-зима»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Участвовало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в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проекте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91% </a:t>
            </a:r>
            <a:r>
              <a:rPr lang="en-US" sz="2000" i="1" dirty="0" err="1" smtClean="0">
                <a:solidFill>
                  <a:schemeClr val="accent3">
                    <a:lumMod val="75000"/>
                  </a:schemeClr>
                </a:solidFill>
              </a:rPr>
              <a:t>родителей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20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ru-RU" sz="20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209</Words>
  <Application>Microsoft Office PowerPoint</Application>
  <PresentationFormat>Экран (4:3)</PresentationFormat>
  <Paragraphs>37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Презентация  проекта ЧТО НАМ ОСЕНЬ ПОДАРИЛА 1 МЛАДШАЯ ГРУППА ГБДОУ№ 5  </vt:lpstr>
      <vt:lpstr>КРОТКОСРОЧНЫЙ     ПРОЕКТ ОСЕННИЕ ЗАБАВЫ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проекта ЧТО НАМ ОСЕНЬ ПОДАРИЛА 1 МЛАДШАЯ ГРУППА ГБДОУ№ 5  </dc:title>
  <dc:creator>Фёдор</dc:creator>
  <cp:lastModifiedBy>Фёдор</cp:lastModifiedBy>
  <cp:revision>1</cp:revision>
  <dcterms:created xsi:type="dcterms:W3CDTF">2011-10-03T14:02:53Z</dcterms:created>
  <dcterms:modified xsi:type="dcterms:W3CDTF">2012-03-15T14:05:42Z</dcterms:modified>
</cp:coreProperties>
</file>