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6" r:id="rId8"/>
    <p:sldId id="261" r:id="rId9"/>
    <p:sldId id="265" r:id="rId10"/>
    <p:sldId id="262" r:id="rId11"/>
    <p:sldId id="268" r:id="rId12"/>
    <p:sldId id="263" r:id="rId13"/>
  </p:sldIdLst>
  <p:sldSz cx="9144000" cy="6858000" type="screen4x3"/>
  <p:notesSz cx="6873875" cy="10063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smile/knigi-169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mayli.ru/smile/cveta-888.html" TargetMode="External"/><Relationship Id="rId3" Type="http://schemas.openxmlformats.org/officeDocument/2006/relationships/image" Target="../media/image44.jpeg"/><Relationship Id="rId7" Type="http://schemas.openxmlformats.org/officeDocument/2006/relationships/image" Target="../media/image48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Relationship Id="rId9" Type="http://schemas.openxmlformats.org/officeDocument/2006/relationships/image" Target="../media/image4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image" Target="../media/image55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37.jpeg"/><Relationship Id="rId7" Type="http://schemas.openxmlformats.org/officeDocument/2006/relationships/image" Target="../media/image41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39290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Психологическая готовность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детей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к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школе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572008"/>
            <a:ext cx="4572032" cy="2000264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Презентацию подготовила: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педагог-психолог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Фетисова Елена Евгеньевна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ГОУ детский сад № 985</a:t>
            </a:r>
          </a:p>
          <a:p>
            <a:endParaRPr lang="ru-RU" dirty="0"/>
          </a:p>
        </p:txBody>
      </p:sp>
      <p:pic>
        <p:nvPicPr>
          <p:cNvPr id="13314" name="Picture 2" descr="Анимашки Книг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66825" cy="1524001"/>
          </a:xfrm>
          <a:prstGeom prst="rect">
            <a:avLst/>
          </a:prstGeom>
          <a:noFill/>
        </p:spPr>
      </p:pic>
      <p:pic>
        <p:nvPicPr>
          <p:cNvPr id="13328" name="Picture 16" descr="http://im2-tub.yandex.net/i?id=351591213-13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9536" y="3357561"/>
            <a:ext cx="2253638" cy="29915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3330" name="Picture 18" descr="http://im5-tub.yandex.net/i?id=101513015-22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2571744"/>
            <a:ext cx="2114555" cy="1625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" descr="http://im4-tub.yandex.net/i?id=96984405-15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86190"/>
            <a:ext cx="2214578" cy="1285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" name="Picture 10" descr="http://im2-tub.yandex.net/i?id=278480368-05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1571636" cy="196454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1" name="Picture 8" descr="http://im8-tub.yandex.net/i?id=34648827-23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786322"/>
            <a:ext cx="2143140" cy="15444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6" descr="http://im4-tub.yandex.net/i?id=378549257-12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142852"/>
            <a:ext cx="1643064" cy="16430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4" name="TextBox 23"/>
          <p:cNvSpPr txBox="1"/>
          <p:nvPr/>
        </p:nvSpPr>
        <p:spPr>
          <a:xfrm>
            <a:off x="2143108" y="714356"/>
            <a:ext cx="47863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Воображение: </a:t>
            </a:r>
          </a:p>
          <a:p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становится активным – произвольным.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А также воображение выполняет еще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одну роль – аффективно-защитную.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Она предохраняет растущую, легко ранимую душу ребенка от чрезмерно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тяжелых переживаний и травм.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http://im6-tub.yandex.net/i?id=115282692-08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2500306"/>
            <a:ext cx="1757365" cy="13150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6" name="Picture 4" descr="http://im3-tub.yandex.net/i?id=118431346-06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3643314"/>
            <a:ext cx="2143140" cy="1418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86" name="Picture 14" descr="Анимашки Цветы">
            <a:hlinkClick r:id="rId8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215206" y="4929198"/>
            <a:ext cx="1662886" cy="1680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5-tub.yandex.net/i?id=191410348-13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500438"/>
            <a:ext cx="1649813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0" name="Picture 10" descr="http://im5-tub.yandex.net/i?id=27574124-06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071546"/>
            <a:ext cx="1677713" cy="12525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2" name="Picture 12" descr="http://im8-tub.yandex.net/i?id=353672330-01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786322"/>
            <a:ext cx="1785940" cy="13335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4" name="Picture 14" descr="http://im4-tub.yandex.net/i?id=57802992-21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4857760"/>
            <a:ext cx="1612879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6" name="Picture 16" descr="http://im5-tub.yandex.net/i?id=90694574-08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2214554"/>
            <a:ext cx="1818064" cy="13573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5618" name="Picture 18" descr="http://im2-tub.yandex.net/i?id=8290083-23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2285992"/>
            <a:ext cx="1553602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2500298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Игра как подготовка к школе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142984"/>
            <a:ext cx="38588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Полезны игры разные. Даже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«несерьезные» игры: в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«больницу», «Дочки-матери»,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«школу». Особенно ценно,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когда в таких играх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участвуют сразу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несколько детей.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Это развивает коллективизм,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ребенок учится строить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взаимоотношения, разрешать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возникающие конфликты.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Дети осваивают взрослую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жизнь, систему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поведения,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обязанности.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И главное – все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происходит без принуждения,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легко и охотно.</a:t>
            </a:r>
          </a:p>
          <a:p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3504" y="1142984"/>
            <a:ext cx="41434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Полезны также игры с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пластилином, карандашами и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т.д. То есть почетное место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занимает лепка,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аппликация,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рисование,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конструирование.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В этих занятиях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развивается представление о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мире, предметах, животных,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людях. Также развивается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умение мысленно представлять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предметы, 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«рассмотреть» их в уме.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Позднее это окажется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важным при изучении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физики, геометрии и др.                   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http://im4-tub.yandex.net/i?id=75525203-08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42852"/>
            <a:ext cx="1971679" cy="12876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7" name="Picture 4" descr="http://im3-tub.yandex.net/i?id=360110065-15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072074"/>
            <a:ext cx="1925032" cy="1500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8" name="Picture 10" descr="http://im0-tub.yandex.net/i?id=347484080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5286388"/>
            <a:ext cx="2164786" cy="1428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2" name="Picture 4" descr="http://im8-tub.yandex.net/i?id=35723225-08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42852"/>
            <a:ext cx="2181231" cy="13478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0" name="TextBox 49"/>
          <p:cNvSpPr txBox="1"/>
          <p:nvPr/>
        </p:nvSpPr>
        <p:spPr>
          <a:xfrm>
            <a:off x="2714612" y="21429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Лучше сделать заранее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1142984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1. Познакомьте ребенка с его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учителем еще до официального начала занятий.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2. Посетите несколько раз его будущий класс, дайте ему посидеть за партой и все как следует рассмотреть, чтобы обстановка для ребенка не казалась незнакомой, прогуляйтесь вместе по школе и школьному двору.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3. Постарайтесь познакомить ребенка с некоторыми из его одноклассников.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4. Расскажите ребенку о приблизительном расписании уроков и времени, отведенному на уроки, перемены, обед, а также когда начинаются и кончаются уроки.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5. Спросите ребенка, что он чувствует, идя в школу, о его положительных и негативных впечатлениях. Старайтесь акцентировать внимание ребенка на положительных моментах: на интересных занятиях и возможности  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завести новых друзей.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6. Скажите ребенку, что чувствовать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волнение несколько первых дней – 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абсолютно нормально, и что это 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испытывают все дети без исключения.</a:t>
            </a: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4-tub.yandex.net/i?id=34484108-12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430" y="428605"/>
            <a:ext cx="1653136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" name="Picture 8" descr="http://im0-tub.yandex.net/i?id=271393360-10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714884"/>
            <a:ext cx="2291209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6" descr="http://im3-tub.yandex.net/i?id=261411384-09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786322"/>
            <a:ext cx="1882065" cy="1643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8" descr="http://im4-tub.yandex.net/i?id=152825940-04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642918"/>
            <a:ext cx="1964555" cy="13097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0" y="357166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В чем проявляется неподготовленность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                                    к школьному обучению?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Неподготовленный к школе ребенок не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может сосредоточиться на уроке, часто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отвлекается, не может включиться в общий режим работы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класса. Он проявляет мало инициативы, тяготеет к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шаблонным действиям и решениям, у него возникают            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затруднения в общении с взрослыми и сверстниками по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по поводу учебных задач. Даже не все 7-летки готовы в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этом смысле к школе, хотя они могут уметь читать, писать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и считать, не говоря уже о 6-летках.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«Быть готовым к школе – не значит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уметь читать, писать и считать.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Быть готовым к школе – значит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быть готовым всему этому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                           научиться.»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           ( </a:t>
            </a:r>
            <a:r>
              <a:rPr lang="ru-RU" sz="2000" b="1" dirty="0" err="1" smtClean="0">
                <a:solidFill>
                  <a:srgbClr val="002060"/>
                </a:solidFill>
              </a:rPr>
              <a:t>Венгер</a:t>
            </a:r>
            <a:r>
              <a:rPr lang="ru-RU" sz="2000" b="1" dirty="0" smtClean="0">
                <a:solidFill>
                  <a:srgbClr val="002060"/>
                </a:solidFill>
              </a:rPr>
              <a:t> Л.А.)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im4-tub.yandex.net/i?id=69144615-00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714884"/>
            <a:ext cx="1511188" cy="1785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0486" name="Picture 6" descr="http://im3-tub.yandex.net/i?id=337853193-09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593" y="285729"/>
            <a:ext cx="1913516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488" name="Picture 8" descr="http://im0-tub.yandex.net/i?id=11308445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214290"/>
            <a:ext cx="1604967" cy="23836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490" name="Picture 10" descr="http://im6-tub.yandex.net/i?id=39524191-00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143512"/>
            <a:ext cx="2000264" cy="14535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214282" y="285728"/>
            <a:ext cx="8786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285728"/>
            <a:ext cx="90011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Что же означает психологическая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                               готовность ребенка к школе?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</a:t>
            </a:r>
            <a:r>
              <a:rPr lang="ru-RU" sz="2000" b="1" dirty="0" smtClean="0">
                <a:solidFill>
                  <a:srgbClr val="002060"/>
                </a:solidFill>
              </a:rPr>
              <a:t>От того, как ребенок подготовлен к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школе всем дошкольным периодом, будет зависеть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успешность его адаптации, вхождение в режим школьной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жизни, его учебные успехи и психологическое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                                          самочувствие.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Когда говорят о готовности к школе, обычно подразумевают, что ребенок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должен уметь читать, пересказывать ( у него должна быть развита речь ),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писать ( у него должна быть развита мелкая моторика ), считать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( владеть навыками счета ) – это педагогическая готовность к школе.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Помимо этого, ребенок должен обладать определенным уровнем физического здоровья.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Высидеть 4-5 уроков по 40 минут, да еще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делать домашние задания – задача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непривычная для дошкольника – это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физическая готовность к школе.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              Но, конечно, этого недостаточно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http://im7-tub.yandex.net/i?id=86675715-12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3214686"/>
            <a:ext cx="1824730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4" descr="http://im8-tub.yandex.net/i?id=47417445-19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290"/>
            <a:ext cx="1857388" cy="18573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" name="Picture 4" descr="http://im8-tub.yandex.net/i?id=109965166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214818"/>
            <a:ext cx="1428760" cy="21359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Облако 11"/>
          <p:cNvSpPr/>
          <p:nvPr/>
        </p:nvSpPr>
        <p:spPr>
          <a:xfrm>
            <a:off x="4214810" y="285728"/>
            <a:ext cx="4714908" cy="164307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Социальная готовность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44" y="428604"/>
            <a:ext cx="88583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У ребенка, поступающего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в школу, должен быть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определенный уровень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познавательных интересов,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готовность к изменению социальной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позиции, желание учиться. Т.е. у него должна быть сформирована мотивация учения – интерес к новым знаниям, желание научиться чему-то новому. Также, на рубеже 6 лет формируется внутренняя позиция школьника – эмоционально-благополучное отношение к школе, минимальное стремление к игровым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и развлекательным (дошкольным) элементам деятельности,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ребенок осознает необходимость учения, понимает ее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важность и социальную значимость. Но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помните, что желание пойти в школу и желание учиться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существенно отличаются друг от друга. Многие родители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понимают, насколько важно у ребенка желание учиться,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поэтому они рассказывают ребенку о школе, об учителях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и о знаниях, приобретаемых в школе. Все это вызывает 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желание учиться, создает положительное отношение</a:t>
            </a:r>
          </a:p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                                                    к школе.</a:t>
            </a:r>
          </a:p>
          <a:p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лако 6"/>
          <p:cNvSpPr/>
          <p:nvPr/>
        </p:nvSpPr>
        <p:spPr>
          <a:xfrm>
            <a:off x="4572000" y="214290"/>
            <a:ext cx="4429156" cy="150019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Личностная готовность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3" name="Picture 2" descr="http://im5-tub.yandex.net/i?id=336529827-12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857628"/>
            <a:ext cx="1913516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146" name="Picture 2" descr="http://im3-tub.yandex.net/i?id=146132910-19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429264"/>
            <a:ext cx="2033592" cy="12953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8" name="Picture 4" descr="http://im0-tub.yandex.net/i?id=158081621-00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144" y="5000636"/>
            <a:ext cx="1913516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150" name="Picture 6" descr="http://im7-tub.yandex.net/i?id=157521612-07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14290"/>
            <a:ext cx="1643067" cy="234723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7" name="TextBox 16"/>
          <p:cNvSpPr txBox="1"/>
          <p:nvPr/>
        </p:nvSpPr>
        <p:spPr>
          <a:xfrm>
            <a:off x="214282" y="357166"/>
            <a:ext cx="892971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Чтобы успешно обучаться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в школе, ребенок должен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уметь строить адекватные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системе обучения отношения со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взрослыми, т.е. у него должна быть развита произвольность.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На пороге школьного возраста происходит утрата «детскости».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Если же уровень произвольности остается низким, то дети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не видят за вопросами взрослого учебной задачи, а воспринимают их как повод для непосредственного, житейского общения.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Такие дети могут прервать учителя вопросом, не относящимся к уроку,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Выкрикивать с места, называть учителя не по имени-отчеству, а «тетя 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Таня».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Также ребенок должен уметь строить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отношения со сверстниками. Общение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ребенка с детьми не должно отличаться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особой конфликтностью, к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школьному возрасту он должен легко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устанавливать деловые контакты,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относиться к сверстникам как к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партнерам.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5-tub.yandex.net/i?id=157632476-15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429264"/>
            <a:ext cx="1722164" cy="1285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5" name="TextBox 14"/>
          <p:cNvSpPr txBox="1"/>
          <p:nvPr/>
        </p:nvSpPr>
        <p:spPr>
          <a:xfrm>
            <a:off x="0" y="428604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    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В противном случае, ребенку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будет сложно выслушать ответ 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одноклассника, продолжить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рассказ, начатый другим, адекватно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отреагировать на успех или неудачу другого ребенка.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Общение с другими детьми важно для формирования способности к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децентрации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– умения встать на точку зрения другого, принимать ту или иную задачу как общую, взглянуть на себя или свою деятельность со стороны.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Часто мы можем услышать от дошкольника: «я самый сильный в группе», «мой рисунок самый лучший» и т.п. Для дошкольников характерна необъективно высокая оценка себя и своих способностей. Это происходит не от избытка самоуверенности и зазнайства, а является особенностью детского самосознания. Не нужно бороться с завышенной самооценкой и раньше времени добиваться ее адекватности. Это должно пройти само собой как результат прохождения ребенком кризиса 7 лет.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172" name="Picture 4" descr="http://im8-tub.yandex.net/i?id=466128836-16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357826"/>
            <a:ext cx="1785940" cy="12501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4" name="Picture 6" descr="http://im4-tub.yandex.net/i?id=108184382-0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97526"/>
            <a:ext cx="1881191" cy="1245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180" name="Picture 12" descr="http://im4-tub.yandex.net/i?id=136362256-12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57166"/>
            <a:ext cx="1731828" cy="1285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40" name="Picture 12" descr="http://im4-tub.yandex.net/i?id=111361417-17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3071810"/>
            <a:ext cx="1710580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542" name="Picture 14" descr="http://im8-tub.yandex.net/i?id=106735969-14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786322"/>
            <a:ext cx="1643074" cy="17859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2546" name="Picture 18" descr="http://im2-tub.yandex.net/i?id=100468331-22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57166"/>
            <a:ext cx="2147893" cy="1622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548" name="Picture 20" descr="http://im6-tub.yandex.net/i?id=23283714-05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214290"/>
            <a:ext cx="2857520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550" name="Picture 22" descr="http://im8-tub.yandex.net/i?id=128424690-15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1857364"/>
            <a:ext cx="1928826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552" name="Picture 24" descr="http://im3-tub.yandex.net/i?id=176509369-16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43702" y="5357826"/>
            <a:ext cx="2000264" cy="13287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554" name="Picture 26" descr="http://im0-tub.yandex.net/i?id=102626526-21-2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44" y="2928934"/>
            <a:ext cx="1611000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556" name="Picture 28" descr="http://im7-tub.yandex.net/i?id=25272259-17-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0" y="5286388"/>
            <a:ext cx="1843091" cy="14117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1785918" y="428604"/>
            <a:ext cx="73580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        Но у некоторых дошкольников </a:t>
            </a:r>
          </a:p>
          <a:p>
            <a:r>
              <a:rPr lang="ru-RU" sz="2000" b="1" dirty="0" smtClean="0"/>
              <a:t>           наблюдается неустойчивая,</a:t>
            </a:r>
          </a:p>
          <a:p>
            <a:r>
              <a:rPr lang="ru-RU" sz="2000" b="1" dirty="0" smtClean="0"/>
              <a:t>           а иногда даже заниженная </a:t>
            </a:r>
          </a:p>
          <a:p>
            <a:r>
              <a:rPr lang="ru-RU" sz="2000" b="1" dirty="0" smtClean="0"/>
              <a:t>          самооценка. Это говорит о</a:t>
            </a:r>
          </a:p>
          <a:p>
            <a:r>
              <a:rPr lang="ru-RU" sz="2000" b="1" dirty="0" smtClean="0"/>
              <a:t>                          том, что дети </a:t>
            </a:r>
          </a:p>
          <a:p>
            <a:r>
              <a:rPr lang="ru-RU" sz="2000" b="1" dirty="0" smtClean="0"/>
              <a:t>                          испытывают дефицит</a:t>
            </a:r>
          </a:p>
          <a:p>
            <a:r>
              <a:rPr lang="ru-RU" sz="2000" b="1" dirty="0" smtClean="0"/>
              <a:t>                          внимания, любви, поддержки, эмоциональной</a:t>
            </a:r>
          </a:p>
          <a:p>
            <a:r>
              <a:rPr lang="ru-RU" sz="2000" b="1" dirty="0" smtClean="0"/>
              <a:t>                          защищенности со стороны взрослых.</a:t>
            </a:r>
          </a:p>
          <a:p>
            <a:r>
              <a:rPr lang="ru-RU" sz="2000" b="1" dirty="0" smtClean="0"/>
              <a:t>                          Низкая самооценка, </a:t>
            </a:r>
          </a:p>
          <a:p>
            <a:r>
              <a:rPr lang="ru-RU" sz="2000" b="1" dirty="0" smtClean="0"/>
              <a:t>   сформированная на протяжении</a:t>
            </a:r>
          </a:p>
          <a:p>
            <a:r>
              <a:rPr lang="ru-RU" sz="2000" b="1" dirty="0" smtClean="0"/>
              <a:t>дошкольного детства, может стать причиной</a:t>
            </a:r>
          </a:p>
          <a:p>
            <a:r>
              <a:rPr lang="ru-RU" sz="2000" b="1" dirty="0" smtClean="0"/>
              <a:t>неуспеваемости в школе. Она порождает страх</a:t>
            </a:r>
          </a:p>
          <a:p>
            <a:r>
              <a:rPr lang="ru-RU" sz="2000" b="1" dirty="0" smtClean="0"/>
              <a:t>неудачи, а в своем крайнем проявлении – отказ</a:t>
            </a:r>
          </a:p>
          <a:p>
            <a:r>
              <a:rPr lang="ru-RU" sz="2000" b="1" dirty="0" smtClean="0"/>
              <a:t>от деятельности. Такие дети в школе отказываются отвечать</a:t>
            </a:r>
          </a:p>
          <a:p>
            <a:r>
              <a:rPr lang="ru-RU" sz="2000" b="1" dirty="0" smtClean="0"/>
              <a:t>у доски и с места. Ребенок готов прослыть лентяем, чем </a:t>
            </a:r>
          </a:p>
          <a:p>
            <a:r>
              <a:rPr lang="ru-RU" sz="2000" b="1" dirty="0" smtClean="0"/>
              <a:t>                                                          неуспешным в учебе.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       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6" name="Picture 12" descr="http://im5-tub.yandex.net/i?id=354512711-20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785926"/>
            <a:ext cx="1166814" cy="17502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2" descr="http://im5-tub.yandex.net/i?id=13617691-17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1714512" cy="2074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2" descr="http://im6-tub.yandex.net/i?id=195687209-14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572008"/>
            <a:ext cx="1500191" cy="200025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Облако 11"/>
          <p:cNvSpPr/>
          <p:nvPr/>
        </p:nvSpPr>
        <p:spPr>
          <a:xfrm>
            <a:off x="4500562" y="142852"/>
            <a:ext cx="4429156" cy="1500198"/>
          </a:xfrm>
          <a:prstGeom prst="cloud">
            <a:avLst/>
          </a:prstGeom>
          <a:solidFill>
            <a:schemeClr val="tx1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Интеллектуальная готовность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" name="Picture 6" descr="http://im0-tub.yandex.net/i?id=356028713-03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5572140"/>
            <a:ext cx="2000254" cy="10801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142844" y="500042"/>
            <a:ext cx="900115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Интеллектуальный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аспект готовности к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школе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это уровень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развития познавательной сферы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психики. Он затрагивает такие психические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функции, как восприятие, внимание, память,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мышление, речь.</a:t>
            </a:r>
          </a:p>
          <a:p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Внимание: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важным показателем развития внимания является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то, что в деятельности ребенка появляется действие по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правилу – первый необходимый элемент произвольного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внимания. Вызывает тревогу ребенок 6, а особенно 7 лет, который не в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состоянии сосредоточиться на необходимой, но не интересной деятельности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хотя бы 5-10 минут.</a:t>
            </a:r>
          </a:p>
          <a:p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Память: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для ребенка 6 – 7 лет вполне доступно такое задание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- запомнить 10 слов, не связанных по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смыслу. В первый раз он повторит от 2 до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5 слов. Можно называть слова еще раз 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после 3 – 4 предъявлений ребенок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im8-tub.yandex.net/i?id=81853800-19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1991411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" name="Picture 10" descr="http://im7-tub.yandex.net/i?id=303558511-05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142852"/>
            <a:ext cx="1500190" cy="1875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Picture 10" descr="http://im5-tub.yandex.net/i?id=255929114-18-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5500702"/>
            <a:ext cx="1620102" cy="120967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Picture 8" descr="http://im6-tub.yandex.net/i?id=129037101-18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071810"/>
            <a:ext cx="2071702" cy="14287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8" descr="http://im4-tub.yandex.net/i?id=85451374-12-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476872"/>
            <a:ext cx="2143140" cy="1381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4" descr="http://im4-tub.yandex.net/i?id=86635828-23-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3357562"/>
            <a:ext cx="2143140" cy="14805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://im0-tub.yandex.net/i?id=305916319-16-2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86644" y="5500702"/>
            <a:ext cx="1643064" cy="12268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TextBox 10"/>
          <p:cNvSpPr txBox="1"/>
          <p:nvPr/>
        </p:nvSpPr>
        <p:spPr>
          <a:xfrm>
            <a:off x="142844" y="285728"/>
            <a:ext cx="9001156" cy="5395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обычно запоминает более половины слов.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Если ребенок 6 – 7 лет не может запомнить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более 3-х слов с 4-го предъявления,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возможно, ему необходима консультация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невропатолога. К 7 годам процесс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формирования произвольного запоминания можно считать завершенным.</a:t>
            </a:r>
          </a:p>
          <a:p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Мышление: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совершенствуется наглядно-действенное мышление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(манипулирование предметами), улучшается наглядно-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образное мышление (манипулирование образами 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представлениями). Например, дети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этого возраста уже могут понять, что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такое план комнаты. С помощью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схематичного изображения групповой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комнаты дети могут найти спрятанную игрушку. Полезны игры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«Найди клад», «Лабиринты». И начинают активно формироваться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предпосылки логического мышления.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732</TotalTime>
  <Words>1434</Words>
  <PresentationFormat>Экран (4:3)</PresentationFormat>
  <Paragraphs>204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Психологическая готовность детей к школе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готовность ребенка к школе</dc:title>
  <cp:lastModifiedBy>Admin</cp:lastModifiedBy>
  <cp:revision>78</cp:revision>
  <dcterms:modified xsi:type="dcterms:W3CDTF">2011-05-03T19:22:23Z</dcterms:modified>
</cp:coreProperties>
</file>