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6" r:id="rId8"/>
    <p:sldId id="261" r:id="rId9"/>
    <p:sldId id="265" r:id="rId10"/>
    <p:sldId id="262" r:id="rId11"/>
    <p:sldId id="268" r:id="rId12"/>
    <p:sldId id="263" r:id="rId13"/>
  </p:sldIdLst>
  <p:sldSz cx="9144000" cy="6858000" type="screen4x3"/>
  <p:notesSz cx="6873875" cy="1006316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45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03.05.2011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hyperlink" Target="http://www.smayli.ru/smile/knigi-169.html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://www.smayli.ru/smile/cveta-888.html" TargetMode="External"/><Relationship Id="rId3" Type="http://schemas.openxmlformats.org/officeDocument/2006/relationships/image" Target="../media/image44.jpeg"/><Relationship Id="rId7" Type="http://schemas.openxmlformats.org/officeDocument/2006/relationships/image" Target="../media/image48.jpeg"/><Relationship Id="rId2" Type="http://schemas.openxmlformats.org/officeDocument/2006/relationships/image" Target="../media/image4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jpeg"/><Relationship Id="rId5" Type="http://schemas.openxmlformats.org/officeDocument/2006/relationships/image" Target="../media/image46.jpeg"/><Relationship Id="rId4" Type="http://schemas.openxmlformats.org/officeDocument/2006/relationships/image" Target="../media/image45.jpeg"/><Relationship Id="rId9" Type="http://schemas.openxmlformats.org/officeDocument/2006/relationships/image" Target="../media/image49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jpeg"/><Relationship Id="rId7" Type="http://schemas.openxmlformats.org/officeDocument/2006/relationships/image" Target="../media/image55.jpeg"/><Relationship Id="rId2" Type="http://schemas.openxmlformats.org/officeDocument/2006/relationships/image" Target="../media/image50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4.jpeg"/><Relationship Id="rId5" Type="http://schemas.openxmlformats.org/officeDocument/2006/relationships/image" Target="../media/image53.jpeg"/><Relationship Id="rId4" Type="http://schemas.openxmlformats.org/officeDocument/2006/relationships/image" Target="../media/image52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jpeg"/><Relationship Id="rId2" Type="http://schemas.openxmlformats.org/officeDocument/2006/relationships/image" Target="../media/image5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9.jpeg"/><Relationship Id="rId4" Type="http://schemas.openxmlformats.org/officeDocument/2006/relationships/image" Target="../media/image58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9.jpeg"/><Relationship Id="rId4" Type="http://schemas.openxmlformats.org/officeDocument/2006/relationships/image" Target="../media/image1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jpeg"/><Relationship Id="rId3" Type="http://schemas.openxmlformats.org/officeDocument/2006/relationships/image" Target="../media/image25.jpeg"/><Relationship Id="rId7" Type="http://schemas.openxmlformats.org/officeDocument/2006/relationships/image" Target="../media/image29.jpeg"/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8.jpeg"/><Relationship Id="rId5" Type="http://schemas.openxmlformats.org/officeDocument/2006/relationships/image" Target="../media/image27.jpeg"/><Relationship Id="rId4" Type="http://schemas.openxmlformats.org/officeDocument/2006/relationships/image" Target="../media/image26.jpeg"/><Relationship Id="rId9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2.jpeg"/><Relationship Id="rId3" Type="http://schemas.openxmlformats.org/officeDocument/2006/relationships/image" Target="../media/image37.jpeg"/><Relationship Id="rId7" Type="http://schemas.openxmlformats.org/officeDocument/2006/relationships/image" Target="../media/image41.jpeg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0.jpe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60000"/>
                <a:lumOff val="40000"/>
              </a:schemeClr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81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2030" y="500042"/>
            <a:ext cx="8229600" cy="3929090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Психологическая готовность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детей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к</a:t>
            </a:r>
            <a:br>
              <a:rPr lang="ru-RU" dirty="0" smtClean="0">
                <a:solidFill>
                  <a:srgbClr val="002060"/>
                </a:solidFill>
              </a:rPr>
            </a:br>
            <a:r>
              <a:rPr lang="ru-RU" dirty="0" smtClean="0">
                <a:solidFill>
                  <a:srgbClr val="002060"/>
                </a:solidFill>
              </a:rPr>
              <a:t>школе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214810" y="4572008"/>
            <a:ext cx="4572032" cy="2000264"/>
          </a:xfrm>
        </p:spPr>
        <p:txBody>
          <a:bodyPr>
            <a:normAutofit fontScale="92500"/>
          </a:bodyPr>
          <a:lstStyle/>
          <a:p>
            <a:r>
              <a:rPr lang="ru-RU" b="1" dirty="0" smtClean="0">
                <a:solidFill>
                  <a:srgbClr val="002060"/>
                </a:solidFill>
              </a:rPr>
              <a:t>Презентацию подготовила: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педагог-психолог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Фетисова Елена Евгеньевна</a:t>
            </a:r>
          </a:p>
          <a:p>
            <a:r>
              <a:rPr lang="ru-RU" b="1" dirty="0" smtClean="0">
                <a:solidFill>
                  <a:srgbClr val="002060"/>
                </a:solidFill>
              </a:rPr>
              <a:t>ГОУ детский сад № 985</a:t>
            </a:r>
          </a:p>
          <a:p>
            <a:endParaRPr lang="ru-RU" dirty="0"/>
          </a:p>
        </p:txBody>
      </p:sp>
      <p:pic>
        <p:nvPicPr>
          <p:cNvPr id="13314" name="Picture 2" descr="Анимашки Книги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266825" cy="1524001"/>
          </a:xfrm>
          <a:prstGeom prst="rect">
            <a:avLst/>
          </a:prstGeom>
          <a:noFill/>
        </p:spPr>
      </p:pic>
      <p:pic>
        <p:nvPicPr>
          <p:cNvPr id="13328" name="Picture 16" descr="http://im2-tub.yandex.net/i?id=351591213-13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89536" y="3357561"/>
            <a:ext cx="2253638" cy="299155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3330" name="Picture 18" descr="http://im5-tub.yandex.net/i?id=101513015-2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429388" y="2571744"/>
            <a:ext cx="2114555" cy="162547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8" descr="http://im4-tub.yandex.net/i?id=96984405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3786190"/>
            <a:ext cx="221457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" name="Picture 10" descr="http://im2-tub.yandex.net/i?id=278480368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285728"/>
            <a:ext cx="1571636" cy="196454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1" name="Picture 8" descr="http://im8-tub.yandex.net/i?id=34648827-23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286116" y="4786322"/>
            <a:ext cx="2143140" cy="15444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" name="Picture 6" descr="http://im4-tub.yandex.net/i?id=378549257-1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72330" y="142852"/>
            <a:ext cx="1643064" cy="164306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24" name="TextBox 23"/>
          <p:cNvSpPr txBox="1"/>
          <p:nvPr/>
        </p:nvSpPr>
        <p:spPr>
          <a:xfrm>
            <a:off x="2143108" y="714356"/>
            <a:ext cx="478634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rgbClr val="C00000"/>
                </a:solidFill>
              </a:rPr>
              <a:t>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Воображение: 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становится активным – произвольным.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А также воображение выполняет еще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одну роль – аффективно-защитную.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Она предохраняет растущую, легко ранимую душу ребенка от чрезмерно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тяжелых переживаний и травм.</a:t>
            </a:r>
            <a:endParaRPr lang="ru-RU" sz="2000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3074" name="Picture 2" descr="http://im6-tub.yandex.net/i?id=115282692-08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858016" y="2500306"/>
            <a:ext cx="1757365" cy="131503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76" name="Picture 4" descr="http://im3-tub.yandex.net/i?id=118431346-06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000628" y="3643314"/>
            <a:ext cx="2143140" cy="14187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3086" name="Picture 14" descr="Анимашки Цветы">
            <a:hlinkClick r:id="rId8"/>
          </p:cNvPr>
          <p:cNvPicPr>
            <a:picLocks noChangeAspect="1" noChangeArrowheads="1" noCrop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7215206" y="4929198"/>
            <a:ext cx="1662886" cy="16809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CCCCFF"/>
            </a:gs>
            <a:gs pos="17999">
              <a:srgbClr val="99CCFF"/>
            </a:gs>
            <a:gs pos="36000">
              <a:srgbClr val="9966FF"/>
            </a:gs>
            <a:gs pos="61000">
              <a:srgbClr val="CC99FF"/>
            </a:gs>
            <a:gs pos="82001">
              <a:srgbClr val="99CCFF"/>
            </a:gs>
            <a:gs pos="100000">
              <a:srgbClr val="CCCCFF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http://im5-tub.yandex.net/i?id=191410348-13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643306" y="3500438"/>
            <a:ext cx="1649813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0" name="Picture 10" descr="http://im5-tub.yandex.net/i?id=27574124-0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06" y="1071546"/>
            <a:ext cx="1677713" cy="125253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2" name="Picture 12" descr="http://im8-tub.yandex.net/i?id=353672330-01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357686" y="4786322"/>
            <a:ext cx="1785940" cy="13335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4" name="Picture 14" descr="http://im4-tub.yandex.net/i?id=57802992-21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571736" y="4857760"/>
            <a:ext cx="1612879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6" name="Picture 16" descr="http://im5-tub.yandex.net/i?id=90694574-08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643438" y="2214554"/>
            <a:ext cx="1818064" cy="1357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5618" name="Picture 18" descr="http://im2-tub.yandex.net/i?id=8290083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2928926" y="2285992"/>
            <a:ext cx="1553602" cy="114300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2500298" y="214290"/>
            <a:ext cx="43577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C000"/>
                </a:solidFill>
              </a:rPr>
              <a:t>Игра как подготовка к школе</a:t>
            </a:r>
            <a:endParaRPr lang="ru-RU" sz="2400" b="1" dirty="0">
              <a:solidFill>
                <a:srgbClr val="FFC0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1142984"/>
            <a:ext cx="3858806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Полезны игры разные. Даже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«несерьезные» игры: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«больницу», «Дочки-матери»,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«школу». Особенно ценно,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когда в таких играх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участвуют сразу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несколько детей.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развивает коллективизм,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ребенок учится строить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взаимоотношения, разрешать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возникающие конфликты.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Дети осваивают взрослую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жизнь, систему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поведения,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обязанности.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И главное – все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происходит без принуждения,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легко и охотно.</a:t>
            </a:r>
          </a:p>
          <a:p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143504" y="1142984"/>
            <a:ext cx="4143404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Полезны также игры с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пластилином, карандашами 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т.д. То есть почетное место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занимает лепка,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аппликация,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рисование,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конструирование.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В этих занятиях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развивается представление о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мире, предметах, животных,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людях. Также развивается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умение мысленно представлять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          предметы,  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«рассмотреть» их в уме.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Позднее это окажется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важным при изучении</a:t>
            </a:r>
          </a:p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физики, геометрии и др.                   </a:t>
            </a:r>
            <a:endParaRPr lang="ru-RU" sz="20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Picture 2" descr="http://im4-tub.yandex.net/i?id=75525203-08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142852"/>
            <a:ext cx="1971679" cy="128762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7" name="Picture 4" descr="http://im3-tub.yandex.net/i?id=360110065-1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8596" y="5072074"/>
            <a:ext cx="1925032" cy="150019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8" name="Picture 10" descr="http://im0-tub.yandex.net/i?id=347484080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858016" y="5286388"/>
            <a:ext cx="2164786" cy="142876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52" name="Picture 4" descr="http://im8-tub.yandex.net/i?id=35723225-08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14282" y="142852"/>
            <a:ext cx="2181231" cy="1347895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0" name="TextBox 49"/>
          <p:cNvSpPr txBox="1"/>
          <p:nvPr/>
        </p:nvSpPr>
        <p:spPr>
          <a:xfrm>
            <a:off x="2714612" y="21429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</a:rPr>
              <a:t>Лучше сделать заранее</a:t>
            </a:r>
            <a:r>
              <a:rPr lang="ru-RU" sz="2000" b="1" dirty="0" smtClean="0">
                <a:solidFill>
                  <a:schemeClr val="accent5">
                    <a:lumMod val="75000"/>
                  </a:schemeClr>
                </a:solidFill>
              </a:rPr>
              <a:t>:</a:t>
            </a:r>
            <a:endParaRPr lang="ru-RU" sz="20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0" y="1142984"/>
            <a:ext cx="9144000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1. Познакомьте ребенка с его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учителем еще до официального начала занятий.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2. Посетите несколько раз его будущий класс, дайте ему посидеть за партой и все как следует рассмотреть, чтобы обстановка для ребенка не казалась незнакомой, прогуляйтесь вместе по школе и школьному двору.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3. Постарайтесь познакомить ребенка с некоторыми из его одноклассников.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4. Расскажите ребенку о приблизительном расписании уроков и времени, отведенному на уроки, перемены, обед, а также когда начинаются и кончаются уроки.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5. Спросите ребенка, что он чувствует, идя в школу, о его положительных и негативных впечатлениях. Старайтесь акцентировать внимание ребенка на положительных моментах: на интересных занятиях и возможности 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завести новых друзей.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6. Скажите ребенку, что чувствовать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волнение несколько первых дней –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абсолютно нормально, и что это 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испытывают все дети без исключения.</a:t>
            </a: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</a:t>
            </a:r>
            <a:endParaRPr lang="ru-RU" sz="2000" b="1" dirty="0" smtClean="0">
              <a:solidFill>
                <a:schemeClr val="accent5">
                  <a:lumMod val="75000"/>
                </a:schemeClr>
              </a:solidFill>
            </a:endParaRPr>
          </a:p>
          <a:p>
            <a:pPr marL="457200" indent="-457200"/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189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im4-tub.yandex.net/i?id=34484108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3430" y="428605"/>
            <a:ext cx="1653136" cy="221457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8" descr="http://im0-tub.yandex.net/i?id=271393360-10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72264" y="4714884"/>
            <a:ext cx="2291209" cy="171451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4" name="Picture 6" descr="http://im3-tub.yandex.net/i?id=261411384-09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00034" y="4786322"/>
            <a:ext cx="1882065" cy="164307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5" name="Picture 8" descr="http://im4-tub.yandex.net/i?id=152825940-04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7000892" y="642918"/>
            <a:ext cx="1964555" cy="13097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0" y="357166"/>
            <a:ext cx="91440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В чем проявляется неподготовленность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     к школьному обучению?</a:t>
            </a:r>
          </a:p>
          <a:p>
            <a:endParaRPr lang="ru-RU" sz="2000" b="1" dirty="0" smtClean="0">
              <a:solidFill>
                <a:srgbClr val="002060"/>
              </a:solidFill>
            </a:endParaRP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Неподготовленный к школе ребенок не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может сосредоточиться на уроке, часто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отвлекается, не может включиться в общий режим работы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класса. Он проявляет мало инициативы, тяготеет к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шаблонным действиям и решениям, у него возникают          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затруднения в общении с взрослыми и сверстниками по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по поводу учебных задач. Даже не все 7-летки готовы в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этом смысле к школе, хотя они могут уметь читать, писать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и считать, не говоря уже о 6-летках.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«Быть готовым к школе – не значит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уметь читать, писать и считать.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Быть готовым к школе – значит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быть готовым всему этому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научиться.»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( </a:t>
            </a:r>
            <a:r>
              <a:rPr lang="ru-RU" sz="2000" b="1" dirty="0" err="1" smtClean="0">
                <a:solidFill>
                  <a:srgbClr val="002060"/>
                </a:solidFill>
              </a:rPr>
              <a:t>Венгер</a:t>
            </a:r>
            <a:r>
              <a:rPr lang="ru-RU" sz="2000" b="1" dirty="0" smtClean="0">
                <a:solidFill>
                  <a:srgbClr val="002060"/>
                </a:solidFill>
              </a:rPr>
              <a:t> Л.А.)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4" name="Picture 4" descr="http://im4-tub.yandex.net/i?id=69144615-0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4714884"/>
            <a:ext cx="1511188" cy="178595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0486" name="Picture 6" descr="http://im3-tub.yandex.net/i?id=337853193-0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5593" y="285729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0488" name="Picture 8" descr="http://im0-tub.yandex.net/i?id=11308445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768" y="214290"/>
            <a:ext cx="1604967" cy="238361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490" name="Picture 10" descr="http://im6-tub.yandex.net/i?id=39524191-00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285720" y="5143512"/>
            <a:ext cx="2000264" cy="1453525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6" name="TextBox 5"/>
          <p:cNvSpPr txBox="1"/>
          <p:nvPr/>
        </p:nvSpPr>
        <p:spPr>
          <a:xfrm>
            <a:off x="214282" y="285728"/>
            <a:ext cx="87868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2844" y="285728"/>
            <a:ext cx="9001156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  <a:r>
              <a:rPr lang="ru-RU" sz="2400" b="1" dirty="0" smtClean="0">
                <a:solidFill>
                  <a:srgbClr val="C00000"/>
                </a:solidFill>
              </a:rPr>
              <a:t>Что же означает психологическая</a:t>
            </a:r>
          </a:p>
          <a:p>
            <a:r>
              <a:rPr lang="ru-RU" sz="2400" b="1" dirty="0" smtClean="0">
                <a:solidFill>
                  <a:srgbClr val="C00000"/>
                </a:solidFill>
              </a:rPr>
              <a:t>                                готовность ребенка к школе?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ru-RU" sz="24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</a:t>
            </a:r>
            <a:r>
              <a:rPr lang="ru-RU" sz="2000" b="1" dirty="0" smtClean="0">
                <a:solidFill>
                  <a:srgbClr val="002060"/>
                </a:solidFill>
              </a:rPr>
              <a:t>От того, как ребенок подготовлен к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школе всем дошкольным периодом, будет зависеть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успешность его адаптации, вхождение в режим школьной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жизни, его учебные успехи и психологическое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                                          самочувствие.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Когда говорят о готовности к школе, обычно подразумевают, что ребенок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должен уметь читать, пересказывать ( у него должна быть развита речь ),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писать ( у него должна быть развита мелкая моторика ), считать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( владеть навыками счета ) – это педагогическая готовность к школе.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Помимо этого, ребенок должен обладать определенным уровнем физического здоровья. 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Высидеть 4-5 уроков по 40 минут, да еще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делать домашние задания – задача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непривычная для дошкольника – это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физическая готовность к школе.</a:t>
            </a:r>
          </a:p>
          <a:p>
            <a:r>
              <a:rPr lang="ru-RU" sz="2000" b="1" dirty="0" smtClean="0">
                <a:solidFill>
                  <a:srgbClr val="002060"/>
                </a:solidFill>
              </a:rPr>
              <a:t>                                        Но, конечно, этого недостаточно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.</a:t>
            </a:r>
            <a:endParaRPr lang="ru-RU" sz="2400" b="1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http://im7-tub.yandex.net/i?id=86675715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15206" y="3214686"/>
            <a:ext cx="182473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4" descr="http://im8-tub.yandex.net/i?id=47417445-1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2844" y="214290"/>
            <a:ext cx="1857388" cy="185738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11" name="Picture 4" descr="http://im8-tub.yandex.net/i?id=109965166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85720" y="4214818"/>
            <a:ext cx="1428760" cy="213592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214810" y="285728"/>
            <a:ext cx="4714908" cy="1643074"/>
          </a:xfrm>
          <a:prstGeom prst="cloud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</a:rPr>
              <a:t>Социальная готовность</a:t>
            </a:r>
            <a:endParaRPr lang="ru-RU" sz="24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42844" y="428604"/>
            <a:ext cx="8858312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У ребенка, поступающего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в школу, должен быть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определенный уровень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познавательных интересов,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готовность к изменению социальной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позиции, желание учиться. Т.е. у него должна быть сформирована мотивация учения – интерес к новым знаниям, желание научиться чему-то новому. Также, на рубеже 6 лет формируется внутренняя позиция школьника – эмоционально-благополучное отношение к школе, минимальное стремление к игровым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и развлекательным (дошкольным) элементам деятельности,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ребенок осознает необходимость учения, понимает ее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важность и социальную значимость. Но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помните, что желание пойти в школу и желание учиться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существенно отличаются друг от друга. Многие родители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понимают, насколько важно у ребенка желание учиться,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поэтому они рассказывают ребенку о школе, об учителях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и о знаниях, приобретаемых в школе. Все это вызывает 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желание учиться, создает положительное отношение</a:t>
            </a:r>
          </a:p>
          <a:p>
            <a:r>
              <a:rPr lang="ru-RU" sz="2000" b="1" dirty="0" smtClean="0">
                <a:solidFill>
                  <a:schemeClr val="bg2">
                    <a:lumMod val="50000"/>
                  </a:schemeClr>
                </a:solidFill>
              </a:rPr>
              <a:t>                                                                                                              к школе.</a:t>
            </a:r>
          </a:p>
          <a:p>
            <a:endParaRPr lang="ru-RU" sz="2000" b="1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Облако 6"/>
          <p:cNvSpPr/>
          <p:nvPr/>
        </p:nvSpPr>
        <p:spPr>
          <a:xfrm>
            <a:off x="4572000" y="214290"/>
            <a:ext cx="4429156" cy="1500198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accent3">
                    <a:lumMod val="50000"/>
                  </a:schemeClr>
                </a:solidFill>
              </a:rPr>
              <a:t>Личностная готовность</a:t>
            </a:r>
            <a:endParaRPr lang="ru-RU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13" name="Picture 2" descr="http://im5-tub.yandex.net/i?id=336529827-12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85918" y="3857628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46" name="Picture 2" descr="http://im3-tub.yandex.net/i?id=146132910-19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500826" y="5429264"/>
            <a:ext cx="2033592" cy="129537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6148" name="Picture 4" descr="http://im0-tub.yandex.net/i?id=158081621-00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58144" y="5000636"/>
            <a:ext cx="1913516" cy="142876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6150" name="Picture 6" descr="http://im7-tub.yandex.net/i?id=157521612-07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214290"/>
            <a:ext cx="1643067" cy="2347239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7" name="TextBox 16"/>
          <p:cNvSpPr txBox="1"/>
          <p:nvPr/>
        </p:nvSpPr>
        <p:spPr>
          <a:xfrm>
            <a:off x="214282" y="357166"/>
            <a:ext cx="8929718" cy="71711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Чтобы успешно обучаться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 школе, ребенок должен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уметь строить адекватные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системе обучения отношения со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взрослыми, т.е. у него должна быть развита произвольность.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На пороге школьного возраста происходит утрата «детскости».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Если же уровень произвольности остается низким, то дети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не видят за вопросами взрослого учебной задачи, а воспринимают их как повод для непосредственного, житейского общения.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Такие дети могут прервать учителя вопросом, не относящимся к уроку,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Выкрикивать с места, называть учителя не по имени-отчеству, а «тетя 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Таня».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Также ребенок должен уметь строить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отношения со сверстниками. Общение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ребенка с детьми не должно отличаться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особой конфликтностью, к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школьному возрасту он должен легко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устанавливать деловые контакты,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относиться к сверстникам как к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партнерам.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                  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E6DCAC"/>
            </a:gs>
            <a:gs pos="12000">
              <a:srgbClr val="E6D78A"/>
            </a:gs>
            <a:gs pos="30000">
              <a:srgbClr val="C7AC4C"/>
            </a:gs>
            <a:gs pos="45000">
              <a:srgbClr val="E6D78A"/>
            </a:gs>
            <a:gs pos="77000">
              <a:srgbClr val="C7AC4C"/>
            </a:gs>
            <a:gs pos="100000">
              <a:srgbClr val="E6DCAC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://im5-tub.yandex.net/i?id=157632476-15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4" y="5429264"/>
            <a:ext cx="1722164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5" name="TextBox 14"/>
          <p:cNvSpPr txBox="1"/>
          <p:nvPr/>
        </p:nvSpPr>
        <p:spPr>
          <a:xfrm>
            <a:off x="0" y="428604"/>
            <a:ext cx="91440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5">
                    <a:lumMod val="50000"/>
                  </a:schemeClr>
                </a:solidFill>
              </a:rPr>
              <a:t>                  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В противном случае, ребенку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будет сложно выслушать ответ 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     одноклассника, продолжить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рассказ, начатый другим, адекватно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                              отреагировать на успех или неудачу другого ребенка.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Общение с другими детьми важно для формирования способности к </a:t>
            </a:r>
            <a:r>
              <a:rPr lang="ru-RU" sz="2000" b="1" dirty="0" err="1" smtClean="0">
                <a:solidFill>
                  <a:schemeClr val="accent2">
                    <a:lumMod val="50000"/>
                  </a:schemeClr>
                </a:solidFill>
              </a:rPr>
              <a:t>децентрации</a:t>
            </a:r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 – умения встать на точку зрения другого, принимать ту или иную задачу как общую, взглянуть на себя или свою деятельность со стороны.</a:t>
            </a:r>
          </a:p>
          <a:p>
            <a:r>
              <a:rPr lang="ru-RU" sz="2000" b="1" dirty="0" smtClean="0">
                <a:solidFill>
                  <a:schemeClr val="accent2">
                    <a:lumMod val="50000"/>
                  </a:schemeClr>
                </a:solidFill>
              </a:rPr>
              <a:t>Часто мы можем услышать от дошкольника: «я самый сильный в группе», «мой рисунок самый лучший» и т.п. Для дошкольников характерна необъективно высокая оценка себя и своих способностей. Это происходит не от избытка самоуверенности и зазнайства, а является особенностью детского самосознания. Не нужно бороться с завышенной самооценкой и раньше времени добиваться ее адекватности. Это должно пройти само собой как результат прохождения ребенком кризиса 7 лет.</a:t>
            </a:r>
            <a:endParaRPr lang="ru-RU" sz="20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7172" name="Picture 4" descr="http://im8-tub.yandex.net/i?id=466128836-16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5357826"/>
            <a:ext cx="1785940" cy="125015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7174" name="Picture 6" descr="http://im4-tub.yandex.net/i?id=108184382-0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00892" y="97526"/>
            <a:ext cx="1881191" cy="12454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7180" name="Picture 12" descr="http://im4-tub.yandex.net/i?id=136362256-12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57166"/>
            <a:ext cx="1731828" cy="1285884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D6B19C"/>
            </a:gs>
            <a:gs pos="30000">
              <a:srgbClr val="D49E6C"/>
            </a:gs>
            <a:gs pos="70000">
              <a:srgbClr val="A65528"/>
            </a:gs>
            <a:gs pos="100000">
              <a:srgbClr val="66301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40" name="Picture 12" descr="http://im4-tub.yandex.net/i?id=111361417-17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3071810"/>
            <a:ext cx="1710580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42" name="Picture 14" descr="http://im8-tub.yandex.net/i?id=106735969-14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282" y="4786322"/>
            <a:ext cx="1643074" cy="178595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22546" name="Picture 18" descr="http://im2-tub.yandex.net/i?id=100468331-22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14282" y="357166"/>
            <a:ext cx="2147893" cy="162218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48" name="Picture 20" descr="http://im6-tub.yandex.net/i?id=23283714-05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000760" y="214290"/>
            <a:ext cx="2857520" cy="207170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50" name="Picture 22" descr="http://im8-tub.yandex.net/i?id=128424690-15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00166" y="1857364"/>
            <a:ext cx="1928826" cy="128588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52" name="Picture 24" descr="http://im3-tub.yandex.net/i?id=176509369-16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643702" y="5357826"/>
            <a:ext cx="2000264" cy="132874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22554" name="Picture 26" descr="http://im0-tub.yandex.net/i?id=102626526-21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42844" y="2928934"/>
            <a:ext cx="1611000" cy="12144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2556" name="Picture 28" descr="http://im7-tub.yandex.net/i?id=25272259-17-24"/>
          <p:cNvPicPr>
            <a:picLocks noChangeAspect="1" noChangeArrowheads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3500430" y="5286388"/>
            <a:ext cx="1843091" cy="141173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6" name="TextBox 15"/>
          <p:cNvSpPr txBox="1"/>
          <p:nvPr/>
        </p:nvSpPr>
        <p:spPr>
          <a:xfrm>
            <a:off x="1785918" y="428604"/>
            <a:ext cx="7358082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           Но у некоторых дошкольников </a:t>
            </a:r>
          </a:p>
          <a:p>
            <a:r>
              <a:rPr lang="ru-RU" sz="2000" b="1" dirty="0" smtClean="0"/>
              <a:t>           наблюдается неустойчивая,</a:t>
            </a:r>
          </a:p>
          <a:p>
            <a:r>
              <a:rPr lang="ru-RU" sz="2000" b="1" dirty="0" smtClean="0"/>
              <a:t>           а иногда даже заниженная </a:t>
            </a:r>
          </a:p>
          <a:p>
            <a:r>
              <a:rPr lang="ru-RU" sz="2000" b="1" dirty="0" smtClean="0"/>
              <a:t>          самооценка. Это говорит о</a:t>
            </a:r>
          </a:p>
          <a:p>
            <a:r>
              <a:rPr lang="ru-RU" sz="2000" b="1" dirty="0" smtClean="0"/>
              <a:t>                          том, что дети </a:t>
            </a:r>
          </a:p>
          <a:p>
            <a:r>
              <a:rPr lang="ru-RU" sz="2000" b="1" dirty="0" smtClean="0"/>
              <a:t>                          испытывают дефицит</a:t>
            </a:r>
          </a:p>
          <a:p>
            <a:r>
              <a:rPr lang="ru-RU" sz="2000" b="1" dirty="0" smtClean="0"/>
              <a:t>                          внимания, любви, поддержки, эмоциональной</a:t>
            </a:r>
          </a:p>
          <a:p>
            <a:r>
              <a:rPr lang="ru-RU" sz="2000" b="1" dirty="0" smtClean="0"/>
              <a:t>                          защищенности со стороны взрослых.</a:t>
            </a:r>
          </a:p>
          <a:p>
            <a:r>
              <a:rPr lang="ru-RU" sz="2000" b="1" dirty="0" smtClean="0"/>
              <a:t>                          Низкая самооценка, </a:t>
            </a:r>
          </a:p>
          <a:p>
            <a:r>
              <a:rPr lang="ru-RU" sz="2000" b="1" dirty="0" smtClean="0"/>
              <a:t>   сформированная на протяжении</a:t>
            </a:r>
          </a:p>
          <a:p>
            <a:r>
              <a:rPr lang="ru-RU" sz="2000" b="1" dirty="0" smtClean="0"/>
              <a:t>дошкольного детства, может стать причиной</a:t>
            </a:r>
          </a:p>
          <a:p>
            <a:r>
              <a:rPr lang="ru-RU" sz="2000" b="1" dirty="0" smtClean="0"/>
              <a:t>неуспеваемости в школе. Она порождает страх</a:t>
            </a:r>
          </a:p>
          <a:p>
            <a:r>
              <a:rPr lang="ru-RU" sz="2000" b="1" dirty="0" smtClean="0"/>
              <a:t>неудачи, а в своем крайнем проявлении – отказ</a:t>
            </a:r>
          </a:p>
          <a:p>
            <a:r>
              <a:rPr lang="ru-RU" sz="2000" b="1" dirty="0" smtClean="0"/>
              <a:t>от деятельности. Такие дети в школе отказываются отвечать</a:t>
            </a:r>
          </a:p>
          <a:p>
            <a:r>
              <a:rPr lang="ru-RU" sz="2000" b="1" dirty="0" smtClean="0"/>
              <a:t>у доски и с места. Ребенок готов прослыть лентяем, чем </a:t>
            </a:r>
          </a:p>
          <a:p>
            <a:r>
              <a:rPr lang="ru-RU" sz="2000" b="1" dirty="0" smtClean="0"/>
              <a:t>                                                          неуспешным в учебе.</a:t>
            </a:r>
          </a:p>
          <a:p>
            <a:endParaRPr lang="ru-RU" sz="2000" b="1" dirty="0" smtClean="0"/>
          </a:p>
          <a:p>
            <a:r>
              <a:rPr lang="ru-RU" sz="2000" b="1" dirty="0" smtClean="0"/>
              <a:t>        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81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96" name="Picture 12" descr="http://im5-tub.yandex.net/i?id=354512711-20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43834" y="1785926"/>
            <a:ext cx="1166814" cy="1750221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9" name="Picture 2" descr="http://im5-tub.yandex.net/i?id=13617691-17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5720" y="142852"/>
            <a:ext cx="1714512" cy="207400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10" name="Picture 2" descr="http://im6-tub.yandex.net/i?id=195687209-14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4572008"/>
            <a:ext cx="1500191" cy="2000256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2" name="Облако 11"/>
          <p:cNvSpPr/>
          <p:nvPr/>
        </p:nvSpPr>
        <p:spPr>
          <a:xfrm>
            <a:off x="4500562" y="142852"/>
            <a:ext cx="4429156" cy="1500198"/>
          </a:xfrm>
          <a:prstGeom prst="cloud">
            <a:avLst/>
          </a:prstGeom>
          <a:solidFill>
            <a:schemeClr val="tx1"/>
          </a:solidFill>
          <a:ln>
            <a:solidFill>
              <a:schemeClr val="accent2">
                <a:lumMod val="50000"/>
              </a:schemeClr>
            </a:solidFill>
          </a:ln>
          <a:effectLst>
            <a:outerShdw blurRad="184150" dist="241300" dir="11520000" sx="110000" sy="110000" algn="ctr">
              <a:srgbClr val="000000">
                <a:alpha val="18000"/>
              </a:srgbClr>
            </a:outerShdw>
          </a:effectLst>
          <a:scene3d>
            <a:camera prst="perspectiveFront" fov="5100000">
              <a:rot lat="0" lon="2100000" rev="0"/>
            </a:camera>
            <a:lightRig rig="flood" dir="t">
              <a:rot lat="0" lon="0" rev="13800000"/>
            </a:lightRig>
          </a:scene3d>
          <a:sp3d extrusionH="107950" prstMaterial="plastic">
            <a:bevelT w="82550" h="63500" prst="divot"/>
            <a:bevelB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</a:rPr>
              <a:t>Интеллектуальная готовность</a:t>
            </a:r>
            <a:endParaRPr lang="ru-RU" sz="24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3" name="Picture 6" descr="http://im0-tub.yandex.net/i?id=356028713-03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715140" y="5572140"/>
            <a:ext cx="2000254" cy="108013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15" name="TextBox 14"/>
          <p:cNvSpPr txBox="1"/>
          <p:nvPr/>
        </p:nvSpPr>
        <p:spPr>
          <a:xfrm>
            <a:off x="142844" y="500042"/>
            <a:ext cx="9001156" cy="65556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Интеллектуальный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аспект готовности к</a:t>
            </a:r>
          </a:p>
          <a:p>
            <a:r>
              <a:rPr lang="ru-RU" sz="2000" b="1" dirty="0" smtClean="0">
                <a:solidFill>
                  <a:srgbClr val="FF0000"/>
                </a:solidFill>
              </a:rPr>
              <a:t>                               школе </a:t>
            </a:r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–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это уровень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развития познавательной сферы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психики. Он затрагивает такие психические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функции, как восприятие, внимание, память,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мышление, речь.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Внимание: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важным показателем развития внимания является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то, что в деятельности ребенка появляется действие по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правилу – первый необходимый элемент произвольного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внимания. Вызывает тревогу ребенок 6, а особенно 7 лет, который не в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состоянии сосредоточиться на необходимой, но не интересной деятельности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 хотя бы 5-10 минут.</a:t>
            </a:r>
          </a:p>
          <a:p>
            <a:endParaRPr lang="ru-RU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</a:t>
            </a:r>
            <a:r>
              <a:rPr lang="ru-RU" sz="2000" b="1" dirty="0" smtClean="0">
                <a:solidFill>
                  <a:srgbClr val="FF0000"/>
                </a:solidFill>
              </a:rPr>
              <a:t>Память: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для ребенка 6 – 7 лет вполне доступно такое задание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- запомнить 10 слов, не связанных по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смыслу. В первый раз он повторит от 2 до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5 слов. Можно называть слова еще раз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после 3 – 4 предъявлений ребенок</a:t>
            </a:r>
          </a:p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189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2" descr="http://im8-tub.yandex.net/i?id=81853800-19-2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42852"/>
            <a:ext cx="1991411" cy="1500198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3" name="Picture 10" descr="http://im7-tub.yandex.net/i?id=303558511-05-2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58" y="142852"/>
            <a:ext cx="1500190" cy="18752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4" name="Picture 10" descr="http://im5-tub.yandex.net/i?id=255929114-18-2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2844" y="5500702"/>
            <a:ext cx="1620102" cy="120967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5" name="Picture 8" descr="http://im6-tub.yandex.net/i?id=129037101-18-2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42844" y="3071810"/>
            <a:ext cx="2071702" cy="142876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Picture 8" descr="http://im4-tub.yandex.net/i?id=85451374-12-24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428992" y="5476872"/>
            <a:ext cx="2143140" cy="1381128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14" descr="http://im4-tub.yandex.net/i?id=86635828-23-24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858016" y="3357562"/>
            <a:ext cx="2143140" cy="148057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Picture 6" descr="http://im0-tub.yandex.net/i?id=305916319-16-24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7286644" y="5500702"/>
            <a:ext cx="1643064" cy="1226822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sp>
        <p:nvSpPr>
          <p:cNvPr id="11" name="TextBox 10"/>
          <p:cNvSpPr txBox="1"/>
          <p:nvPr/>
        </p:nvSpPr>
        <p:spPr>
          <a:xfrm>
            <a:off x="142844" y="285728"/>
            <a:ext cx="9001156" cy="53959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обычно запоминает более половины слов.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Если ребенок 6 – 7 лет не может запомнить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более 3-х слов с 4-го предъявления,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возможно, ему необходима консультация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 невропатолога. К 7 годам процесс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формирования произвольного запоминания можно считать завершенным.</a:t>
            </a:r>
          </a:p>
          <a:p>
            <a:endParaRPr lang="ru-RU" sz="2000" b="1" dirty="0" smtClean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ru-RU" sz="2000" b="1" dirty="0" smtClean="0">
                <a:solidFill>
                  <a:srgbClr val="FF0000"/>
                </a:solidFill>
              </a:rPr>
              <a:t>Мышление: </a:t>
            </a:r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совершенствуется наглядно-действенное мышление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(манипулирование предметами), улучшается наглядно-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образное мышление (манипулирование образами 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представлениями). Например, дети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  этого возраста уже могут понять, что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   такое план комнаты. С помощью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     схематичного изображения групповой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комнаты дети могут найти спрятанную игрушку. Полезны игры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«Найди клад», «Лабиринты». И начинают активно формироваться </a:t>
            </a:r>
          </a:p>
          <a:p>
            <a:r>
              <a:rPr lang="ru-RU" sz="2000" b="1" dirty="0" smtClean="0">
                <a:solidFill>
                  <a:schemeClr val="accent6">
                    <a:lumMod val="50000"/>
                  </a:schemeClr>
                </a:solidFill>
              </a:rPr>
              <a:t>                       предпосылки логического мышления.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732</TotalTime>
  <Words>1434</Words>
  <PresentationFormat>Экран (4:3)</PresentationFormat>
  <Paragraphs>204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Апекс</vt:lpstr>
      <vt:lpstr>Психологическая готовность детей к школе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Психологическая готовность ребенка к школе</dc:title>
  <cp:lastModifiedBy>Admin</cp:lastModifiedBy>
  <cp:revision>78</cp:revision>
  <dcterms:modified xsi:type="dcterms:W3CDTF">2011-05-03T19:22:23Z</dcterms:modified>
</cp:coreProperties>
</file>