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0" r:id="rId4"/>
    <p:sldId id="271" r:id="rId5"/>
    <p:sldId id="273" r:id="rId6"/>
    <p:sldId id="272" r:id="rId7"/>
    <p:sldId id="274" r:id="rId8"/>
    <p:sldId id="257" r:id="rId9"/>
    <p:sldId id="264" r:id="rId10"/>
    <p:sldId id="267" r:id="rId11"/>
    <p:sldId id="258" r:id="rId12"/>
    <p:sldId id="265" r:id="rId13"/>
    <p:sldId id="266" r:id="rId14"/>
    <p:sldId id="259" r:id="rId15"/>
    <p:sldId id="275" r:id="rId16"/>
    <p:sldId id="276" r:id="rId17"/>
    <p:sldId id="260" r:id="rId18"/>
    <p:sldId id="282" r:id="rId19"/>
    <p:sldId id="283" r:id="rId20"/>
    <p:sldId id="278" r:id="rId21"/>
    <p:sldId id="279" r:id="rId22"/>
    <p:sldId id="269" r:id="rId23"/>
    <p:sldId id="277" r:id="rId24"/>
    <p:sldId id="261" r:id="rId25"/>
    <p:sldId id="280" r:id="rId26"/>
    <p:sldId id="268" r:id="rId27"/>
    <p:sldId id="281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000066"/>
    <a:srgbClr val="E6F703"/>
    <a:srgbClr val="FFCC66"/>
    <a:srgbClr val="0000CC"/>
    <a:srgbClr val="FFFF66"/>
    <a:srgbClr val="0033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 varScale="1">
        <p:scale>
          <a:sx n="50" d="100"/>
          <a:sy n="50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04EC-3174-48A2-8BA8-2BE62DDB7D81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4C2A-71BA-48D0-B553-E2EE5B4EF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802A-751F-4143-98CA-5C2F0EA6B728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35DA-F791-4095-A71D-F52ED73CA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E69D-857F-41F8-9AC3-2D95D4D206A0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FBFC-C6A6-46CD-B040-DAD8BAB4E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24C0-4AFC-4FB3-A04E-69592C7DB0F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6443-D264-4E90-BB11-D2FEB99E6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E59A-25BB-4022-A81D-798E4A015A7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ED5E-452E-4ED3-9272-0D1B5D7A9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265A-E95B-4A46-871D-91CDA5626B0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CBA1-3C52-41AA-B4D9-0E8CEA5FB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B930-74F0-465B-BAA1-138505674FCB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9404-44FE-4CF2-A97D-F413E5DBB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0413-9A6E-48AF-A33E-0A261E5C163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CFD3-2D74-4002-80BB-D5F4D8BE2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021F-2BCD-4CF9-BF1C-9BF17AD8F3F2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8E8-A34D-4B8F-B38F-AC2A7B38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620C-78AF-463C-91D3-9F37BE266B14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4C7F-2B70-4840-8CFE-8B80B0834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2469-DADA-4900-8695-BE1D4B068BC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0E66-EB41-419D-A6EE-7DC6E9C9B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5ABE3-B3AF-4084-ABA6-DD8B5228A54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FE158-82D3-4D13-9245-431260B9B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13.wav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7.wav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achesside.kloop.kg/page/8/" TargetMode="External"/><Relationship Id="rId13" Type="http://schemas.openxmlformats.org/officeDocument/2006/relationships/hyperlink" Target="http://900igr.net/kartinki/chelovek/PDD-Svetofor.files/021-Eto-svetofor-on-reguliruet-dvizhenie-transporta-i-peshekhodov-na.html" TargetMode="External"/><Relationship Id="rId3" Type="http://schemas.openxmlformats.org/officeDocument/2006/relationships/hyperlink" Target="http://thememaker.ru/themes-item.model/42/1/42/1/314265/" TargetMode="External"/><Relationship Id="rId7" Type="http://schemas.openxmlformats.org/officeDocument/2006/relationships/hyperlink" Target="http://www.ustltd.com/32?dir=DESC&amp;order=_1&amp;p=10" TargetMode="External"/><Relationship Id="rId12" Type="http://schemas.openxmlformats.org/officeDocument/2006/relationships/hyperlink" Target="http://www.vneuroka.ru/okrmir/image.php?cat=1&amp;sub=1&amp;num=162" TargetMode="External"/><Relationship Id="rId2" Type="http://schemas.openxmlformats.org/officeDocument/2006/relationships/hyperlink" Target="http://www.avtogolik.com/lubopitnosti/page_46.html" TargetMode="External"/><Relationship Id="rId16" Type="http://schemas.openxmlformats.org/officeDocument/2006/relationships/hyperlink" Target="http://edu.tltsu.ru/sites/site.php?s=2239&amp;m=23560&amp;p_center_2=1454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ihi.ru/2010/10/26/3085" TargetMode="External"/><Relationship Id="rId11" Type="http://schemas.openxmlformats.org/officeDocument/2006/relationships/hyperlink" Target="http://bscltd.com.ua/e-store/znaki/103/" TargetMode="External"/><Relationship Id="rId5" Type="http://schemas.openxmlformats.org/officeDocument/2006/relationships/hyperlink" Target="http://prom.ua/Dorozhnoe-oborudovanie;c20856;4" TargetMode="External"/><Relationship Id="rId15" Type="http://schemas.openxmlformats.org/officeDocument/2006/relationships/hyperlink" Target="http://powerclip.ru/modules/myalbum/photo.php?lid=4218" TargetMode="External"/><Relationship Id="rId10" Type="http://schemas.openxmlformats.org/officeDocument/2006/relationships/hyperlink" Target="http://www.ustltd.com/predpisivayuschie_znaki/" TargetMode="External"/><Relationship Id="rId4" Type="http://schemas.openxmlformats.org/officeDocument/2006/relationships/hyperlink" Target="http://detsad-kitty.ru/art/tema/print:page,1,46-dorozhnye-znaki.html" TargetMode="External"/><Relationship Id="rId9" Type="http://schemas.openxmlformats.org/officeDocument/2006/relationships/hyperlink" Target="http://renaultstory.ru/pravovyie-i-normativnyie-dokumentyi/pravila-dorozhnogo-dvizheniya-rossiyskoy-federatsii.html" TargetMode="External"/><Relationship Id="rId14" Type="http://schemas.openxmlformats.org/officeDocument/2006/relationships/hyperlink" Target="http://nifiga-sebe.ru/index.php?newsid=85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714356"/>
            <a:ext cx="1804991" cy="260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357694"/>
            <a:ext cx="287737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5286375"/>
            <a:ext cx="5786438" cy="1214438"/>
          </a:xfrm>
        </p:spPr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ru-RU" sz="1800" b="1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МДОУ </a:t>
            </a:r>
          </a:p>
          <a:p>
            <a:pPr marR="0" algn="l" eaLnBrk="1" hangingPunct="1">
              <a:defRPr/>
            </a:pPr>
            <a:r>
              <a:rPr lang="ru-RU" sz="1800" b="1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комбинированного вида № 18 «Сказка»</a:t>
            </a:r>
          </a:p>
          <a:p>
            <a:pPr marR="0" algn="l" eaLnBrk="1" hangingPunct="1">
              <a:defRPr/>
            </a:pPr>
            <a:r>
              <a:rPr lang="ru-RU" sz="1800" b="1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Новикова Марина Владимировна</a:t>
            </a:r>
            <a:endParaRPr lang="ru-RU" sz="1800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001056" cy="264320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Раздел «Ребенок входит в мир социальных отношений» 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программы развития и воспитания в детском саду «Детство»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Тема: «Путешествие Незнайки по правилам дорожного движения»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096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из знаков обозначает место, где можно переходить дорогу?</a:t>
            </a:r>
            <a:endParaRPr lang="ru-RU" sz="320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285992"/>
            <a:ext cx="214314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71670" y="4786322"/>
            <a:ext cx="509576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Пешеходный переход</a:t>
            </a:r>
          </a:p>
        </p:txBody>
      </p:sp>
      <p:pic>
        <p:nvPicPr>
          <p:cNvPr id="9" name="~PP3960.WAV">
            <a:hlinkClick r:id="" action="ppaction://media"/>
          </p:cNvPr>
          <p:cNvPicPr>
            <a:picLocks noRot="1" noChangeAspect="1"/>
          </p:cNvPicPr>
          <p:nvPr>
            <a:wavAudioFile r:embed="rId1" name="~PP3960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429625" cy="5715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запрещает движение пешеходов?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2071702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2071678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500570"/>
            <a:ext cx="1946048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~PP2449.WAV">
            <a:hlinkClick r:id="" action="ppaction://media"/>
          </p:cNvPr>
          <p:cNvPicPr>
            <a:picLocks noRot="1" noChangeAspect="1"/>
          </p:cNvPicPr>
          <p:nvPr>
            <a:wavAudioFile r:embed="rId1" name="~PP2449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572500" cy="6429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запрещает движение пешеходов?</a:t>
            </a:r>
            <a:endParaRPr lang="ru-RU" sz="32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2071702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071678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500570"/>
            <a:ext cx="1946048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88" y="857250"/>
            <a:ext cx="8572500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запрещает движение пешеходов?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071678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4572008"/>
            <a:ext cx="62282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Движение пешеходов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запрещено</a:t>
            </a:r>
          </a:p>
        </p:txBody>
      </p:sp>
      <p:pic>
        <p:nvPicPr>
          <p:cNvPr id="6" name="~PP134.WAV">
            <a:hlinkClick r:id="" action="ppaction://media"/>
          </p:cNvPr>
          <p:cNvPicPr>
            <a:picLocks noRot="1" noChangeAspect="1"/>
          </p:cNvPicPr>
          <p:nvPr>
            <a:wavAudioFile r:embed="rId1" name="~PP134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5725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говорит, что можно будет скоро покушать?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3116"/>
            <a:ext cx="1857388" cy="2637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143116"/>
            <a:ext cx="1933018" cy="2667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3071810"/>
            <a:ext cx="1966646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~PP546.WAV">
            <a:hlinkClick r:id="" action="ppaction://media"/>
          </p:cNvPr>
          <p:cNvPicPr>
            <a:picLocks noRot="1" noChangeAspect="1"/>
          </p:cNvPicPr>
          <p:nvPr>
            <a:wavAudioFile r:embed="rId1" name="~PP546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5429264"/>
            <a:ext cx="857256" cy="124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785813"/>
            <a:ext cx="85725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говорит, что можно будет скоро покушать?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143116"/>
            <a:ext cx="1857388" cy="2637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143116"/>
            <a:ext cx="1933018" cy="2667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3071810"/>
            <a:ext cx="1966646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~PP2212.WAV">
            <a:hlinkClick r:id="" action="ppaction://media"/>
          </p:cNvPr>
          <p:cNvPicPr>
            <a:picLocks noRot="1" noChangeAspect="1"/>
          </p:cNvPicPr>
          <p:nvPr>
            <a:wavAudioFile r:embed="rId2" name="~PP2212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5429264"/>
            <a:ext cx="857256" cy="124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785813"/>
            <a:ext cx="85725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говорит, что можно будет скоро покушать?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3116"/>
            <a:ext cx="1857388" cy="2637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5984" y="5286388"/>
            <a:ext cx="5357850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Пункт питания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429264"/>
            <a:ext cx="857256" cy="124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22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3929066"/>
            <a:ext cx="2214578" cy="225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pic>
        <p:nvPicPr>
          <p:cNvPr id="7" name="~PP2045.WAV">
            <a:hlinkClick r:id="" action="ppaction://media"/>
          </p:cNvPr>
          <p:cNvPicPr>
            <a:picLocks noRot="1" noChangeAspect="1"/>
          </p:cNvPicPr>
          <p:nvPr>
            <a:wavAudioFile r:embed="rId1" name="~PP2045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2396" y="5572140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1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929066"/>
            <a:ext cx="2214578" cy="225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5572140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256"/>
            <a:ext cx="515711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Разрешающий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знак</a:t>
            </a:r>
          </a:p>
        </p:txBody>
      </p:sp>
      <p:pic>
        <p:nvPicPr>
          <p:cNvPr id="5" name="~PP2526.WAV">
            <a:hlinkClick r:id="" action="ppaction://media"/>
          </p:cNvPr>
          <p:cNvPicPr>
            <a:picLocks noRot="1" noChangeAspect="1"/>
          </p:cNvPicPr>
          <p:nvPr>
            <a:wavAudioFile r:embed="rId1" name="~PP2526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5572140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5095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«Отгадай-ка»</a:t>
            </a:r>
            <a:endParaRPr lang="ru-RU" sz="32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214422"/>
            <a:ext cx="4929222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Тихо ехать нас обяжет,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Поворот вблизи покажет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 напомнит, что и как,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Вам в пути…</a:t>
            </a:r>
          </a:p>
        </p:txBody>
      </p:sp>
      <p:pic>
        <p:nvPicPr>
          <p:cNvPr id="13" name="~PP4034.WAV">
            <a:hlinkClick r:id="" action="ppaction://media"/>
          </p:cNvPr>
          <p:cNvPicPr>
            <a:picLocks noRot="1" noChangeAspect="1"/>
          </p:cNvPicPr>
          <p:nvPr>
            <a:wavAudioFile r:embed="rId1" name="~PP4034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5357826"/>
            <a:ext cx="1214446" cy="136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63" y="714375"/>
            <a:ext cx="8229600" cy="5095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500174"/>
            <a:ext cx="785814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Зорко смотрит постовой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За широкой мостовой.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посмотрит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Глазом красным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Остановятся все сразу. </a:t>
            </a:r>
          </a:p>
        </p:txBody>
      </p:sp>
      <p:pic>
        <p:nvPicPr>
          <p:cNvPr id="11" name="~PP3510.WAV">
            <a:hlinkClick r:id="" action="ppaction://media"/>
          </p:cNvPr>
          <p:cNvPicPr>
            <a:picLocks noRot="1" noChangeAspect="1"/>
          </p:cNvPicPr>
          <p:nvPr>
            <a:wavAudioFile r:embed="rId1" name="~PP3510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44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63" y="714375"/>
            <a:ext cx="8229600" cy="5095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14488"/>
            <a:ext cx="1500198" cy="4214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42976" y="1500174"/>
            <a:ext cx="785814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Зорко смотрит постовой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За широкой мостовой.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посмотрит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Глазом красным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Остановятся все сразу.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929198"/>
            <a:ext cx="35280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Светофор</a:t>
            </a:r>
          </a:p>
        </p:txBody>
      </p:sp>
      <p:pic>
        <p:nvPicPr>
          <p:cNvPr id="13" name="~PP1614.WAV">
            <a:hlinkClick r:id="" action="ppaction://media"/>
          </p:cNvPr>
          <p:cNvPicPr>
            <a:picLocks noRot="1" noChangeAspect="1"/>
          </p:cNvPicPr>
          <p:nvPr>
            <a:wavAudioFile r:embed="rId2" name="~PP161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7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16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625" y="785813"/>
            <a:ext cx="8286750" cy="7016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Сигналами какого светофора должен руководствоваться пешеход в первую очередь?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071670" y="1928801"/>
            <a:ext cx="1714512" cy="44087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286380" y="2643182"/>
            <a:ext cx="1428760" cy="2712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~PP1828.WAV">
            <a:hlinkClick r:id="" action="ppaction://media"/>
          </p:cNvPr>
          <p:cNvPicPr>
            <a:picLocks noRot="1" noChangeAspect="1"/>
          </p:cNvPicPr>
          <p:nvPr>
            <a:wavAudioFile r:embed="rId1" name="~PP182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85813"/>
            <a:ext cx="8286750" cy="7016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Сигналами какого светофора должен руководствоваться пешеход в первую очередь?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286380" y="2643182"/>
            <a:ext cx="1428760" cy="2712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3000372"/>
            <a:ext cx="486806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Светофор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пешеходов</a:t>
            </a:r>
          </a:p>
        </p:txBody>
      </p:sp>
      <p:pic>
        <p:nvPicPr>
          <p:cNvPr id="6" name="~PP3908.WAV">
            <a:hlinkClick r:id="" action="ppaction://media"/>
          </p:cNvPr>
          <p:cNvPicPr>
            <a:picLocks noRot="1" noChangeAspect="1"/>
          </p:cNvPicPr>
          <p:nvPr>
            <a:wavAudioFile r:embed="rId1" name="~PP3908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16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ребята поступают правильно?</a:t>
            </a:r>
            <a:endParaRPr lang="ru-RU" sz="3200" b="1" smtClean="0"/>
          </a:p>
        </p:txBody>
      </p:sp>
      <p:pic>
        <p:nvPicPr>
          <p:cNvPr id="3074" name="Picture 2" descr="D:\марина\Новая папка (11)\pdd-klipart\ПДД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43050"/>
            <a:ext cx="32861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марина\Новая папка (11)\pdd-klipart\ПДД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643050"/>
            <a:ext cx="34464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~PP2656.WAV">
            <a:hlinkClick r:id="" action="ppaction://media"/>
          </p:cNvPr>
          <p:cNvPicPr>
            <a:picLocks noRot="1" noChangeAspect="1"/>
          </p:cNvPicPr>
          <p:nvPr>
            <a:wavAudioFile r:embed="rId1" name="~PP2656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785813"/>
            <a:ext cx="82296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марина\Новая папка (11)\pdd-klipart\ПДД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43050"/>
            <a:ext cx="32861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~PP1164.WAV">
            <a:hlinkClick r:id="" action="ppaction://media"/>
          </p:cNvPr>
          <p:cNvPicPr>
            <a:picLocks noRot="1" noChangeAspect="1"/>
          </p:cNvPicPr>
          <p:nvPr>
            <a:wavAudioFile r:embed="rId1" name="~PP1164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071942"/>
            <a:ext cx="42410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Правильно!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643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D:\марина\Новая папка (11)\pdd-klipart\ПДД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643050"/>
            <a:ext cx="3643338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D:\марина\Новая папка (11)\pdd-klipart\ПДД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643050"/>
            <a:ext cx="3583807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~PP1714.WAV">
            <a:hlinkClick r:id="" action="ppaction://media"/>
          </p:cNvPr>
          <p:cNvPicPr>
            <a:picLocks noRot="1" noChangeAspect="1"/>
          </p:cNvPicPr>
          <p:nvPr>
            <a:wavAudioFile r:embed="rId1" name="~PP171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D:\марина\Новая папка (11)\pdd-klipart\ПДД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643050"/>
            <a:ext cx="3643338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~PP1749.WAV">
            <a:hlinkClick r:id="" action="ppaction://media"/>
          </p:cNvPr>
          <p:cNvPicPr>
            <a:picLocks noRot="1" noChangeAspect="1"/>
          </p:cNvPicPr>
          <p:nvPr>
            <a:wavAudioFile r:embed="rId1" name="~PP1749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4143380"/>
            <a:ext cx="42410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Правильно!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1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арина\Новая папка (11)\pdd-klipart\ПДД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5" y="1643050"/>
            <a:ext cx="3521371" cy="3357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7" descr="D:\марина\Новая папка (11)\pdd-klipart\ПДД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1" y="1643050"/>
            <a:ext cx="3429024" cy="33492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2938" y="1500188"/>
            <a:ext cx="3786187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3" y="1500188"/>
            <a:ext cx="3714750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642938" y="1500188"/>
            <a:ext cx="3786187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714875" y="1500188"/>
            <a:ext cx="3786188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Запомните, ребята!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~PP494.WAV">
            <a:hlinkClick r:id="" action="ppaction://media"/>
          </p:cNvPr>
          <p:cNvPicPr>
            <a:picLocks noRot="1" noChangeAspect="1"/>
          </p:cNvPicPr>
          <p:nvPr>
            <a:wavAudioFile r:embed="rId1" name="~PP49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5214950"/>
            <a:ext cx="12858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7" y="214291"/>
            <a:ext cx="1714512" cy="247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85728"/>
            <a:ext cx="2286016" cy="164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285860"/>
            <a:ext cx="8429683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Детям знать положено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дорожные!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Ты, дружок, доверься им: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Будешь цел и невредим!</a:t>
            </a:r>
            <a:endParaRPr lang="ru-RU" sz="4400" b="1" dirty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~PP182.WAV">
            <a:hlinkClick r:id="" action="ppaction://media"/>
          </p:cNvPr>
          <p:cNvPicPr>
            <a:picLocks noRot="1" noChangeAspect="1"/>
          </p:cNvPicPr>
          <p:nvPr>
            <a:wavAudioFile r:embed="rId1" name="~PP182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24 0.52013 L -0.00486 0.00463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26771 0.57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14480" y="5500702"/>
            <a:ext cx="56903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Дорожный знак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214422"/>
            <a:ext cx="4929222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Тихо ехать нас обяжет,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Поворот вблизи покажет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 напомнит, что и как,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Вам в пути…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5357826"/>
            <a:ext cx="1214446" cy="136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16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69859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Интернет-ресурсы: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357188" y="1000125"/>
            <a:ext cx="714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FF0000"/>
                </a:solidFill>
                <a:hlinkClick r:id="rId2"/>
              </a:rPr>
              <a:t>http://www.avtogolik.com/lubopitnosti/page_46.html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357188" y="1285875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0066"/>
                </a:solidFill>
                <a:hlinkClick r:id="rId3"/>
              </a:rPr>
              <a:t>http://thememaker.ru/themes-item.model/42/1/42/1/314265/</a:t>
            </a:r>
            <a:r>
              <a:rPr lang="ru-RU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32774" name="Прямоугольник 7"/>
          <p:cNvSpPr>
            <a:spLocks noChangeArrowheads="1"/>
          </p:cNvSpPr>
          <p:nvPr/>
        </p:nvSpPr>
        <p:spPr bwMode="auto">
          <a:xfrm>
            <a:off x="357188" y="1571625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6600"/>
                </a:solidFill>
                <a:hlinkClick r:id="rId4"/>
              </a:rPr>
              <a:t>http://</a:t>
            </a:r>
            <a:r>
              <a:rPr lang="ru-RU" u="sng">
                <a:solidFill>
                  <a:srgbClr val="FF0000"/>
                </a:solidFill>
                <a:hlinkClick r:id="rId4"/>
              </a:rPr>
              <a:t>detsad-kitty.ru/art/tema/print:page,1,46-dorozhnye-znaki.html</a:t>
            </a:r>
            <a:r>
              <a:rPr lang="ru-RU"/>
              <a:t> </a:t>
            </a:r>
          </a:p>
        </p:txBody>
      </p:sp>
      <p:sp>
        <p:nvSpPr>
          <p:cNvPr id="32775" name="Прямоугольник 9"/>
          <p:cNvSpPr>
            <a:spLocks noChangeArrowheads="1"/>
          </p:cNvSpPr>
          <p:nvPr/>
        </p:nvSpPr>
        <p:spPr bwMode="auto">
          <a:xfrm>
            <a:off x="357188" y="1857375"/>
            <a:ext cx="664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5"/>
              </a:rPr>
              <a:t>http://prom.ua/Dorozhnoe-oborudovanie;c20856;4</a:t>
            </a:r>
            <a:r>
              <a:rPr lang="ru-RU"/>
              <a:t> </a:t>
            </a:r>
          </a:p>
        </p:txBody>
      </p:sp>
      <p:sp>
        <p:nvSpPr>
          <p:cNvPr id="32776" name="Прямоугольник 11"/>
          <p:cNvSpPr>
            <a:spLocks noChangeArrowheads="1"/>
          </p:cNvSpPr>
          <p:nvPr/>
        </p:nvSpPr>
        <p:spPr bwMode="auto">
          <a:xfrm>
            <a:off x="357188" y="2143125"/>
            <a:ext cx="3852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6"/>
              </a:rPr>
              <a:t>http://www.stihi.ru/2010/10/26/3085</a:t>
            </a:r>
            <a:r>
              <a:rPr lang="ru-RU"/>
              <a:t> </a:t>
            </a:r>
          </a:p>
        </p:txBody>
      </p:sp>
      <p:sp>
        <p:nvSpPr>
          <p:cNvPr id="32777" name="Прямоугольник 13"/>
          <p:cNvSpPr>
            <a:spLocks noChangeArrowheads="1"/>
          </p:cNvSpPr>
          <p:nvPr/>
        </p:nvSpPr>
        <p:spPr bwMode="auto">
          <a:xfrm>
            <a:off x="357188" y="27146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7"/>
              </a:rPr>
              <a:t>http://www.ustltd.com/32?dir=DESC&amp;order=_1&amp;p=10</a:t>
            </a:r>
            <a:r>
              <a:rPr lang="ru-RU"/>
              <a:t> </a:t>
            </a:r>
          </a:p>
        </p:txBody>
      </p:sp>
      <p:sp>
        <p:nvSpPr>
          <p:cNvPr id="32778" name="Прямоугольник 19"/>
          <p:cNvSpPr>
            <a:spLocks noChangeArrowheads="1"/>
          </p:cNvSpPr>
          <p:nvPr/>
        </p:nvSpPr>
        <p:spPr bwMode="auto">
          <a:xfrm>
            <a:off x="357188" y="3000375"/>
            <a:ext cx="362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8"/>
              </a:rPr>
              <a:t>http://achesside.kloop.kg/page/8/</a:t>
            </a:r>
            <a:r>
              <a:rPr lang="ru-RU"/>
              <a:t> 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32780" name="Прямоугольник 23"/>
          <p:cNvSpPr>
            <a:spLocks noChangeArrowheads="1"/>
          </p:cNvSpPr>
          <p:nvPr/>
        </p:nvSpPr>
        <p:spPr bwMode="auto">
          <a:xfrm>
            <a:off x="357188" y="3286125"/>
            <a:ext cx="8643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9"/>
              </a:rPr>
              <a:t>http://renaultstory.ru/pravovyie-i-normativnyie-dokumentyi/pravila-dorozhnogo-dvizheniya-rossiyskoy-federatsii.html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81" name="Прямоугольник 25"/>
          <p:cNvSpPr>
            <a:spLocks noChangeArrowheads="1"/>
          </p:cNvSpPr>
          <p:nvPr/>
        </p:nvSpPr>
        <p:spPr bwMode="auto">
          <a:xfrm>
            <a:off x="357188" y="3857625"/>
            <a:ext cx="600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10"/>
              </a:rPr>
              <a:t>http://www.ustltd.com/predpisivayuschie_znaki/</a:t>
            </a:r>
            <a:r>
              <a:rPr lang="ru-RU"/>
              <a:t> </a:t>
            </a:r>
          </a:p>
          <a:p>
            <a:pPr eaLnBrk="0" hangingPunct="0"/>
            <a:endParaRPr lang="ru-RU"/>
          </a:p>
        </p:txBody>
      </p:sp>
      <p:sp>
        <p:nvSpPr>
          <p:cNvPr id="32782" name="Прямоугольник 27"/>
          <p:cNvSpPr>
            <a:spLocks noChangeArrowheads="1"/>
          </p:cNvSpPr>
          <p:nvPr/>
        </p:nvSpPr>
        <p:spPr bwMode="auto">
          <a:xfrm>
            <a:off x="357188" y="2428875"/>
            <a:ext cx="459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11"/>
              </a:rPr>
              <a:t>http://bscltd.com.ua/e-store/znaki/103/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83" name="Прямоугольник 29"/>
          <p:cNvSpPr>
            <a:spLocks noChangeArrowheads="1"/>
          </p:cNvSpPr>
          <p:nvPr/>
        </p:nvSpPr>
        <p:spPr bwMode="auto">
          <a:xfrm>
            <a:off x="357188" y="4143375"/>
            <a:ext cx="749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6600"/>
                </a:solidFill>
                <a:hlinkClick r:id="rId12"/>
              </a:rPr>
              <a:t>http://www.vneuroka.ru/okrmir/image.php?cat=1&amp;sub=1&amp;num=162</a:t>
            </a:r>
            <a:r>
              <a:rPr lang="ru-RU">
                <a:solidFill>
                  <a:srgbClr val="000000"/>
                </a:solidFill>
              </a:rPr>
              <a:t> </a:t>
            </a:r>
            <a:endParaRPr lang="ru-RU"/>
          </a:p>
        </p:txBody>
      </p:sp>
      <p:sp>
        <p:nvSpPr>
          <p:cNvPr id="32784" name="Прямоугольник 31"/>
          <p:cNvSpPr>
            <a:spLocks noChangeArrowheads="1"/>
          </p:cNvSpPr>
          <p:nvPr/>
        </p:nvSpPr>
        <p:spPr bwMode="auto">
          <a:xfrm>
            <a:off x="357188" y="4429125"/>
            <a:ext cx="850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13"/>
              </a:rPr>
              <a:t>http://900igr.net/kartinki/chelovek/PDD-Svetofor.files/021-Eto-svetofor-on-reguliruet-dvizhenie-transporta-i-peshekhodov-na.html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85" name="Прямоугольник 32"/>
          <p:cNvSpPr>
            <a:spLocks noChangeArrowheads="1"/>
          </p:cNvSpPr>
          <p:nvPr/>
        </p:nvSpPr>
        <p:spPr bwMode="auto">
          <a:xfrm>
            <a:off x="357188" y="5000625"/>
            <a:ext cx="778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FFCC00"/>
                </a:solidFill>
              </a:rPr>
              <a:t>http://forchel.ru/1308-kartinki-po-pravilam-dorozhnogo-dvizhenya.html</a:t>
            </a:r>
            <a:endParaRPr lang="ru-RU" u="sng">
              <a:solidFill>
                <a:srgbClr val="FFCC00"/>
              </a:solidFill>
            </a:endParaRPr>
          </a:p>
        </p:txBody>
      </p:sp>
      <p:sp>
        <p:nvSpPr>
          <p:cNvPr id="32786" name="Прямоугольник 34"/>
          <p:cNvSpPr>
            <a:spLocks noChangeArrowheads="1"/>
          </p:cNvSpPr>
          <p:nvPr/>
        </p:nvSpPr>
        <p:spPr bwMode="auto">
          <a:xfrm>
            <a:off x="357188" y="5286375"/>
            <a:ext cx="542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u="sng">
                <a:solidFill>
                  <a:srgbClr val="006600"/>
                </a:solidFill>
                <a:hlinkClick r:id="rId14"/>
              </a:rPr>
              <a:t>http://nifiga-sebe.ru/index.php?newsid=851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87" name="Прямоугольник 36"/>
          <p:cNvSpPr>
            <a:spLocks noChangeArrowheads="1"/>
          </p:cNvSpPr>
          <p:nvPr/>
        </p:nvSpPr>
        <p:spPr bwMode="auto">
          <a:xfrm>
            <a:off x="357188" y="5572125"/>
            <a:ext cx="6538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6600"/>
                </a:solidFill>
                <a:hlinkClick r:id="rId15"/>
              </a:rPr>
              <a:t>http://powerclip.ru/modules/myalbum/photo.php?lid=4218</a:t>
            </a:r>
            <a:endParaRPr lang="ru-RU"/>
          </a:p>
        </p:txBody>
      </p:sp>
      <p:sp>
        <p:nvSpPr>
          <p:cNvPr id="32788" name="Прямоугольник 38"/>
          <p:cNvSpPr>
            <a:spLocks noChangeArrowheads="1"/>
          </p:cNvSpPr>
          <p:nvPr/>
        </p:nvSpPr>
        <p:spPr bwMode="auto">
          <a:xfrm>
            <a:off x="357188" y="5857875"/>
            <a:ext cx="849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6600"/>
                </a:solidFill>
                <a:hlinkClick r:id="rId16"/>
              </a:rPr>
              <a:t>http://edu.tltsu.ru/sites/site.php?s=2239&amp;m=23560&amp;p_center_2=14549</a:t>
            </a:r>
            <a:r>
              <a:rPr lang="ru-RU">
                <a:solidFill>
                  <a:srgbClr val="000000"/>
                </a:solidFill>
              </a:rPr>
              <a:t> 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500174"/>
            <a:ext cx="3586162" cy="4781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571612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остановка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857628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автобус!</a:t>
            </a:r>
          </a:p>
        </p:txBody>
      </p:sp>
      <p:pic>
        <p:nvPicPr>
          <p:cNvPr id="12" name="~PP444.WAV">
            <a:hlinkClick r:id="" action="ppaction://media"/>
          </p:cNvPr>
          <p:cNvPicPr>
            <a:picLocks noRot="1" noChangeAspect="1"/>
          </p:cNvPicPr>
          <p:nvPr>
            <a:wavAudioFile r:embed="rId1" name="~PP44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24" y="5500702"/>
            <a:ext cx="9958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3" name="~PP40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1500174"/>
            <a:ext cx="3586162" cy="4781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14876" y="1571612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остановка</a:t>
            </a:r>
          </a:p>
        </p:txBody>
      </p:sp>
      <p:pic>
        <p:nvPicPr>
          <p:cNvPr id="8" name="~PP2687.WAV">
            <a:hlinkClick r:id="" action="ppaction://media"/>
          </p:cNvPr>
          <p:cNvPicPr>
            <a:picLocks noRot="1" noChangeAspect="1"/>
          </p:cNvPicPr>
          <p:nvPr>
            <a:wavAudioFile r:embed="rId2" name="~PP2687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24" y="5500702"/>
            <a:ext cx="9958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0">
    <p:sndAc>
      <p:stSnd>
        <p:snd r:embed="rId4" name="~PP16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~PP7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~PP249.WAV">
            <a:hlinkClick r:id="" action="ppaction://media"/>
          </p:cNvPr>
          <p:cNvPicPr>
            <a:picLocks noRot="1" noChangeAspect="1"/>
          </p:cNvPicPr>
          <p:nvPr>
            <a:wavAudioFile r:embed="rId1" name="~PP249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785926"/>
            <a:ext cx="4429156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86380" y="1928802"/>
            <a:ext cx="333784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000504"/>
            <a:ext cx="3286148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бегут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школу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24" y="5572117"/>
            <a:ext cx="1000132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3" name="~PP40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этот знак как называется?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785926"/>
            <a:ext cx="4429156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86380" y="1928802"/>
            <a:ext cx="333784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Дети!</a:t>
            </a:r>
          </a:p>
        </p:txBody>
      </p:sp>
      <p:pic>
        <p:nvPicPr>
          <p:cNvPr id="7" name="~PP2952.WAV">
            <a:hlinkClick r:id="" action="ppaction://media"/>
          </p:cNvPr>
          <p:cNvPicPr>
            <a:picLocks noRot="1" noChangeAspect="1"/>
          </p:cNvPicPr>
          <p:nvPr>
            <a:wavAudioFile r:embed="rId2" name="~PP2952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24" y="5572117"/>
            <a:ext cx="1000132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5364">
    <p:sndAc>
      <p:stSnd>
        <p:snd r:embed="rId4" name="~PP40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29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382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из знаков обозначает место, где можно переходить дорогу?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285992"/>
            <a:ext cx="214314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4500570"/>
            <a:ext cx="2000264" cy="1886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357430"/>
            <a:ext cx="2000264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~PP1761.WAV">
            <a:hlinkClick r:id="" action="ppaction://media"/>
          </p:cNvPr>
          <p:cNvPicPr>
            <a:picLocks noRot="1" noChangeAspect="1"/>
          </p:cNvPicPr>
          <p:nvPr>
            <a:wavAudioFile r:embed="rId1" name="~PP1761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000">
    <p:sndAc>
      <p:stSnd>
        <p:snd r:embed="rId3" name="~PP4034.WAV"/>
      </p:stSnd>
    </p:sndAc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096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из знаков обозначает место, где можно переходить дорогу?</a:t>
            </a:r>
            <a:endParaRPr lang="ru-RU" sz="320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285992"/>
            <a:ext cx="214314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57430"/>
            <a:ext cx="2000264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500570"/>
            <a:ext cx="2000264" cy="1886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5500702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377</Words>
  <Application>Microsoft Office PowerPoint</Application>
  <PresentationFormat>Экран (4:3)</PresentationFormat>
  <Paragraphs>94</Paragraphs>
  <Slides>30</Slides>
  <Notes>0</Notes>
  <HiddenSlides>0</HiddenSlides>
  <MMClips>23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Times New Roman</vt:lpstr>
      <vt:lpstr>Поток</vt:lpstr>
      <vt:lpstr>         Раздел «Ребенок входит в мир социальных отношений»  программы развития и воспитания в детском саду «Детство» Тема: «Путешествие Незнайки по правилам дорожного движения»</vt:lpstr>
      <vt:lpstr>«Отгадай-ка»</vt:lpstr>
      <vt:lpstr>Слайд 3</vt:lpstr>
      <vt:lpstr>Слайд 4</vt:lpstr>
      <vt:lpstr>Слайд 5</vt:lpstr>
      <vt:lpstr>Слайд 6</vt:lpstr>
      <vt:lpstr>Слайд 7</vt:lpstr>
      <vt:lpstr>Какой из знаков обозначает место, где можно переходить дорогу?</vt:lpstr>
      <vt:lpstr>Какой из знаков обозначает место, где можно переходить дорогу?</vt:lpstr>
      <vt:lpstr>Какой из знаков обозначает место, где можно переходить дорогу?</vt:lpstr>
      <vt:lpstr>Какой знак запрещает движение пешеходов?</vt:lpstr>
      <vt:lpstr>Какой знак запрещает движение пешеходов?</vt:lpstr>
      <vt:lpstr>Слайд 13</vt:lpstr>
      <vt:lpstr>Какой знак говорит, что можно будет скоро покушать?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Где ребята поступают правильно?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социально-нравственное Знаки дорожного движения</dc:title>
  <dc:creator>семья</dc:creator>
  <cp:lastModifiedBy>123</cp:lastModifiedBy>
  <cp:revision>124</cp:revision>
  <dcterms:created xsi:type="dcterms:W3CDTF">2010-10-30T10:41:09Z</dcterms:created>
  <dcterms:modified xsi:type="dcterms:W3CDTF">2013-02-25T12:09:59Z</dcterms:modified>
</cp:coreProperties>
</file>