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0" r:id="rId2"/>
    <p:sldId id="256" r:id="rId3"/>
    <p:sldId id="257" r:id="rId4"/>
    <p:sldId id="281" r:id="rId5"/>
    <p:sldId id="258" r:id="rId6"/>
    <p:sldId id="282" r:id="rId7"/>
    <p:sldId id="266" r:id="rId8"/>
    <p:sldId id="267" r:id="rId9"/>
    <p:sldId id="268" r:id="rId10"/>
    <p:sldId id="269" r:id="rId11"/>
    <p:sldId id="284" r:id="rId12"/>
    <p:sldId id="270" r:id="rId13"/>
    <p:sldId id="283" r:id="rId14"/>
    <p:sldId id="271" r:id="rId15"/>
    <p:sldId id="272" r:id="rId16"/>
    <p:sldId id="273" r:id="rId17"/>
    <p:sldId id="285" r:id="rId18"/>
    <p:sldId id="274" r:id="rId19"/>
    <p:sldId id="275" r:id="rId20"/>
    <p:sldId id="276" r:id="rId21"/>
    <p:sldId id="277" r:id="rId22"/>
    <p:sldId id="278" r:id="rId23"/>
    <p:sldId id="279" r:id="rId24"/>
  </p:sldIdLst>
  <p:sldSz cx="9144000" cy="6858000" type="screen4x3"/>
  <p:notesSz cx="6858000" cy="9144000"/>
  <p:defaultTextStyle>
    <a:defPPr>
      <a:defRPr lang="ru-RU"/>
    </a:defPPr>
    <a:lvl1pPr algn="l" rtl="0" fontAlgn="base">
      <a:spcBef>
        <a:spcPct val="0"/>
      </a:spcBef>
      <a:spcAft>
        <a:spcPct val="0"/>
      </a:spcAft>
      <a:defRPr sz="2000" kern="1200">
        <a:solidFill>
          <a:schemeClr val="tx1"/>
        </a:solidFill>
        <a:latin typeface="Tahoma" pitchFamily="34" charset="0"/>
        <a:ea typeface="+mn-ea"/>
        <a:cs typeface="Arial" charset="0"/>
      </a:defRPr>
    </a:lvl1pPr>
    <a:lvl2pPr marL="457200" algn="l" rtl="0" fontAlgn="base">
      <a:spcBef>
        <a:spcPct val="0"/>
      </a:spcBef>
      <a:spcAft>
        <a:spcPct val="0"/>
      </a:spcAft>
      <a:defRPr sz="2000" kern="1200">
        <a:solidFill>
          <a:schemeClr val="tx1"/>
        </a:solidFill>
        <a:latin typeface="Tahoma" pitchFamily="34" charset="0"/>
        <a:ea typeface="+mn-ea"/>
        <a:cs typeface="Arial" charset="0"/>
      </a:defRPr>
    </a:lvl2pPr>
    <a:lvl3pPr marL="914400" algn="l" rtl="0" fontAlgn="base">
      <a:spcBef>
        <a:spcPct val="0"/>
      </a:spcBef>
      <a:spcAft>
        <a:spcPct val="0"/>
      </a:spcAft>
      <a:defRPr sz="2000" kern="1200">
        <a:solidFill>
          <a:schemeClr val="tx1"/>
        </a:solidFill>
        <a:latin typeface="Tahoma" pitchFamily="34" charset="0"/>
        <a:ea typeface="+mn-ea"/>
        <a:cs typeface="Arial" charset="0"/>
      </a:defRPr>
    </a:lvl3pPr>
    <a:lvl4pPr marL="1371600" algn="l" rtl="0" fontAlgn="base">
      <a:spcBef>
        <a:spcPct val="0"/>
      </a:spcBef>
      <a:spcAft>
        <a:spcPct val="0"/>
      </a:spcAft>
      <a:defRPr sz="2000" kern="1200">
        <a:solidFill>
          <a:schemeClr val="tx1"/>
        </a:solidFill>
        <a:latin typeface="Tahoma" pitchFamily="34" charset="0"/>
        <a:ea typeface="+mn-ea"/>
        <a:cs typeface="Arial" charset="0"/>
      </a:defRPr>
    </a:lvl4pPr>
    <a:lvl5pPr marL="1828800" algn="l" rtl="0" fontAlgn="base">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14" autoAdjust="0"/>
  </p:normalViewPr>
  <p:slideViewPr>
    <p:cSldViewPr>
      <p:cViewPr varScale="1">
        <p:scale>
          <a:sx n="48" d="100"/>
          <a:sy n="48" d="100"/>
        </p:scale>
        <p:origin x="-5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3794"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337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fld id="{FEB5BCB8-7A0C-4247-B270-8DA4B974CD8E}" type="datetimeFigureOut">
              <a:rPr lang="ru-RU"/>
              <a:pPr>
                <a:defRPr/>
              </a:pPr>
              <a:t>15.11.2011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D46E366-BB4B-41FC-BE10-99C84255501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DC903A60-2079-4B09-8EEB-00BD9825C792}" type="datetimeFigureOut">
              <a:rPr lang="ru-RU"/>
              <a:pPr>
                <a:defRPr/>
              </a:pPr>
              <a:t>15.11.2011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621D02A-5FB9-40DB-B011-4464E104534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3242020D-A6E5-4C89-829A-63828728D71B}" type="datetimeFigureOut">
              <a:rPr lang="ru-RU"/>
              <a:pPr>
                <a:defRPr/>
              </a:pPr>
              <a:t>15.11.2011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0D4A984-3011-4144-A85D-C641F253617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F0EFA924-D999-49EC-B04D-2FA60A19932F}" type="datetimeFigureOut">
              <a:rPr lang="ru-RU"/>
              <a:pPr>
                <a:defRPr/>
              </a:pPr>
              <a:t>15.11.2011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65770A0-5FC8-4AC6-B923-A152E22D336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5166C76D-2F55-4458-BC0D-E9615C2ABC1A}" type="datetimeFigureOut">
              <a:rPr lang="ru-RU"/>
              <a:pPr>
                <a:defRPr/>
              </a:pPr>
              <a:t>15.11.2011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781A86B-CE49-4FC6-A042-FE532EE9199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fld id="{2F748A72-B4D3-45C8-8C25-7F520690C7D7}" type="datetimeFigureOut">
              <a:rPr lang="ru-RU"/>
              <a:pPr>
                <a:defRPr/>
              </a:pPr>
              <a:t>15.11.2011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EBAFCE8-890C-4A1E-ABE8-2E336244D10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fld id="{7F3CAA0C-918C-49BA-8E66-D17D96B1FC9B}" type="datetimeFigureOut">
              <a:rPr lang="ru-RU"/>
              <a:pPr>
                <a:defRPr/>
              </a:pPr>
              <a:t>15.11.2011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3897DEBE-9254-41F0-BFB6-92522F920F0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fld id="{0BFDFA6B-65FA-4C6A-B895-7EC4E416BDFD}" type="datetimeFigureOut">
              <a:rPr lang="ru-RU"/>
              <a:pPr>
                <a:defRPr/>
              </a:pPr>
              <a:t>15.11.2011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51EE54E-CF6F-4C5D-8D7E-B1F6EDDB2EC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A21BF5C-4736-48D2-A1D7-D3723F6E919D}" type="datetimeFigureOut">
              <a:rPr lang="ru-RU"/>
              <a:pPr>
                <a:defRPr/>
              </a:pPr>
              <a:t>15.11.2011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C948C25C-C8A3-46E4-8153-64A5BC2DADD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958D1916-149F-45F8-8D86-DE2A7F381FA7}" type="datetimeFigureOut">
              <a:rPr lang="ru-RU"/>
              <a:pPr>
                <a:defRPr/>
              </a:pPr>
              <a:t>15.11.2011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6D66DB5-02E6-4373-A108-1A4D98AF664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5DAD6FF7-6631-4B95-880F-DB474B7EFA09}" type="datetimeFigureOut">
              <a:rPr lang="ru-RU"/>
              <a:pPr>
                <a:defRPr/>
              </a:pPr>
              <a:t>15.11.2011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E51624A-842A-46C8-A9A0-5C9B32C208C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277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9500A428-E72B-4F00-92C6-6C75707B3725}" type="datetimeFigureOut">
              <a:rPr lang="ru-RU"/>
              <a:pPr>
                <a:defRPr/>
              </a:pPr>
              <a:t>15.11.2011</a:t>
            </a:fld>
            <a:endParaRPr lang="ru-RU"/>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ru-RU"/>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0DD025CE-6F1B-4B73-9EB9-85D8E5A20E5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642938" y="714375"/>
            <a:ext cx="7772400" cy="1470025"/>
          </a:xfrm>
        </p:spPr>
        <p:txBody>
          <a:bodyPr/>
          <a:lstStyle/>
          <a:p>
            <a:pPr eaLnBrk="1" hangingPunct="1">
              <a:defRPr/>
            </a:pPr>
            <a:r>
              <a:rPr lang="ru-RU" sz="3600">
                <a:solidFill>
                  <a:srgbClr val="00FF00"/>
                </a:solidFill>
              </a:rPr>
              <a:t>ТЕХНОЛОГИИ</a:t>
            </a:r>
            <a:br>
              <a:rPr lang="ru-RU" sz="3600">
                <a:solidFill>
                  <a:srgbClr val="00FF00"/>
                </a:solidFill>
              </a:rPr>
            </a:br>
            <a:r>
              <a:rPr lang="ru-RU" sz="3600">
                <a:solidFill>
                  <a:srgbClr val="00FF00"/>
                </a:solidFill>
              </a:rPr>
              <a:t>ЭСТЕТИЧЕСКОЙ НАПРАВЛЕННОСТИ</a:t>
            </a:r>
          </a:p>
        </p:txBody>
      </p:sp>
      <p:pic>
        <p:nvPicPr>
          <p:cNvPr id="13314" name="Picture 2" descr="C:\Documents and Settings\Irishka\Desktop\здоровьеберегающие технологии\маски-1.jpg"/>
          <p:cNvPicPr>
            <a:picLocks noChangeAspect="1" noChangeArrowheads="1"/>
          </p:cNvPicPr>
          <p:nvPr/>
        </p:nvPicPr>
        <p:blipFill>
          <a:blip r:embed="rId2"/>
          <a:srcRect/>
          <a:stretch>
            <a:fillRect/>
          </a:stretch>
        </p:blipFill>
        <p:spPr bwMode="auto">
          <a:xfrm>
            <a:off x="1692275" y="2420938"/>
            <a:ext cx="5759450" cy="3621087"/>
          </a:xfrm>
          <a:prstGeom prst="rect">
            <a:avLst/>
          </a:prstGeom>
          <a:noFill/>
          <a:ln w="9525">
            <a:noFill/>
            <a:miter lim="800000"/>
            <a:headEnd/>
            <a:tailEnd/>
          </a:ln>
        </p:spPr>
      </p:pic>
      <p:sp>
        <p:nvSpPr>
          <p:cNvPr id="13315" name="Text Box 4"/>
          <p:cNvSpPr txBox="1">
            <a:spLocks noChangeArrowheads="1"/>
          </p:cNvSpPr>
          <p:nvPr/>
        </p:nvSpPr>
        <p:spPr bwMode="auto">
          <a:xfrm>
            <a:off x="1547813" y="0"/>
            <a:ext cx="5368925" cy="641350"/>
          </a:xfrm>
          <a:prstGeom prst="rect">
            <a:avLst/>
          </a:prstGeom>
          <a:noFill/>
          <a:ln w="9525">
            <a:noFill/>
            <a:miter lim="800000"/>
            <a:headEnd/>
            <a:tailEnd/>
          </a:ln>
        </p:spPr>
        <p:txBody>
          <a:bodyPr wrap="none">
            <a:spAutoFit/>
          </a:bodyPr>
          <a:lstStyle/>
          <a:p>
            <a:r>
              <a:rPr lang="ru-RU" sz="1800"/>
              <a:t>ГДОУ детский сад №10 компенсирующего вида </a:t>
            </a:r>
          </a:p>
          <a:p>
            <a:r>
              <a:rPr lang="ru-RU" sz="1800"/>
              <a:t>Выборгского района Санкт-Петербурга</a:t>
            </a:r>
          </a:p>
        </p:txBody>
      </p:sp>
      <p:sp>
        <p:nvSpPr>
          <p:cNvPr id="13316" name="Text Box 5"/>
          <p:cNvSpPr txBox="1">
            <a:spLocks noChangeArrowheads="1"/>
          </p:cNvSpPr>
          <p:nvPr/>
        </p:nvSpPr>
        <p:spPr bwMode="auto">
          <a:xfrm>
            <a:off x="0" y="6491288"/>
            <a:ext cx="7105650" cy="366712"/>
          </a:xfrm>
          <a:prstGeom prst="rect">
            <a:avLst/>
          </a:prstGeom>
          <a:noFill/>
          <a:ln w="9525">
            <a:noFill/>
            <a:miter lim="800000"/>
            <a:headEnd/>
            <a:tailEnd/>
          </a:ln>
        </p:spPr>
        <p:txBody>
          <a:bodyPr wrap="none">
            <a:spAutoFit/>
          </a:bodyPr>
          <a:lstStyle/>
          <a:p>
            <a:r>
              <a:rPr lang="ru-RU" sz="1800"/>
              <a:t>Презентация составлена воспитателем Болачковой А.М.</a:t>
            </a:r>
            <a:r>
              <a:rPr lang="ru-RU" sz="1800">
                <a:latin typeface="Arial" charset="0"/>
              </a:rPr>
              <a:t>  2010 г</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71463" y="357188"/>
            <a:ext cx="8572500" cy="6072187"/>
          </a:xfrm>
        </p:spPr>
        <p:txBody>
          <a:bodyPr>
            <a:noAutofit/>
          </a:bodyPr>
          <a:lstStyle/>
          <a:p>
            <a:pPr marL="0" indent="0" algn="ctr" eaLnBrk="1" hangingPunct="1">
              <a:spcBef>
                <a:spcPct val="0"/>
              </a:spcBef>
              <a:buFont typeface="Wingdings" pitchFamily="2" charset="2"/>
              <a:buNone/>
              <a:defRPr/>
            </a:pPr>
            <a:r>
              <a:rPr lang="ru-RU" sz="3600" b="1" u="sng" smtClean="0">
                <a:solidFill>
                  <a:srgbClr val="00FF00"/>
                </a:solidFill>
                <a:latin typeface="Monotype Corsiva" pitchFamily="66" charset="0"/>
              </a:rPr>
              <a:t>ПОДХОДЯЩИЙ СПЕКТАКЛЬ</a:t>
            </a:r>
            <a:endParaRPr lang="ru-RU" sz="3600" u="sng" smtClean="0">
              <a:solidFill>
                <a:srgbClr val="00FF00"/>
              </a:solidFill>
              <a:latin typeface="Monotype Corsiva" pitchFamily="66" charset="0"/>
            </a:endParaRPr>
          </a:p>
          <a:p>
            <a:pPr marL="0" indent="0" eaLnBrk="1" hangingPunct="1">
              <a:spcBef>
                <a:spcPct val="0"/>
              </a:spcBef>
              <a:buFont typeface="Wingdings" pitchFamily="2" charset="2"/>
              <a:buNone/>
              <a:defRPr/>
            </a:pPr>
            <a:r>
              <a:rPr lang="ru-RU" smtClean="0">
                <a:latin typeface="Monotype Corsiva" pitchFamily="66" charset="0"/>
              </a:rPr>
              <a:t>Если крохе три-четыре года, лучше начать с кукольного театра, где большинство спектаклей основано на знакомых малышу сюжетах и участвуют в них уже знакомые по книгам персонажи: Емеля, Козлята, Волк, Лиса, Колобок.</a:t>
            </a:r>
          </a:p>
          <a:p>
            <a:pPr marL="0" indent="0" eaLnBrk="1" hangingPunct="1">
              <a:spcBef>
                <a:spcPct val="0"/>
              </a:spcBef>
              <a:buFont typeface="Wingdings" pitchFamily="2" charset="2"/>
              <a:buNone/>
              <a:defRPr/>
            </a:pPr>
            <a:r>
              <a:rPr lang="ru-RU" smtClean="0">
                <a:latin typeface="Monotype Corsiva" pitchFamily="66" charset="0"/>
              </a:rPr>
              <a:t>Ребенку будет проще вникнуть в смысл происходящего, и интерес к действию не пропадет. Лучше всего, если продолжительность спектакля будет не больше часа (40-50 минут).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2bf9cc2f18c1440f96dfb1a5d3f6"/>
          <p:cNvPicPr>
            <a:picLocks noChangeAspect="1" noChangeArrowheads="1"/>
          </p:cNvPicPr>
          <p:nvPr/>
        </p:nvPicPr>
        <p:blipFill>
          <a:blip r:embed="rId2"/>
          <a:srcRect/>
          <a:stretch>
            <a:fillRect/>
          </a:stretch>
        </p:blipFill>
        <p:spPr bwMode="auto">
          <a:xfrm>
            <a:off x="1835150" y="260350"/>
            <a:ext cx="5518150" cy="4122738"/>
          </a:xfrm>
          <a:prstGeom prst="rect">
            <a:avLst/>
          </a:prstGeom>
          <a:noFill/>
          <a:ln w="9525">
            <a:noFill/>
            <a:miter lim="800000"/>
            <a:headEnd/>
            <a:tailEnd/>
          </a:ln>
        </p:spPr>
      </p:pic>
      <p:pic>
        <p:nvPicPr>
          <p:cNvPr id="23554" name="Picture 4" descr="iCA0YVF9G"/>
          <p:cNvPicPr>
            <a:picLocks noChangeAspect="1" noChangeArrowheads="1"/>
          </p:cNvPicPr>
          <p:nvPr/>
        </p:nvPicPr>
        <p:blipFill>
          <a:blip r:embed="rId3"/>
          <a:srcRect/>
          <a:stretch>
            <a:fillRect/>
          </a:stretch>
        </p:blipFill>
        <p:spPr bwMode="auto">
          <a:xfrm>
            <a:off x="395288" y="4581525"/>
            <a:ext cx="2700337" cy="1943100"/>
          </a:xfrm>
          <a:prstGeom prst="rect">
            <a:avLst/>
          </a:prstGeom>
          <a:noFill/>
          <a:ln w="9525">
            <a:noFill/>
            <a:miter lim="800000"/>
            <a:headEnd/>
            <a:tailEnd/>
          </a:ln>
        </p:spPr>
      </p:pic>
      <p:pic>
        <p:nvPicPr>
          <p:cNvPr id="23555" name="Picture 5" descr="iCA32TFPW"/>
          <p:cNvPicPr>
            <a:picLocks noChangeAspect="1" noChangeArrowheads="1"/>
          </p:cNvPicPr>
          <p:nvPr/>
        </p:nvPicPr>
        <p:blipFill>
          <a:blip r:embed="rId4"/>
          <a:srcRect/>
          <a:stretch>
            <a:fillRect/>
          </a:stretch>
        </p:blipFill>
        <p:spPr bwMode="auto">
          <a:xfrm>
            <a:off x="6372225" y="4581525"/>
            <a:ext cx="2411413" cy="1928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428625"/>
            <a:ext cx="8501062" cy="6000750"/>
          </a:xfrm>
        </p:spPr>
        <p:txBody>
          <a:bodyPr>
            <a:normAutofit/>
          </a:bodyPr>
          <a:lstStyle/>
          <a:p>
            <a:pPr marL="0" indent="450850" eaLnBrk="1" hangingPunct="1">
              <a:spcBef>
                <a:spcPct val="0"/>
              </a:spcBef>
              <a:buFont typeface="Wingdings" pitchFamily="2" charset="2"/>
              <a:buNone/>
              <a:defRPr/>
            </a:pPr>
            <a:r>
              <a:rPr lang="ru-RU" sz="3100" smtClean="0">
                <a:latin typeface="Monotype Corsiva" pitchFamily="66" charset="0"/>
              </a:rPr>
              <a:t>Для пяти - шестилеток сюжетный диапазон спектаклей значительно шире: это не только сказки, но и постановки по более «взрослым» сюжетам – «Бременские музыканты», «Бэмби», «Принцесса-кошка». </a:t>
            </a:r>
          </a:p>
          <a:p>
            <a:pPr marL="0" indent="450850" eaLnBrk="1" hangingPunct="1">
              <a:spcBef>
                <a:spcPct val="0"/>
              </a:spcBef>
              <a:buFont typeface="Wingdings" pitchFamily="2" charset="2"/>
              <a:buNone/>
              <a:defRPr/>
            </a:pPr>
            <a:r>
              <a:rPr lang="ru-RU" sz="3100" smtClean="0">
                <a:latin typeface="Monotype Corsiva" pitchFamily="66" charset="0"/>
              </a:rPr>
              <a:t>Длительность спектакля уже не так жестко ограничена, но все же лучше, если он будет с антрактом. </a:t>
            </a:r>
          </a:p>
          <a:p>
            <a:pPr marL="0" indent="450850" eaLnBrk="1" hangingPunct="1">
              <a:spcBef>
                <a:spcPct val="0"/>
              </a:spcBef>
              <a:buFont typeface="Wingdings" pitchFamily="2" charset="2"/>
              <a:buNone/>
              <a:defRPr/>
            </a:pPr>
            <a:r>
              <a:rPr lang="ru-RU" sz="3100" smtClean="0">
                <a:latin typeface="Monotype Corsiva" pitchFamily="66" charset="0"/>
              </a:rPr>
              <a:t>Для самых маленьких смело можно порекомендовать спектакль-игру, где идет непосредственное общение с залом. </a:t>
            </a:r>
          </a:p>
          <a:p>
            <a:pPr marL="0" indent="450850" eaLnBrk="1" hangingPunct="1">
              <a:buFont typeface="Wingdings" pitchFamily="2" charset="2"/>
              <a:buNone/>
              <a:defRPr/>
            </a:pPr>
            <a:endParaRPr lang="ru-RU"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190168[1]"/>
          <p:cNvPicPr>
            <a:picLocks noChangeAspect="1" noChangeArrowheads="1"/>
          </p:cNvPicPr>
          <p:nvPr/>
        </p:nvPicPr>
        <p:blipFill>
          <a:blip r:embed="rId2"/>
          <a:srcRect/>
          <a:stretch>
            <a:fillRect/>
          </a:stretch>
        </p:blipFill>
        <p:spPr bwMode="auto">
          <a:xfrm>
            <a:off x="0" y="333375"/>
            <a:ext cx="8748713" cy="6264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30200" y="285750"/>
            <a:ext cx="8501063" cy="6215063"/>
          </a:xfrm>
        </p:spPr>
        <p:txBody>
          <a:bodyPr>
            <a:normAutofit/>
          </a:bodyPr>
          <a:lstStyle/>
          <a:p>
            <a:pPr marL="0" indent="450850" eaLnBrk="1" hangingPunct="1">
              <a:lnSpc>
                <a:spcPct val="80000"/>
              </a:lnSpc>
              <a:spcBef>
                <a:spcPct val="0"/>
              </a:spcBef>
              <a:buFont typeface="Wingdings" pitchFamily="2" charset="2"/>
              <a:buNone/>
              <a:defRPr/>
            </a:pPr>
            <a:r>
              <a:rPr lang="ru-RU" sz="2700" smtClean="0">
                <a:latin typeface="Monotype Corsiva" pitchFamily="66" charset="0"/>
              </a:rPr>
              <a:t>От маленького зрителя в театре требуется понимание и осознание таких вечных понятий, как: «добро» и «зло», «дружба» и «вражда», «любовь» и «ненависть». Часто у бывает так, что спектакль вызывает у ребят желание прочитать и книгу. А бывает и наоборот: к нам идут после прочтение книги. Ведь все элементы воспитания ребенок усваивает гораздо лучше в иносказательной форме, чем какую-то назидательную форму. </a:t>
            </a:r>
          </a:p>
          <a:p>
            <a:pPr marL="0" indent="450850" eaLnBrk="1" hangingPunct="1">
              <a:lnSpc>
                <a:spcPct val="80000"/>
              </a:lnSpc>
              <a:spcBef>
                <a:spcPct val="0"/>
              </a:spcBef>
              <a:buFont typeface="Wingdings" pitchFamily="2" charset="2"/>
              <a:buNone/>
              <a:defRPr/>
            </a:pPr>
            <a:r>
              <a:rPr lang="ru-RU" sz="2700" smtClean="0">
                <a:latin typeface="Monotype Corsiva" pitchFamily="66" charset="0"/>
              </a:rPr>
              <a:t>Театр может стать вашим первым помощником в воспитании юного сорванца. В театре это происходит «играючи». Малыш сопереживает героям, легко перенимает новые модели поведения. Достойные подражания поступки добрых героев берет в пример, а действия отрицательных героев воспринимает адекватно ситуации.</a:t>
            </a:r>
          </a:p>
          <a:p>
            <a:pPr marL="0" indent="450850" eaLnBrk="1" hangingPunct="1">
              <a:lnSpc>
                <a:spcPct val="80000"/>
              </a:lnSpc>
              <a:buFont typeface="Wingdings" pitchFamily="2" charset="2"/>
              <a:buNone/>
              <a:defRPr/>
            </a:pPr>
            <a:endParaRPr lang="ru-RU" sz="2300" smtClean="0">
              <a:latin typeface="Monotype Corsiva" pitchFamily="66" charset="0"/>
            </a:endParaRPr>
          </a:p>
          <a:p>
            <a:pPr marL="0" indent="450850" eaLnBrk="1" hangingPunct="1">
              <a:lnSpc>
                <a:spcPct val="80000"/>
              </a:lnSpc>
              <a:buFont typeface="Wingdings" pitchFamily="2" charset="2"/>
              <a:buNone/>
              <a:defRPr/>
            </a:pPr>
            <a:endParaRPr lang="ru-RU" sz="23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285750"/>
            <a:ext cx="8501062" cy="6286500"/>
          </a:xfrm>
        </p:spPr>
        <p:txBody>
          <a:bodyPr>
            <a:normAutofit/>
          </a:bodyPr>
          <a:lstStyle/>
          <a:p>
            <a:pPr marL="0" indent="0" algn="ctr" eaLnBrk="1" hangingPunct="1">
              <a:lnSpc>
                <a:spcPct val="90000"/>
              </a:lnSpc>
              <a:spcBef>
                <a:spcPct val="0"/>
              </a:spcBef>
              <a:buFont typeface="Wingdings" pitchFamily="2" charset="2"/>
              <a:buNone/>
              <a:defRPr/>
            </a:pPr>
            <a:r>
              <a:rPr lang="ru-RU" sz="3400" b="1" u="sng" smtClean="0">
                <a:solidFill>
                  <a:srgbClr val="00FF00"/>
                </a:solidFill>
                <a:latin typeface="Monotype Corsiva" pitchFamily="66" charset="0"/>
              </a:rPr>
              <a:t>ПРАВИЛЬНАЯ ПОДГОТОВКА</a:t>
            </a:r>
            <a:endParaRPr lang="ru-RU" sz="3400" b="1" u="sng" smtClean="0">
              <a:solidFill>
                <a:srgbClr val="00FF00"/>
              </a:solidFill>
              <a:latin typeface="Arial" charset="0"/>
            </a:endParaRPr>
          </a:p>
          <a:p>
            <a:pPr marL="0" indent="0" algn="ctr" eaLnBrk="1" hangingPunct="1">
              <a:lnSpc>
                <a:spcPct val="90000"/>
              </a:lnSpc>
              <a:spcBef>
                <a:spcPct val="0"/>
              </a:spcBef>
              <a:buFont typeface="Wingdings" pitchFamily="2" charset="2"/>
              <a:buNone/>
              <a:defRPr/>
            </a:pPr>
            <a:endParaRPr lang="ru-RU" sz="3400" b="1" u="sng" smtClean="0">
              <a:solidFill>
                <a:srgbClr val="00FF00"/>
              </a:solidFill>
              <a:latin typeface="Arial" charset="0"/>
            </a:endParaRPr>
          </a:p>
          <a:p>
            <a:pPr marL="0" indent="0" eaLnBrk="1" hangingPunct="1">
              <a:lnSpc>
                <a:spcPct val="90000"/>
              </a:lnSpc>
              <a:spcBef>
                <a:spcPct val="0"/>
              </a:spcBef>
              <a:buFont typeface="Wingdings" pitchFamily="2" charset="2"/>
              <a:buNone/>
              <a:defRPr/>
            </a:pPr>
            <a:r>
              <a:rPr lang="ru-RU" sz="2800" smtClean="0">
                <a:latin typeface="Monotype Corsiva" pitchFamily="66" charset="0"/>
              </a:rPr>
              <a:t>Для знакомства с театром лучше идти на театральную постановку, сюжет которой вам с ребенком уже знаком. Прочитайте сказку, по мотивам которой поставлен спектакль, посмотрите вместе рисунки, комментируя их. Ведь то, что происходит на сцене, иногда изрядно отличается от литературного сюжета. Особенно, если сказочное действие происходит на сцене театра оперы и балета. </a:t>
            </a:r>
          </a:p>
          <a:p>
            <a:pPr marL="0" indent="0" eaLnBrk="1" hangingPunct="1">
              <a:lnSpc>
                <a:spcPct val="90000"/>
              </a:lnSpc>
              <a:spcBef>
                <a:spcPct val="0"/>
              </a:spcBef>
              <a:buFont typeface="Wingdings" pitchFamily="2" charset="2"/>
              <a:buNone/>
              <a:defRPr/>
            </a:pPr>
            <a:r>
              <a:rPr lang="ru-RU" sz="2800" smtClean="0">
                <a:latin typeface="Monotype Corsiva" pitchFamily="66" charset="0"/>
              </a:rPr>
              <a:t>Обязательно объясните ребенку специфику балетного искусства. Иначе вы рискуете до конца спектакля слышать удивленное: «Мама, а почему они не разговаривают?»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428625"/>
            <a:ext cx="8501063" cy="5929313"/>
          </a:xfrm>
        </p:spPr>
        <p:txBody>
          <a:bodyPr>
            <a:normAutofit/>
          </a:bodyPr>
          <a:lstStyle/>
          <a:p>
            <a:pPr marL="0" indent="450850" eaLnBrk="1" hangingPunct="1">
              <a:lnSpc>
                <a:spcPct val="90000"/>
              </a:lnSpc>
              <a:spcBef>
                <a:spcPct val="0"/>
              </a:spcBef>
              <a:buFont typeface="Wingdings" pitchFamily="2" charset="2"/>
              <a:buNone/>
              <a:defRPr/>
            </a:pPr>
            <a:r>
              <a:rPr lang="ru-RU" sz="2800" smtClean="0">
                <a:latin typeface="Monotype Corsiva" pitchFamily="66" charset="0"/>
              </a:rPr>
              <a:t>Лучше сразу рассказать, что в балете движения заменяют слова. А для наглядности поиграйте в «изображения». Пусть малыш молча изобразит медведя, волка или зайчика.</a:t>
            </a:r>
          </a:p>
          <a:p>
            <a:pPr marL="0" indent="450850" eaLnBrk="1" hangingPunct="1">
              <a:lnSpc>
                <a:spcPct val="90000"/>
              </a:lnSpc>
              <a:spcBef>
                <a:spcPct val="0"/>
              </a:spcBef>
              <a:buFont typeface="Wingdings" pitchFamily="2" charset="2"/>
              <a:buNone/>
              <a:defRPr/>
            </a:pPr>
            <a:r>
              <a:rPr lang="ru-RU" sz="2800" smtClean="0">
                <a:latin typeface="Monotype Corsiva" pitchFamily="66" charset="0"/>
              </a:rPr>
              <a:t>Для первого посещения билеты лучше покупать на места в середине зала. Например, есть спектакли, где герои выбегают в зал. Ведь ребенок смотрит на сцену, он забывает обо всем на свете, все его эмоции, переживания связаны со сказкой. И вот, неожиданно, на малыша выскакивает «настоящий» волк! Для многих деток это настоящий «кошмарный кошмар». После такого стресса кроха может наотрез отказаться от «хождений по театрам».</a:t>
            </a:r>
          </a:p>
          <a:p>
            <a:pPr marL="0" indent="450850" eaLnBrk="1" hangingPunct="1">
              <a:lnSpc>
                <a:spcPct val="90000"/>
              </a:lnSpc>
              <a:spcBef>
                <a:spcPct val="0"/>
              </a:spcBef>
              <a:buFont typeface="Wingdings" pitchFamily="2" charset="2"/>
              <a:buNone/>
              <a:defRPr/>
            </a:pPr>
            <a:endParaRPr lang="ru-RU" sz="2800" smtClean="0">
              <a:latin typeface="Monotype Corsiva"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9" descr="5"/>
          <p:cNvPicPr>
            <a:picLocks noChangeAspect="1" noChangeArrowheads="1"/>
          </p:cNvPicPr>
          <p:nvPr/>
        </p:nvPicPr>
        <p:blipFill>
          <a:blip r:embed="rId2"/>
          <a:srcRect/>
          <a:stretch>
            <a:fillRect/>
          </a:stretch>
        </p:blipFill>
        <p:spPr bwMode="auto">
          <a:xfrm>
            <a:off x="395288" y="692150"/>
            <a:ext cx="8353425" cy="583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428625"/>
            <a:ext cx="8501062" cy="5929313"/>
          </a:xfrm>
        </p:spPr>
        <p:txBody>
          <a:bodyPr>
            <a:normAutofit/>
          </a:bodyPr>
          <a:lstStyle/>
          <a:p>
            <a:pPr marL="0" indent="450850" eaLnBrk="1" hangingPunct="1">
              <a:buFont typeface="Wingdings" pitchFamily="2" charset="2"/>
              <a:buNone/>
              <a:defRPr/>
            </a:pPr>
            <a:r>
              <a:rPr lang="ru-RU" sz="3000" smtClean="0">
                <a:latin typeface="Monotype Corsiva" pitchFamily="66" charset="0"/>
              </a:rPr>
              <a:t>Некоторые родители, не успев перешагнуть порог театра, сразу отправляются в буфет. Оставьте это до третьего посещения. Пусть первые встречи ребенка с прекрасным будут связаны с самим спектаклем, с фотографиями артистов в фойе. Иначе буфет и очереди в нем могут остаться самым ярким впечатлением от театра. А ваш праздник должен быть в первую очередь театральным. Этому поспособствует и специальное «театральное» платье или костюм, а</a:t>
            </a:r>
            <a:r>
              <a:rPr lang="ru-RU" sz="3400" smtClean="0">
                <a:latin typeface="Monotype Corsiva" pitchFamily="66" charset="0"/>
              </a:rPr>
              <a:t> </a:t>
            </a:r>
            <a:r>
              <a:rPr lang="ru-RU" sz="3000" smtClean="0">
                <a:latin typeface="Monotype Corsiva" pitchFamily="66" charset="0"/>
              </a:rPr>
              <a:t>также парадная вторая обувь.</a:t>
            </a:r>
          </a:p>
          <a:p>
            <a:pPr marL="0" indent="450850" eaLnBrk="1" hangingPunct="1">
              <a:buFont typeface="Wingdings" pitchFamily="2" charset="2"/>
              <a:buNone/>
              <a:defRPr/>
            </a:pPr>
            <a:endParaRPr lang="ru-RU"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50825" y="549275"/>
            <a:ext cx="8429625" cy="6000750"/>
          </a:xfrm>
        </p:spPr>
        <p:txBody>
          <a:bodyPr>
            <a:normAutofit/>
          </a:bodyPr>
          <a:lstStyle/>
          <a:p>
            <a:pPr marL="0" indent="0" eaLnBrk="1" hangingPunct="1">
              <a:lnSpc>
                <a:spcPct val="110000"/>
              </a:lnSpc>
              <a:spcBef>
                <a:spcPct val="0"/>
              </a:spcBef>
              <a:buFont typeface="Wingdings" pitchFamily="2" charset="2"/>
              <a:buNone/>
              <a:defRPr/>
            </a:pPr>
            <a:r>
              <a:rPr lang="ru-RU" sz="2800" smtClean="0">
                <a:latin typeface="Monotype Corsiva" pitchFamily="66" charset="0"/>
              </a:rPr>
              <a:t>Ну и, конечно же, выходите из дома заранее. Лучше всего прийти на спектакль за </a:t>
            </a:r>
            <a:r>
              <a:rPr lang="ru-RU" sz="2800" smtClean="0">
                <a:solidFill>
                  <a:srgbClr val="00FF00"/>
                </a:solidFill>
                <a:latin typeface="Monotype Corsiva" pitchFamily="66" charset="0"/>
              </a:rPr>
              <a:t>30</a:t>
            </a:r>
            <a:r>
              <a:rPr lang="ru-RU" sz="2800" smtClean="0">
                <a:latin typeface="Monotype Corsiva" pitchFamily="66" charset="0"/>
              </a:rPr>
              <a:t> минут до начала.</a:t>
            </a:r>
          </a:p>
          <a:p>
            <a:pPr marL="0" indent="0" eaLnBrk="1" hangingPunct="1">
              <a:lnSpc>
                <a:spcPct val="110000"/>
              </a:lnSpc>
              <a:spcBef>
                <a:spcPct val="0"/>
              </a:spcBef>
              <a:buFont typeface="Wingdings" pitchFamily="2" charset="2"/>
              <a:buNone/>
              <a:defRPr/>
            </a:pPr>
            <a:r>
              <a:rPr lang="ru-RU" sz="2800" smtClean="0">
                <a:latin typeface="Monotype Corsiva" pitchFamily="66" charset="0"/>
              </a:rPr>
              <a:t>Посещение театра всегда праздник для каждого, а для ребенка – особенно. И это мероприятие не терпит спешки и суеты. В театре важно все: гардероб, холл, буфет, зал. И ребенку просто необходимо время, чтобы все это рассмотреть и осознать, где он находится. Кроме того, многие родители, приведя деток в театр, предлагают им самим найти свое место, объясняя, где написан номер ряда, как найти свое кресло.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785938" y="2428875"/>
            <a:ext cx="5857875" cy="928688"/>
          </a:xfrm>
        </p:spPr>
        <p:txBody>
          <a:bodyPr>
            <a:normAutofit/>
          </a:bodyPr>
          <a:lstStyle/>
          <a:p>
            <a:pPr eaLnBrk="1" hangingPunct="1">
              <a:defRPr/>
            </a:pPr>
            <a:r>
              <a:rPr lang="ru-RU" sz="3600" b="1"/>
              <a:t>РЕКОМЕНДАЦИИ ДЛЯ РОДИТЕЛЕЙ</a:t>
            </a:r>
          </a:p>
        </p:txBody>
      </p:sp>
      <p:sp>
        <p:nvSpPr>
          <p:cNvPr id="3" name="Подзаголовок 2"/>
          <p:cNvSpPr>
            <a:spLocks noGrp="1"/>
          </p:cNvSpPr>
          <p:nvPr>
            <p:ph type="subTitle" idx="4294967295"/>
          </p:nvPr>
        </p:nvSpPr>
        <p:spPr>
          <a:xfrm>
            <a:off x="1428750" y="5202238"/>
            <a:ext cx="6400800" cy="493712"/>
          </a:xfrm>
        </p:spPr>
        <p:txBody>
          <a:bodyPr>
            <a:normAutofit/>
          </a:bodyPr>
          <a:lstStyle/>
          <a:p>
            <a:pPr marL="0" indent="0" algn="ctr" eaLnBrk="1" hangingPunct="1">
              <a:lnSpc>
                <a:spcPct val="90000"/>
              </a:lnSpc>
              <a:spcBef>
                <a:spcPct val="0"/>
              </a:spcBef>
              <a:buFont typeface="Wingdings" pitchFamily="2" charset="2"/>
              <a:buNone/>
              <a:defRPr/>
            </a:pPr>
            <a:r>
              <a:rPr lang="ru-RU" sz="3000" b="1"/>
              <a:t>«МОЙ ПЕРВЫЙ ПОХОД В ТЕАТР»</a:t>
            </a:r>
          </a:p>
        </p:txBody>
      </p:sp>
      <p:pic>
        <p:nvPicPr>
          <p:cNvPr id="14339" name="Picture 3" descr="C:\Documents and Settings\Irishka\Desktop\здоровьеберегающие технологии\занавес.png"/>
          <p:cNvPicPr>
            <a:picLocks noChangeAspect="1" noChangeArrowheads="1"/>
          </p:cNvPicPr>
          <p:nvPr/>
        </p:nvPicPr>
        <p:blipFill>
          <a:blip r:embed="rId2"/>
          <a:srcRect/>
          <a:stretch>
            <a:fillRect/>
          </a:stretch>
        </p:blipFill>
        <p:spPr bwMode="auto">
          <a:xfrm>
            <a:off x="82550" y="306388"/>
            <a:ext cx="8964613" cy="629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625" y="476250"/>
            <a:ext cx="8715375" cy="5810250"/>
          </a:xfrm>
        </p:spPr>
        <p:txBody>
          <a:bodyPr>
            <a:noAutofit/>
          </a:bodyPr>
          <a:lstStyle/>
          <a:p>
            <a:pPr marL="0" indent="0" algn="ctr" eaLnBrk="1" hangingPunct="1">
              <a:spcBef>
                <a:spcPct val="0"/>
              </a:spcBef>
              <a:buFont typeface="Wingdings" pitchFamily="2" charset="2"/>
              <a:buNone/>
              <a:defRPr/>
            </a:pPr>
            <a:r>
              <a:rPr lang="ru-RU" sz="3000" b="1" u="sng" smtClean="0">
                <a:solidFill>
                  <a:srgbClr val="00FF00"/>
                </a:solidFill>
                <a:latin typeface="Monotype Corsiva" pitchFamily="66" charset="0"/>
              </a:rPr>
              <a:t>ЗАКРЕПЛЕНИЕ «ПРОЙДЕННОГО МАТЕРИАЛА»</a:t>
            </a:r>
            <a:endParaRPr lang="ru-RU" sz="3000" b="1" u="sng" smtClean="0">
              <a:solidFill>
                <a:srgbClr val="00FF00"/>
              </a:solidFill>
              <a:latin typeface="Arial" charset="0"/>
            </a:endParaRPr>
          </a:p>
          <a:p>
            <a:pPr marL="0" indent="0" eaLnBrk="1" hangingPunct="1">
              <a:spcBef>
                <a:spcPct val="0"/>
              </a:spcBef>
              <a:buFont typeface="Wingdings" pitchFamily="2" charset="2"/>
              <a:buNone/>
              <a:defRPr/>
            </a:pPr>
            <a:endParaRPr lang="ru-RU" sz="3000" b="1" u="sng" smtClean="0">
              <a:solidFill>
                <a:srgbClr val="00FF00"/>
              </a:solidFill>
              <a:latin typeface="Arial" charset="0"/>
            </a:endParaRPr>
          </a:p>
          <a:p>
            <a:pPr marL="0" indent="0" eaLnBrk="1" hangingPunct="1">
              <a:spcBef>
                <a:spcPct val="0"/>
              </a:spcBef>
              <a:buFont typeface="Wingdings" pitchFamily="2" charset="2"/>
              <a:buNone/>
              <a:defRPr/>
            </a:pPr>
            <a:r>
              <a:rPr lang="ru-RU" sz="2800" smtClean="0">
                <a:latin typeface="Monotype Corsiva" pitchFamily="66" charset="0"/>
              </a:rPr>
              <a:t>Помните, как походы с родителями в театр становились для каждого из нас настоящими праздниками, из которых потом и складываются воспоминания о детстве? А обсуждение спектаклей затягивалось на несколько вечеров? </a:t>
            </a:r>
          </a:p>
          <a:p>
            <a:pPr marL="0" indent="0" eaLnBrk="1" hangingPunct="1">
              <a:spcBef>
                <a:spcPct val="0"/>
              </a:spcBef>
              <a:buFont typeface="Wingdings" pitchFamily="2" charset="2"/>
              <a:buNone/>
              <a:defRPr/>
            </a:pPr>
            <a:r>
              <a:rPr lang="ru-RU" sz="2800" smtClean="0">
                <a:latin typeface="Monotype Corsiva" pitchFamily="66" charset="0"/>
              </a:rPr>
              <a:t>В сегодняшнюю эпоху компьютеров и телевидения мы и общаемся так же кратко, как по пресловутой аське. «Тебе понравился спектакль»? - «Да, мам» и улыбка-смайлик. Дальнейшего обсуждения вроде бы и не требуется.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357188"/>
            <a:ext cx="8572500" cy="6500812"/>
          </a:xfrm>
        </p:spPr>
        <p:txBody>
          <a:bodyPr>
            <a:normAutofit/>
          </a:bodyPr>
          <a:lstStyle/>
          <a:p>
            <a:pPr marL="0" indent="450850" eaLnBrk="1" hangingPunct="1">
              <a:spcBef>
                <a:spcPct val="0"/>
              </a:spcBef>
              <a:buFont typeface="Wingdings" pitchFamily="2" charset="2"/>
              <a:buNone/>
              <a:defRPr/>
            </a:pPr>
            <a:r>
              <a:rPr lang="ru-RU" sz="2600" smtClean="0">
                <a:latin typeface="Monotype Corsiva" pitchFamily="66" charset="0"/>
              </a:rPr>
              <a:t>Какими вопросами можно озадачить «компьютеризированным» родителям своего ребенка, чтобы пробудить фантазию и интерес к театру? Список достаточно универсален и может подойти к любому спектаклю:</a:t>
            </a:r>
          </a:p>
          <a:p>
            <a:pPr marL="0" indent="450850" eaLnBrk="1" hangingPunct="1">
              <a:spcBef>
                <a:spcPct val="0"/>
              </a:spcBef>
              <a:buFont typeface="Wingdings" pitchFamily="2" charset="2"/>
              <a:buNone/>
              <a:defRPr/>
            </a:pPr>
            <a:r>
              <a:rPr lang="ru-RU" sz="2600" smtClean="0">
                <a:latin typeface="Monotype Corsiva" pitchFamily="66" charset="0"/>
              </a:rPr>
              <a:t>1) Как называется спектакль?</a:t>
            </a:r>
          </a:p>
          <a:p>
            <a:pPr marL="0" indent="450850" eaLnBrk="1" hangingPunct="1">
              <a:spcBef>
                <a:spcPct val="0"/>
              </a:spcBef>
              <a:buFont typeface="Wingdings" pitchFamily="2" charset="2"/>
              <a:buNone/>
              <a:defRPr/>
            </a:pPr>
            <a:r>
              <a:rPr lang="ru-RU" sz="2600" smtClean="0">
                <a:latin typeface="Monotype Corsiva" pitchFamily="66" charset="0"/>
              </a:rPr>
              <a:t>2) Как зовут главного героя спектакля?</a:t>
            </a:r>
          </a:p>
          <a:p>
            <a:pPr marL="0" indent="450850" eaLnBrk="1" hangingPunct="1">
              <a:spcBef>
                <a:spcPct val="0"/>
              </a:spcBef>
              <a:buFont typeface="Wingdings" pitchFamily="2" charset="2"/>
              <a:buNone/>
              <a:defRPr/>
            </a:pPr>
            <a:r>
              <a:rPr lang="ru-RU" sz="2600" smtClean="0">
                <a:latin typeface="Monotype Corsiva" pitchFamily="66" charset="0"/>
              </a:rPr>
              <a:t>3) Есть ли у него друзья и враги?</a:t>
            </a:r>
          </a:p>
          <a:p>
            <a:pPr marL="0" indent="450850" eaLnBrk="1" hangingPunct="1">
              <a:spcBef>
                <a:spcPct val="0"/>
              </a:spcBef>
              <a:buFont typeface="Wingdings" pitchFamily="2" charset="2"/>
              <a:buNone/>
              <a:defRPr/>
            </a:pPr>
            <a:r>
              <a:rPr lang="ru-RU" sz="2600" smtClean="0">
                <a:latin typeface="Monotype Corsiva" pitchFamily="66" charset="0"/>
              </a:rPr>
              <a:t>4) Как их зовут?</a:t>
            </a:r>
          </a:p>
          <a:p>
            <a:pPr marL="0" indent="450850" eaLnBrk="1" hangingPunct="1">
              <a:spcBef>
                <a:spcPct val="0"/>
              </a:spcBef>
              <a:buFont typeface="Wingdings" pitchFamily="2" charset="2"/>
              <a:buNone/>
              <a:defRPr/>
            </a:pPr>
            <a:r>
              <a:rPr lang="ru-RU" sz="2600" smtClean="0">
                <a:latin typeface="Monotype Corsiva" pitchFamily="66" charset="0"/>
              </a:rPr>
              <a:t>5) А хотел бы ты с ними подружиться?</a:t>
            </a:r>
          </a:p>
          <a:p>
            <a:pPr marL="0" indent="450850" eaLnBrk="1" hangingPunct="1">
              <a:spcBef>
                <a:spcPct val="0"/>
              </a:spcBef>
              <a:buFont typeface="Wingdings" pitchFamily="2" charset="2"/>
              <a:buNone/>
              <a:defRPr/>
            </a:pPr>
            <a:r>
              <a:rPr lang="ru-RU" sz="2600" smtClean="0">
                <a:latin typeface="Monotype Corsiva" pitchFamily="66" charset="0"/>
              </a:rPr>
              <a:t>6) Какой поступок главного героя тебе понравился (не понравился)?</a:t>
            </a:r>
          </a:p>
          <a:p>
            <a:pPr marL="0" indent="450850" eaLnBrk="1" hangingPunct="1">
              <a:spcBef>
                <a:spcPct val="0"/>
              </a:spcBef>
              <a:buFont typeface="Wingdings" pitchFamily="2" charset="2"/>
              <a:buNone/>
              <a:defRPr/>
            </a:pPr>
            <a:r>
              <a:rPr lang="ru-RU" sz="2600" smtClean="0">
                <a:latin typeface="Monotype Corsiva" pitchFamily="66" charset="0"/>
              </a:rPr>
              <a:t>7) Как бы ты поступил в такой же ситуации?</a:t>
            </a:r>
          </a:p>
          <a:p>
            <a:pPr marL="0" indent="450850" eaLnBrk="1" hangingPunct="1">
              <a:lnSpc>
                <a:spcPct val="80000"/>
              </a:lnSpc>
              <a:spcBef>
                <a:spcPct val="0"/>
              </a:spcBef>
              <a:buFont typeface="Wingdings" pitchFamily="2" charset="2"/>
              <a:buNone/>
              <a:defRPr/>
            </a:pPr>
            <a:endParaRPr lang="ru-RU" sz="2300" smtClean="0">
              <a:latin typeface="Monotype Corsiva"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285750"/>
            <a:ext cx="8572500" cy="6286500"/>
          </a:xfrm>
        </p:spPr>
        <p:txBody>
          <a:bodyPr>
            <a:normAutofit/>
          </a:bodyPr>
          <a:lstStyle/>
          <a:p>
            <a:pPr marL="0" indent="0" eaLnBrk="1" hangingPunct="1">
              <a:lnSpc>
                <a:spcPct val="110000"/>
              </a:lnSpc>
              <a:spcBef>
                <a:spcPct val="0"/>
              </a:spcBef>
              <a:buFont typeface="Wingdings" pitchFamily="2" charset="2"/>
              <a:buNone/>
              <a:defRPr/>
            </a:pPr>
            <a:r>
              <a:rPr lang="ru-RU" sz="3000" smtClean="0">
                <a:latin typeface="Monotype Corsiva" pitchFamily="66" charset="0"/>
              </a:rPr>
              <a:t>8) </a:t>
            </a:r>
            <a:r>
              <a:rPr lang="ru-RU" sz="2600" smtClean="0">
                <a:latin typeface="Monotype Corsiva" pitchFamily="66" charset="0"/>
              </a:rPr>
              <a:t>О чем этот спектакль? (Предложите ребенку варианты: о дружбе, любви, одиночестве, справедливости?).</a:t>
            </a:r>
          </a:p>
          <a:p>
            <a:pPr marL="0" indent="0" eaLnBrk="1" hangingPunct="1">
              <a:lnSpc>
                <a:spcPct val="110000"/>
              </a:lnSpc>
              <a:spcBef>
                <a:spcPct val="0"/>
              </a:spcBef>
              <a:buFont typeface="Wingdings" pitchFamily="2" charset="2"/>
              <a:buNone/>
              <a:defRPr/>
            </a:pPr>
            <a:r>
              <a:rPr lang="ru-RU" sz="2600" smtClean="0">
                <a:latin typeface="Monotype Corsiva" pitchFamily="66" charset="0"/>
              </a:rPr>
              <a:t>9) Тебе понравились костюмы актеров и вещи, которыми они пользовались?</a:t>
            </a:r>
          </a:p>
          <a:p>
            <a:pPr marL="0" indent="0" eaLnBrk="1" hangingPunct="1">
              <a:lnSpc>
                <a:spcPct val="110000"/>
              </a:lnSpc>
              <a:spcBef>
                <a:spcPct val="0"/>
              </a:spcBef>
              <a:buFont typeface="Wingdings" pitchFamily="2" charset="2"/>
              <a:buNone/>
              <a:defRPr/>
            </a:pPr>
            <a:r>
              <a:rPr lang="ru-RU" sz="2600" smtClean="0">
                <a:latin typeface="Monotype Corsiva" pitchFamily="66" charset="0"/>
              </a:rPr>
              <a:t>10) Тебе понравилась музыка, которая звучала в спектакле?</a:t>
            </a:r>
          </a:p>
          <a:p>
            <a:pPr marL="0" indent="0" eaLnBrk="1" hangingPunct="1">
              <a:lnSpc>
                <a:spcPct val="110000"/>
              </a:lnSpc>
              <a:spcBef>
                <a:spcPct val="0"/>
              </a:spcBef>
              <a:buFont typeface="Wingdings" pitchFamily="2" charset="2"/>
              <a:buNone/>
              <a:defRPr/>
            </a:pPr>
            <a:r>
              <a:rPr lang="ru-RU" sz="2600" smtClean="0">
                <a:latin typeface="Monotype Corsiva" pitchFamily="66" charset="0"/>
              </a:rPr>
              <a:t>11) Как ты думаешь кто, кроме артистов, занят в спектакле?  (Загляните в программку, выберите, например, художника.)</a:t>
            </a:r>
          </a:p>
          <a:p>
            <a:pPr marL="0" indent="0" eaLnBrk="1" hangingPunct="1">
              <a:lnSpc>
                <a:spcPct val="110000"/>
              </a:lnSpc>
              <a:spcBef>
                <a:spcPct val="0"/>
              </a:spcBef>
              <a:buFont typeface="Wingdings" pitchFamily="2" charset="2"/>
              <a:buNone/>
              <a:defRPr/>
            </a:pPr>
            <a:r>
              <a:rPr lang="ru-RU" sz="2600" smtClean="0">
                <a:latin typeface="Monotype Corsiva" pitchFamily="66" charset="0"/>
              </a:rPr>
              <a:t>12) Как тебе кажется, правильно ли назван спектакль, или его можно было бы назвать как-то по-другому? Как?</a:t>
            </a:r>
          </a:p>
          <a:p>
            <a:pPr marL="0" indent="0" eaLnBrk="1" hangingPunct="1">
              <a:buFont typeface="Wingdings" pitchFamily="2" charset="2"/>
              <a:buNone/>
              <a:defRPr/>
            </a:pPr>
            <a:endParaRPr lang="ru-RU" sz="2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285750"/>
            <a:ext cx="8429625" cy="6215063"/>
          </a:xfrm>
        </p:spPr>
        <p:txBody>
          <a:bodyPr>
            <a:normAutofit/>
          </a:bodyPr>
          <a:lstStyle/>
          <a:p>
            <a:pPr marL="0" indent="450850" eaLnBrk="1" hangingPunct="1">
              <a:spcBef>
                <a:spcPct val="0"/>
              </a:spcBef>
              <a:buFont typeface="Wingdings" pitchFamily="2" charset="2"/>
              <a:buNone/>
              <a:defRPr/>
            </a:pPr>
            <a:r>
              <a:rPr lang="ru-RU" sz="2600" smtClean="0">
                <a:latin typeface="Monotype Corsiva" pitchFamily="66" charset="0"/>
              </a:rPr>
              <a:t>А еще можно предложить малышу нарисовать понравившегося героя и при этом вспомнить, какая была на нем одежда и какого цвета, придумать афишу к этому спектаклю?</a:t>
            </a:r>
            <a:endParaRPr lang="ru-RU" sz="2600" smtClean="0">
              <a:latin typeface="Arial" charset="0"/>
            </a:endParaRPr>
          </a:p>
          <a:p>
            <a:pPr marL="0" indent="450850" eaLnBrk="1" hangingPunct="1">
              <a:spcBef>
                <a:spcPct val="0"/>
              </a:spcBef>
              <a:buFont typeface="Wingdings" pitchFamily="2" charset="2"/>
              <a:buNone/>
              <a:defRPr/>
            </a:pPr>
            <a:r>
              <a:rPr lang="ru-RU" sz="2600" smtClean="0">
                <a:latin typeface="Monotype Corsiva" pitchFamily="66" charset="0"/>
              </a:rPr>
              <a:t> Кстати, вполне возможно, что детские впечатления проявятся в самой неожиданной форме, например, в игре.</a:t>
            </a:r>
          </a:p>
          <a:p>
            <a:pPr marL="0" indent="450850" eaLnBrk="1" hangingPunct="1">
              <a:spcBef>
                <a:spcPct val="0"/>
              </a:spcBef>
              <a:buFont typeface="Wingdings" pitchFamily="2" charset="2"/>
              <a:buNone/>
              <a:defRPr/>
            </a:pPr>
            <a:r>
              <a:rPr lang="ru-RU" sz="2600" smtClean="0">
                <a:latin typeface="Monotype Corsiva" pitchFamily="66" charset="0"/>
              </a:rPr>
              <a:t>Ребенок будет представлять свои игрушки героями спектакля. И, конечно же, в этом случае следующего посещения театра он будет ждать с нетерпением. </a:t>
            </a:r>
          </a:p>
          <a:p>
            <a:pPr marL="0" indent="450850" eaLnBrk="1" hangingPunct="1">
              <a:defRPr/>
            </a:pPr>
            <a:endParaRPr lang="ru-RU" sz="2400" smtClean="0"/>
          </a:p>
        </p:txBody>
      </p:sp>
      <p:pic>
        <p:nvPicPr>
          <p:cNvPr id="35842" name="Picture 28" descr="i"/>
          <p:cNvPicPr>
            <a:picLocks noChangeAspect="1" noChangeArrowheads="1"/>
          </p:cNvPicPr>
          <p:nvPr/>
        </p:nvPicPr>
        <p:blipFill>
          <a:blip r:embed="rId2"/>
          <a:srcRect/>
          <a:stretch>
            <a:fillRect/>
          </a:stretch>
        </p:blipFill>
        <p:spPr bwMode="auto">
          <a:xfrm>
            <a:off x="6011863" y="4508500"/>
            <a:ext cx="1762125" cy="206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357188"/>
            <a:ext cx="8501063" cy="6143625"/>
          </a:xfrm>
        </p:spPr>
        <p:txBody>
          <a:bodyPr>
            <a:normAutofit/>
          </a:bodyPr>
          <a:lstStyle/>
          <a:p>
            <a:pPr marL="0" indent="0" algn="ctr" eaLnBrk="1" hangingPunct="1">
              <a:spcBef>
                <a:spcPct val="0"/>
              </a:spcBef>
              <a:buFont typeface="Wingdings" pitchFamily="2" charset="2"/>
              <a:buNone/>
              <a:defRPr/>
            </a:pPr>
            <a:r>
              <a:rPr lang="ru-RU" sz="3600" b="1" u="sng" smtClean="0">
                <a:solidFill>
                  <a:srgbClr val="00FF00"/>
                </a:solidFill>
                <a:latin typeface="Monotype Corsiva" pitchFamily="66" charset="0"/>
              </a:rPr>
              <a:t>МОЙ ПЕРВЫЙ ПОХОД В ТЕАТР</a:t>
            </a:r>
            <a:endParaRPr lang="ru-RU" sz="3400" u="sng" smtClean="0">
              <a:solidFill>
                <a:srgbClr val="00FF00"/>
              </a:solidFill>
              <a:latin typeface="Monotype Corsiva" pitchFamily="66" charset="0"/>
            </a:endParaRPr>
          </a:p>
          <a:p>
            <a:pPr marL="0" indent="0" eaLnBrk="1" hangingPunct="1">
              <a:spcBef>
                <a:spcPct val="0"/>
              </a:spcBef>
              <a:buFont typeface="Wingdings" pitchFamily="2" charset="2"/>
              <a:buNone/>
              <a:defRPr/>
            </a:pPr>
            <a:r>
              <a:rPr lang="ru-RU" sz="3000" smtClean="0">
                <a:latin typeface="Monotype Corsiva" pitchFamily="66" charset="0"/>
              </a:rPr>
              <a:t>Помните свой первый поход в театр? Помните, как завораживал весь этот удивительный мир, так не похожий на повседневный, на тот, что остался за театральными дверями? Быть может, ваши пальцы до сих пор ощущают, каким был на ощупь чуть потертый алый бархат кресел, поражавших, как казалось тогда, в детстве, невиданной роскошью, и тяжелая шелковистая ткань занавеса, до которой удалось дотронуться украдкой от мамы.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descr="0016-025-Zanaves"/>
          <p:cNvPicPr>
            <a:picLocks noChangeAspect="1" noChangeArrowheads="1"/>
          </p:cNvPicPr>
          <p:nvPr/>
        </p:nvPicPr>
        <p:blipFill>
          <a:blip r:embed="rId2"/>
          <a:srcRect/>
          <a:stretch>
            <a:fillRect/>
          </a:stretch>
        </p:blipFill>
        <p:spPr bwMode="auto">
          <a:xfrm>
            <a:off x="684213" y="476250"/>
            <a:ext cx="7920037" cy="612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50825" y="0"/>
            <a:ext cx="8229600" cy="5857875"/>
          </a:xfrm>
        </p:spPr>
        <p:txBody>
          <a:bodyPr>
            <a:normAutofit/>
          </a:bodyPr>
          <a:lstStyle/>
          <a:p>
            <a:pPr marL="0" indent="450850" eaLnBrk="1" hangingPunct="1">
              <a:spcBef>
                <a:spcPct val="0"/>
              </a:spcBef>
              <a:buFont typeface="Wingdings" pitchFamily="2" charset="2"/>
              <a:buNone/>
              <a:defRPr/>
            </a:pPr>
            <a:endParaRPr lang="ru-RU" sz="2800" smtClean="0">
              <a:latin typeface="Arial" charset="0"/>
            </a:endParaRPr>
          </a:p>
          <a:p>
            <a:pPr marL="0" indent="450850" eaLnBrk="1" hangingPunct="1">
              <a:spcBef>
                <a:spcPct val="0"/>
              </a:spcBef>
              <a:buFont typeface="Wingdings" pitchFamily="2" charset="2"/>
              <a:buNone/>
              <a:defRPr/>
            </a:pPr>
            <a:r>
              <a:rPr lang="ru-RU" sz="2800" smtClean="0">
                <a:latin typeface="Monotype Corsiva" pitchFamily="66" charset="0"/>
              </a:rPr>
              <a:t>А может, вы помните особый, ни с чем не сравнимый «театральный» запах, который ощущаешь, едва переступив порог?</a:t>
            </a:r>
          </a:p>
          <a:p>
            <a:pPr marL="0" indent="450850" eaLnBrk="1" hangingPunct="1">
              <a:spcBef>
                <a:spcPct val="0"/>
              </a:spcBef>
              <a:buFont typeface="Wingdings" pitchFamily="2" charset="2"/>
              <a:buNone/>
              <a:defRPr/>
            </a:pPr>
            <a:r>
              <a:rPr lang="ru-RU" sz="2800" smtClean="0">
                <a:latin typeface="Monotype Corsiva" pitchFamily="66" charset="0"/>
              </a:rPr>
              <a:t>А как замирает от счастья сердце в тот миг, когда начинает медленно угасать свет и раздвигается занавес, за которым ждет встреча с Волшебством. </a:t>
            </a:r>
          </a:p>
          <a:p>
            <a:pPr marL="0" indent="450850" eaLnBrk="1" hangingPunct="1">
              <a:spcBef>
                <a:spcPct val="0"/>
              </a:spcBef>
              <a:buFont typeface="Wingdings" pitchFamily="2" charset="2"/>
              <a:buNone/>
              <a:defRPr/>
            </a:pPr>
            <a:endParaRPr lang="ru-RU" sz="2800" smtClean="0">
              <a:latin typeface="Monotype Corsiva" pitchFamily="66" charset="0"/>
            </a:endParaRPr>
          </a:p>
          <a:p>
            <a:pPr marL="0" indent="450850" eaLnBrk="1" hangingPunct="1">
              <a:buFont typeface="Wingdings" pitchFamily="2" charset="2"/>
              <a:buNone/>
              <a:defRPr/>
            </a:pPr>
            <a:endParaRPr lang="ru-RU" sz="2400" smtClean="0">
              <a:latin typeface="Monotype Corsiva" pitchFamily="66" charset="0"/>
            </a:endParaRPr>
          </a:p>
        </p:txBody>
      </p:sp>
      <p:pic>
        <p:nvPicPr>
          <p:cNvPr id="17410" name="Picture 5" descr="52ec984cc72302fd412e2aa145a6526c_XL"/>
          <p:cNvPicPr>
            <a:picLocks noChangeAspect="1" noChangeArrowheads="1"/>
          </p:cNvPicPr>
          <p:nvPr/>
        </p:nvPicPr>
        <p:blipFill>
          <a:blip r:embed="rId2"/>
          <a:srcRect/>
          <a:stretch>
            <a:fillRect/>
          </a:stretch>
        </p:blipFill>
        <p:spPr bwMode="auto">
          <a:xfrm>
            <a:off x="5435600" y="3933825"/>
            <a:ext cx="3348038" cy="251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4" descr="0014-023-Zritelnyj-zal"/>
          <p:cNvPicPr>
            <a:picLocks noChangeAspect="1" noChangeArrowheads="1"/>
          </p:cNvPicPr>
          <p:nvPr/>
        </p:nvPicPr>
        <p:blipFill>
          <a:blip r:embed="rId2"/>
          <a:srcRect/>
          <a:stretch>
            <a:fillRect/>
          </a:stretch>
        </p:blipFill>
        <p:spPr bwMode="auto">
          <a:xfrm>
            <a:off x="323850" y="1341438"/>
            <a:ext cx="3960813" cy="3816350"/>
          </a:xfrm>
          <a:prstGeom prst="rect">
            <a:avLst/>
          </a:prstGeom>
          <a:noFill/>
          <a:ln w="9525">
            <a:noFill/>
            <a:miter lim="800000"/>
            <a:headEnd/>
            <a:tailEnd/>
          </a:ln>
        </p:spPr>
      </p:pic>
      <p:sp>
        <p:nvSpPr>
          <p:cNvPr id="35846" name="Text Box 6"/>
          <p:cNvSpPr txBox="1">
            <a:spLocks noChangeArrowheads="1"/>
          </p:cNvSpPr>
          <p:nvPr/>
        </p:nvSpPr>
        <p:spPr bwMode="auto">
          <a:xfrm>
            <a:off x="4643438" y="1412875"/>
            <a:ext cx="4197350" cy="4359275"/>
          </a:xfrm>
          <a:prstGeom prst="rect">
            <a:avLst/>
          </a:prstGeom>
          <a:noFill/>
          <a:ln w="9525">
            <a:noFill/>
            <a:miter lim="800000"/>
            <a:headEnd/>
            <a:tailEnd/>
          </a:ln>
          <a:effectLst/>
        </p:spPr>
        <p:txBody>
          <a:bodyPr wrap="none">
            <a:spAutoFit/>
          </a:bodyPr>
          <a:lstStyle/>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И вот </a:t>
            </a:r>
          </a:p>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сегодня</a:t>
            </a:r>
          </a:p>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 вы впервые</a:t>
            </a:r>
          </a:p>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ведете</a:t>
            </a:r>
          </a:p>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 в театр</a:t>
            </a:r>
          </a:p>
          <a:p>
            <a:pPr>
              <a:buClr>
                <a:schemeClr val="hlink"/>
              </a:buClr>
              <a:buSzPct val="65000"/>
              <a:buFont typeface="Wingdings" pitchFamily="2" charset="2"/>
              <a:buNone/>
              <a:defRPr/>
            </a:pPr>
            <a:r>
              <a:rPr lang="ru-RU" sz="4000">
                <a:effectLst>
                  <a:outerShdw blurRad="38100" dist="38100" dir="2700000" algn="tl">
                    <a:srgbClr val="000000"/>
                  </a:outerShdw>
                </a:effectLst>
                <a:latin typeface="Tahoma" charset="0"/>
              </a:rPr>
              <a:t> своего малыша.</a:t>
            </a:r>
          </a:p>
          <a:p>
            <a:pPr>
              <a:defRPr/>
            </a:pPr>
            <a:endParaRPr lang="ru-RU" sz="4000">
              <a:latin typeface="Tahom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50" y="285750"/>
            <a:ext cx="8572500" cy="6357938"/>
          </a:xfrm>
        </p:spPr>
        <p:txBody>
          <a:bodyPr>
            <a:normAutofit/>
          </a:bodyPr>
          <a:lstStyle/>
          <a:p>
            <a:pPr marL="0" indent="450850" eaLnBrk="1" hangingPunct="1">
              <a:lnSpc>
                <a:spcPct val="110000"/>
              </a:lnSpc>
              <a:spcBef>
                <a:spcPct val="0"/>
              </a:spcBef>
              <a:buFont typeface="Wingdings" pitchFamily="2" charset="2"/>
              <a:buNone/>
              <a:defRPr/>
            </a:pPr>
            <a:r>
              <a:rPr lang="ru-RU" sz="2800">
                <a:latin typeface="Monotype Corsiva" pitchFamily="66" charset="0"/>
              </a:rPr>
              <a:t>Театр как нельзя более соответствует особенностям детского восприятия - он воздействует сразу на все сенсорные системы ребенка: не только на зрение и слух, но и на обоняние, осязание. </a:t>
            </a:r>
          </a:p>
          <a:p>
            <a:pPr marL="0" indent="450850" eaLnBrk="1" hangingPunct="1">
              <a:lnSpc>
                <a:spcPct val="110000"/>
              </a:lnSpc>
              <a:spcBef>
                <a:spcPct val="0"/>
              </a:spcBef>
              <a:buFont typeface="Wingdings" pitchFamily="2" charset="2"/>
              <a:buNone/>
              <a:defRPr/>
            </a:pPr>
            <a:r>
              <a:rPr lang="ru-RU" sz="2800">
                <a:latin typeface="Monotype Corsiva" pitchFamily="66" charset="0"/>
              </a:rPr>
              <a:t>Правильно подобрать «составляющие» – вот что необходимо, чтобы первая встреча с миром декораций, костюмов и софитов для вашего малыша превратилась в праздник. Для этого потребуются: нужный возраст, подходящий спектакль, правильная подготовка и грамотное закрепление «пройденного материала»</a:t>
            </a:r>
            <a:r>
              <a:rPr lang="ru-RU" sz="2800"/>
              <a:t>.</a:t>
            </a:r>
          </a:p>
          <a:p>
            <a:pPr marL="0" indent="450850" eaLnBrk="1" hangingPunct="1">
              <a:buFont typeface="Wingdings" pitchFamily="2" charset="2"/>
              <a:buNone/>
              <a:defRPr/>
            </a:pPr>
            <a:endParaRPr lang="ru-RU"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68313" y="260350"/>
            <a:ext cx="8229600" cy="6143625"/>
          </a:xfrm>
        </p:spPr>
        <p:txBody>
          <a:bodyPr>
            <a:normAutofit/>
          </a:bodyPr>
          <a:lstStyle/>
          <a:p>
            <a:pPr marL="0" indent="0" algn="ctr" eaLnBrk="1" hangingPunct="1">
              <a:buFont typeface="Wingdings" pitchFamily="2" charset="2"/>
              <a:buNone/>
              <a:defRPr/>
            </a:pPr>
            <a:r>
              <a:rPr lang="ru-RU" sz="3400" b="1" u="sng">
                <a:solidFill>
                  <a:srgbClr val="00FF00"/>
                </a:solidFill>
                <a:latin typeface="Monotype Corsiva" pitchFamily="66" charset="0"/>
              </a:rPr>
              <a:t>НУЖНЫЙ ВОЗРАСТ</a:t>
            </a:r>
            <a:r>
              <a:rPr lang="ru-RU" sz="3400">
                <a:solidFill>
                  <a:srgbClr val="00FF00"/>
                </a:solidFill>
                <a:latin typeface="Monotype Corsiva" pitchFamily="66" charset="0"/>
              </a:rPr>
              <a:t> </a:t>
            </a:r>
          </a:p>
          <a:p>
            <a:pPr marL="0" indent="0" eaLnBrk="1" hangingPunct="1">
              <a:buFont typeface="Wingdings" pitchFamily="2" charset="2"/>
              <a:buNone/>
              <a:defRPr/>
            </a:pPr>
            <a:r>
              <a:rPr lang="ru-RU" sz="2900">
                <a:latin typeface="Monotype Corsiva" pitchFamily="66" charset="0"/>
              </a:rPr>
              <a:t>Вообще детские психологи рекомендуют обращать внимание не на физический возраст, а на эмоциональный. Когда у ребенка появляется потребность в преображении и подражании, т. е. когда от плюшевых мишек и зайцев детвора переходит к играм в «принцесс» и «человеков-пауков», в ход идут скатерти, занавески, помада и мамины выходные туфли, можно смело идти в театр. Ваш юный «подражатель» готов воспринимать театральную условность.</a:t>
            </a:r>
          </a:p>
          <a:p>
            <a:pPr marL="0" indent="0" eaLnBrk="1" hangingPunct="1">
              <a:buFont typeface="Wingdings" pitchFamily="2" charset="2"/>
              <a:buNone/>
              <a:defRPr/>
            </a:pPr>
            <a:endParaRPr lang="ru-RU"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idx="4294967295"/>
          </p:nvPr>
        </p:nvSpPr>
        <p:spPr>
          <a:xfrm>
            <a:off x="285750" y="357188"/>
            <a:ext cx="8572500" cy="6000750"/>
          </a:xfrm>
        </p:spPr>
        <p:txBody>
          <a:bodyPr/>
          <a:lstStyle/>
          <a:p>
            <a:pPr marL="0" indent="450850" eaLnBrk="1" hangingPunct="1">
              <a:spcBef>
                <a:spcPct val="0"/>
              </a:spcBef>
              <a:buFont typeface="Wingdings" pitchFamily="2" charset="2"/>
              <a:buNone/>
              <a:defRPr/>
            </a:pPr>
            <a:r>
              <a:rPr lang="ru-RU" sz="2800">
                <a:latin typeface="Monotype Corsiva" pitchFamily="66" charset="0"/>
              </a:rPr>
              <a:t>Большинство спектаклей рассчитаны на детей от пяти лет. И это не случайно, так как связано с психологией ребенка. Двух -трехлетний малыш, в лучшем случае, не поймет, что происходит на сцене, и просто порадуется интересным игрушкам, а в худшем – примет все происходящее за действительность. </a:t>
            </a:r>
          </a:p>
          <a:p>
            <a:pPr marL="0" indent="450850" eaLnBrk="1" hangingPunct="1">
              <a:spcBef>
                <a:spcPct val="0"/>
              </a:spcBef>
              <a:buFont typeface="Wingdings" pitchFamily="2" charset="2"/>
              <a:buNone/>
              <a:defRPr/>
            </a:pPr>
            <a:r>
              <a:rPr lang="ru-RU" sz="2800">
                <a:latin typeface="Monotype Corsiva" pitchFamily="66" charset="0"/>
              </a:rPr>
              <a:t>И это порой определяет его дальнейшую любовь или категорическую неприязнь к театру в целом.</a:t>
            </a:r>
          </a:p>
          <a:p>
            <a:pPr marL="0" indent="450850" eaLnBrk="1" hangingPunct="1">
              <a:spcBef>
                <a:spcPct val="0"/>
              </a:spcBef>
              <a:buFont typeface="Wingdings" pitchFamily="2" charset="2"/>
              <a:buNone/>
              <a:defRPr/>
            </a:pPr>
            <a:r>
              <a:rPr lang="ru-RU" sz="2800">
                <a:latin typeface="Monotype Corsiva" pitchFamily="66" charset="0"/>
              </a:rPr>
              <a:t>Отреагировать на первый в своей жизни спектакль ребенок может совершенно по-разному: он может удивиться, заинтересоваться, а может испугаться или</a:t>
            </a:r>
            <a:r>
              <a:rPr lang="ru-RU">
                <a:latin typeface="Monotype Corsiva" pitchFamily="66" charset="0"/>
              </a:rPr>
              <a:t> </a:t>
            </a:r>
            <a:r>
              <a:rPr lang="ru-RU" sz="2800">
                <a:latin typeface="Monotype Corsiva" pitchFamily="66" charset="0"/>
              </a:rPr>
              <a:t>расстроиться.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170</TotalTime>
  <Words>1117</Words>
  <Application>Microsoft Office PowerPoint</Application>
  <PresentationFormat>Экран (4:3)</PresentationFormat>
  <Paragraphs>61</Paragraphs>
  <Slides>23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vt:i4>
      </vt:variant>
      <vt:variant>
        <vt:lpstr>Заголовки слайдов</vt:lpstr>
      </vt:variant>
      <vt:variant>
        <vt:i4>23</vt:i4>
      </vt:variant>
    </vt:vector>
  </HeadingPairs>
  <TitlesOfParts>
    <vt:vector size="29" baseType="lpstr">
      <vt:lpstr>Tahoma</vt:lpstr>
      <vt:lpstr>Arial</vt:lpstr>
      <vt:lpstr>Wingdings</vt:lpstr>
      <vt:lpstr>Calibri</vt:lpstr>
      <vt:lpstr>Monotype Corsiva</vt:lpstr>
      <vt:lpstr>Текстура</vt:lpstr>
      <vt:lpstr>ТЕХНОЛОГИИ ЭСТЕТИЧЕСКОЙ НАПРАВЛЕННОСТИ</vt:lpstr>
      <vt:lpstr>РЕКОМЕНДАЦИИ ДЛЯ РОДИТЕЛЕЙ</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dc:title>
  <dc:creator>Irishka</dc:creator>
  <cp:lastModifiedBy>admin</cp:lastModifiedBy>
  <cp:revision>12</cp:revision>
  <dcterms:created xsi:type="dcterms:W3CDTF">2011-06-23T17:39:57Z</dcterms:created>
  <dcterms:modified xsi:type="dcterms:W3CDTF">2011-11-15T18:05:31Z</dcterms:modified>
</cp:coreProperties>
</file>