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1" r:id="rId5"/>
    <p:sldId id="263" r:id="rId6"/>
    <p:sldId id="264" r:id="rId7"/>
    <p:sldId id="265" r:id="rId8"/>
    <p:sldId id="269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71678"/>
            <a:ext cx="3818193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14414" y="285728"/>
            <a:ext cx="65008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Консультативная и тренинговая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работа с родителями, имеющими сложности в воспитании детей дошкольного возраста.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5643578"/>
            <a:ext cx="5715040" cy="92867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Слайд-шоу подготовлено педагогом-психологом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ГОУ (детский сад) №2438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Луниной Надеждой Александровной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8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Century" pitchFamily="18" charset="0"/>
              </a:rPr>
              <a:t>Следует отметить, что часть родителей, обеспокоенная возникшими проблемами, пытается разрешить их собственными силами. Родители детей с отклонениями в развитии принимают активное участие в создании родительских ассоциаций, просветительских фондов, центров милосердия и социального партнерства (общество "Даун синдром"; "Ассоциация родителей детей с нарушениями слуха"; "Общество помощи </a:t>
            </a:r>
            <a:r>
              <a:rPr lang="ru-RU" dirty="0" err="1" smtClean="0">
                <a:latin typeface="Century" pitchFamily="18" charset="0"/>
              </a:rPr>
              <a:t>аутичным</a:t>
            </a:r>
            <a:r>
              <a:rPr lang="ru-RU" dirty="0" smtClean="0">
                <a:latin typeface="Century" pitchFamily="18" charset="0"/>
              </a:rPr>
              <a:t> детям "Добро" и многие другие).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214554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latin typeface="Century" pitchFamily="18" charset="0"/>
              </a:rPr>
              <a:t>К сожалению, во многих семьях не только не созданы адекватные условия для развития детей, но, напротив, семейная ситуация оказывает деструктивное воздействие на ребенка, травмируя его незащищенную личность. </a:t>
            </a:r>
          </a:p>
          <a:p>
            <a:r>
              <a:rPr lang="ru-RU" sz="2000" dirty="0" smtClean="0">
                <a:latin typeface="Century" pitchFamily="18" charset="0"/>
              </a:rPr>
              <a:t>	Семья - микросоциум, в котором ребенок не только живет, но в котором формируются его нравственные качества, отношение к миру людей, представления о характере межличностных и социальных связей.</a:t>
            </a:r>
            <a:endParaRPr lang="ru-RU" sz="2000" dirty="0">
              <a:latin typeface="Century" pitchFamily="18" charset="0"/>
            </a:endParaRPr>
          </a:p>
        </p:txBody>
      </p:sp>
      <p:pic>
        <p:nvPicPr>
          <p:cNvPr id="8" name="Picture 2" descr="G:\Nady\ClipArts\портреты детей\Евгений Щеглов\-У меня разговор короткий-съешь - получишь одно, нет-друго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4786322"/>
            <a:ext cx="2014276" cy="1643074"/>
          </a:xfrm>
          <a:prstGeom prst="rect">
            <a:avLst/>
          </a:prstGeom>
          <a:noFill/>
        </p:spPr>
      </p:pic>
      <p:pic>
        <p:nvPicPr>
          <p:cNvPr id="9" name="Picture 3" descr="G:\Nady\ClipArts\портреты детей\Евгений Щеглов\Я тебе покажу как нервировать ребенка, я тож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572008"/>
            <a:ext cx="1389488" cy="1785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00034" y="0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entury" pitchFamily="18" charset="0"/>
              </a:rPr>
              <a:t>	Родителей очень важно привлечь, заинтересовать в сотрудничестве со специалистами дошкольного учреждения для того, чтобы помочь им решить  проблемы, связанные со сложностями в воспитании детей.  С этой целью проводятся консультации и тренинги.  На тренингах родителям предоставляется возможность взглянуть на ситуацию с разных сторон: со стороны ребенка, со стороны взрослого, со стороны профессиональных педагогов и других специалистов. </a:t>
            </a:r>
            <a:endParaRPr lang="ru-RU" dirty="0">
              <a:latin typeface="Century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71472" y="2643182"/>
            <a:ext cx="8228046" cy="3898478"/>
            <a:chOff x="571472" y="1357298"/>
            <a:chExt cx="8228046" cy="5294802"/>
          </a:xfrm>
        </p:grpSpPr>
        <p:sp>
          <p:nvSpPr>
            <p:cNvPr id="27651" name="TextBox 2"/>
            <p:cNvSpPr txBox="1">
              <a:spLocks noChangeArrowheads="1"/>
            </p:cNvSpPr>
            <p:nvPr/>
          </p:nvSpPr>
          <p:spPr bwMode="auto">
            <a:xfrm>
              <a:off x="3857620" y="1357298"/>
              <a:ext cx="2000264" cy="45981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Анкетирование</a:t>
              </a:r>
            </a:p>
          </p:txBody>
        </p:sp>
        <p:sp>
          <p:nvSpPr>
            <p:cNvPr id="27652" name="TextBox 4"/>
            <p:cNvSpPr txBox="1">
              <a:spLocks noChangeArrowheads="1"/>
            </p:cNvSpPr>
            <p:nvPr/>
          </p:nvSpPr>
          <p:spPr bwMode="auto">
            <a:xfrm>
              <a:off x="642910" y="3857628"/>
              <a:ext cx="1598515" cy="794225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Музыкальные</a:t>
              </a: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гостиные </a:t>
              </a:r>
            </a:p>
          </p:txBody>
        </p:sp>
        <p:sp>
          <p:nvSpPr>
            <p:cNvPr id="27653" name="TextBox 5"/>
            <p:cNvSpPr txBox="1">
              <a:spLocks noChangeArrowheads="1"/>
            </p:cNvSpPr>
            <p:nvPr/>
          </p:nvSpPr>
          <p:spPr bwMode="auto">
            <a:xfrm>
              <a:off x="6357950" y="1357298"/>
              <a:ext cx="2041713" cy="459814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Консультирование</a:t>
              </a:r>
            </a:p>
          </p:txBody>
        </p:sp>
        <p:sp>
          <p:nvSpPr>
            <p:cNvPr id="27654" name="TextBox 6"/>
            <p:cNvSpPr txBox="1">
              <a:spLocks noChangeArrowheads="1"/>
            </p:cNvSpPr>
            <p:nvPr/>
          </p:nvSpPr>
          <p:spPr bwMode="auto">
            <a:xfrm>
              <a:off x="3571875" y="5857875"/>
              <a:ext cx="2367635" cy="794225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Детско-родительские </a:t>
              </a: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праздники и досуги</a:t>
              </a:r>
            </a:p>
          </p:txBody>
        </p:sp>
        <p:sp>
          <p:nvSpPr>
            <p:cNvPr id="27655" name="TextBox 7"/>
            <p:cNvSpPr txBox="1">
              <a:spLocks noChangeArrowheads="1"/>
            </p:cNvSpPr>
            <p:nvPr/>
          </p:nvSpPr>
          <p:spPr bwMode="auto">
            <a:xfrm>
              <a:off x="7215188" y="3571876"/>
              <a:ext cx="1394356" cy="794225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Творческие </a:t>
              </a: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встречи</a:t>
              </a:r>
            </a:p>
          </p:txBody>
        </p:sp>
        <p:sp>
          <p:nvSpPr>
            <p:cNvPr id="27656" name="TextBox 8"/>
            <p:cNvSpPr txBox="1">
              <a:spLocks noChangeArrowheads="1"/>
            </p:cNvSpPr>
            <p:nvPr/>
          </p:nvSpPr>
          <p:spPr bwMode="auto">
            <a:xfrm>
              <a:off x="642910" y="5786454"/>
              <a:ext cx="1681999" cy="794225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Дни открытых </a:t>
              </a: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дверей</a:t>
              </a:r>
            </a:p>
          </p:txBody>
        </p:sp>
        <p:sp>
          <p:nvSpPr>
            <p:cNvPr id="27657" name="TextBox 9"/>
            <p:cNvSpPr txBox="1">
              <a:spLocks noChangeArrowheads="1"/>
            </p:cNvSpPr>
            <p:nvPr/>
          </p:nvSpPr>
          <p:spPr bwMode="auto">
            <a:xfrm>
              <a:off x="642910" y="1357298"/>
              <a:ext cx="2551596" cy="836027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Cambria" pitchFamily="18" charset="0"/>
                </a:rPr>
                <a:t>    </a:t>
              </a:r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Общие и групповые</a:t>
              </a: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родительские собрания</a:t>
              </a:r>
            </a:p>
          </p:txBody>
        </p:sp>
        <p:sp>
          <p:nvSpPr>
            <p:cNvPr id="27658" name="TextBox 10"/>
            <p:cNvSpPr txBox="1">
              <a:spLocks noChangeArrowheads="1"/>
            </p:cNvSpPr>
            <p:nvPr/>
          </p:nvSpPr>
          <p:spPr bwMode="auto">
            <a:xfrm>
              <a:off x="6715140" y="5715016"/>
              <a:ext cx="2084378" cy="794225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Мастер-классы</a:t>
              </a: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для родителей</a:t>
              </a:r>
            </a:p>
          </p:txBody>
        </p:sp>
        <p:sp>
          <p:nvSpPr>
            <p:cNvPr id="27659" name="TextBox 11"/>
            <p:cNvSpPr txBox="1">
              <a:spLocks noChangeArrowheads="1"/>
            </p:cNvSpPr>
            <p:nvPr/>
          </p:nvSpPr>
          <p:spPr bwMode="auto">
            <a:xfrm>
              <a:off x="7143768" y="2643182"/>
              <a:ext cx="1470274" cy="459814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Диагностика</a:t>
              </a:r>
            </a:p>
          </p:txBody>
        </p:sp>
        <p:sp>
          <p:nvSpPr>
            <p:cNvPr id="27660" name="TextBox 12"/>
            <p:cNvSpPr txBox="1">
              <a:spLocks noChangeArrowheads="1"/>
            </p:cNvSpPr>
            <p:nvPr/>
          </p:nvSpPr>
          <p:spPr bwMode="auto">
            <a:xfrm>
              <a:off x="571472" y="2714619"/>
              <a:ext cx="2086725" cy="794225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Информационные</a:t>
              </a:r>
              <a:r>
                <a:rPr lang="ru-RU" sz="1600" dirty="0">
                  <a:solidFill>
                    <a:srgbClr val="002060"/>
                  </a:solidFill>
                  <a:latin typeface="Cambria" pitchFamily="18" charset="0"/>
                </a:rPr>
                <a:t> </a:t>
              </a:r>
            </a:p>
            <a:p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выставки и стенды</a:t>
              </a:r>
            </a:p>
          </p:txBody>
        </p:sp>
        <p:sp>
          <p:nvSpPr>
            <p:cNvPr id="27661" name="TextBox 13"/>
            <p:cNvSpPr txBox="1">
              <a:spLocks noChangeArrowheads="1"/>
            </p:cNvSpPr>
            <p:nvPr/>
          </p:nvSpPr>
          <p:spPr bwMode="auto">
            <a:xfrm>
              <a:off x="7286625" y="4714875"/>
              <a:ext cx="1394356" cy="794225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Творческие </a:t>
              </a:r>
            </a:p>
            <a:p>
              <a:r>
                <a:rPr lang="ru-RU" sz="1600" b="1" dirty="0">
                  <a:solidFill>
                    <a:srgbClr val="002060"/>
                  </a:solidFill>
                  <a:latin typeface="Cambria" pitchFamily="18" charset="0"/>
                </a:rPr>
                <a:t>мастерские</a:t>
              </a:r>
            </a:p>
          </p:txBody>
        </p:sp>
        <p:pic>
          <p:nvPicPr>
            <p:cNvPr id="27662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14744" y="2285992"/>
              <a:ext cx="2857520" cy="27420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Прямоугольник 16"/>
          <p:cNvSpPr/>
          <p:nvPr/>
        </p:nvSpPr>
        <p:spPr>
          <a:xfrm>
            <a:off x="3071802" y="2071678"/>
            <a:ext cx="3500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родителями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428605"/>
            <a:ext cx="535785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Тренинги помогают изменить   представления и взгляды родителей на проблемную ситуацию. И их вопросы уже начинают звучать по-другому: вместо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как изменить моего ребенка?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появляется вопрос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как изменить мое отношение к ребенку?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вместо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почему у меня трудный ребенок?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будет звучать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почему мне трудно справиться со своим ребенком?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; вместо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что мне с ним делать?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будет  новая постановка вопроса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что мне изменить в себе и в сложившейся ситуации?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или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чем я могу ему помочь?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57166"/>
            <a:ext cx="311352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14546" y="3714752"/>
            <a:ext cx="6715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entury" pitchFamily="18" charset="0"/>
              </a:rPr>
              <a:t> В своей книге  "Общаться с ребенком. Как?" Ю.Б. </a:t>
            </a:r>
            <a:r>
              <a:rPr lang="ru-RU" sz="1600" dirty="0" err="1" smtClean="0">
                <a:latin typeface="Century" pitchFamily="18" charset="0"/>
              </a:rPr>
              <a:t>Гиппенрейтер</a:t>
            </a:r>
            <a:r>
              <a:rPr lang="ru-RU" sz="1600" dirty="0" smtClean="0">
                <a:latin typeface="Century" pitchFamily="18" charset="0"/>
              </a:rPr>
              <a:t> пишет: </a:t>
            </a:r>
            <a:r>
              <a:rPr lang="en-US" sz="1600" dirty="0" smtClean="0">
                <a:latin typeface="Century" pitchFamily="18" charset="0"/>
              </a:rPr>
              <a:t>&lt;&lt;</a:t>
            </a:r>
            <a:r>
              <a:rPr lang="ru-RU" sz="1600" dirty="0" smtClean="0">
                <a:latin typeface="Century" pitchFamily="18" charset="0"/>
              </a:rPr>
              <a:t>Непослушных детей, а тем более детей, "отбившихся от рук", принято обвинять. В них ищут злой умысел, порочные гены и т.п. На самом же деле, в число "трудных" обычно попадают дети не "худшие", а особенно чувствительные и ранимые. </a:t>
            </a:r>
          </a:p>
          <a:p>
            <a:pPr algn="just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entury" pitchFamily="18" charset="0"/>
              </a:rPr>
              <a:t>     «Трудный" ребенок нуждается только в помощи - и ни в коем случае не в критике и наказаниях.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Century" pitchFamily="18" charset="0"/>
              </a:rPr>
              <a:t>&gt;&gt;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169293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5572140"/>
            <a:ext cx="2286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Гиппенрейтер</a:t>
            </a:r>
            <a:r>
              <a:rPr lang="ru-RU" sz="1200" dirty="0" smtClean="0"/>
              <a:t> Юлия Борисовна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42910" y="357166"/>
            <a:ext cx="821537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Психологи выделили четыре основных причины серьезных нарушений поведения детей.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entury" pitchFamily="18" charset="0"/>
              </a:rPr>
              <a:t>     </a:t>
            </a:r>
            <a:r>
              <a:rPr lang="ru-RU" sz="1600" dirty="0" smtClean="0">
                <a:latin typeface="Century" pitchFamily="18" charset="0"/>
              </a:rPr>
              <a:t>Первая - </a:t>
            </a:r>
            <a:r>
              <a:rPr lang="ru-RU" sz="1600" b="1" i="1" dirty="0" smtClean="0">
                <a:latin typeface="Century" pitchFamily="18" charset="0"/>
              </a:rPr>
              <a:t>борьба за внимание.</a:t>
            </a:r>
            <a:r>
              <a:rPr lang="ru-RU" sz="1600" dirty="0" smtClean="0">
                <a:latin typeface="Century" pitchFamily="18" charset="0"/>
              </a:rPr>
              <a:t> Если ребенок не получает нужного количества внимания, </a:t>
            </a:r>
            <a:endParaRPr lang="en-US" sz="1600" dirty="0" smtClean="0">
              <a:latin typeface="Century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entury" pitchFamily="18" charset="0"/>
              </a:rPr>
              <a:t>которое ему так необходимо для нормального развития и эмоционального благополучия, то он находит способ его получить - непослушание. </a:t>
            </a:r>
            <a:endParaRPr lang="en-US" sz="1600" dirty="0" smtClean="0">
              <a:latin typeface="Century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entury" pitchFamily="18" charset="0"/>
              </a:rPr>
              <a:t>     </a:t>
            </a:r>
            <a:r>
              <a:rPr lang="ru-RU" sz="1600" dirty="0" smtClean="0">
                <a:latin typeface="Century" pitchFamily="18" charset="0"/>
              </a:rPr>
              <a:t>Взрослые так и сыплют замечания... Нельзя сказать, что это уж очень приятно, но внимание все-таки получено. Лучше такое, чем никакого.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000372"/>
            <a:ext cx="2000264" cy="247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000372"/>
            <a:ext cx="32333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" pitchFamily="18" charset="0"/>
              </a:rPr>
              <a:t>Вторая причина - </a:t>
            </a:r>
            <a:r>
              <a:rPr lang="ru-RU" b="1" i="1" dirty="0" smtClean="0">
                <a:latin typeface="Century" pitchFamily="18" charset="0"/>
              </a:rPr>
              <a:t>борьба за самоутверждение против чрезмерной родительской власти и опеки</a:t>
            </a:r>
            <a:r>
              <a:rPr lang="ru-RU" dirty="0" smtClean="0">
                <a:latin typeface="Century" pitchFamily="18" charset="0"/>
              </a:rPr>
              <a:t>.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1" y="1142984"/>
            <a:ext cx="2500329" cy="283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857620" y="1071546"/>
            <a:ext cx="4714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entury" pitchFamily="18" charset="0"/>
              </a:rPr>
              <a:t>     </a:t>
            </a:r>
            <a:r>
              <a:rPr lang="ru-RU" dirty="0" smtClean="0">
                <a:latin typeface="Century" pitchFamily="18" charset="0"/>
              </a:rPr>
              <a:t>Если замечания и советы слишком часты, приказы и критика слишком резки, а опасения слишком преувеличены, то ребенок начинает восставать. Взрослый сталкивается с упрямством, своеволием, действиями наперекор. Смысл такого поведения для ребенка - отстоять право самому решать свои дела, и, вообще, показать, что он личность.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000504"/>
            <a:ext cx="6072230" cy="2071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" pitchFamily="18" charset="0"/>
              </a:rPr>
              <a:t>Третья причина - </a:t>
            </a:r>
            <a:r>
              <a:rPr lang="ru-RU" b="1" i="1" dirty="0" smtClean="0">
                <a:latin typeface="Century" pitchFamily="18" charset="0"/>
              </a:rPr>
              <a:t>желание отомстить</a:t>
            </a:r>
            <a:r>
              <a:rPr lang="ru-RU" dirty="0" smtClean="0">
                <a:latin typeface="Century" pitchFamily="18" charset="0"/>
              </a:rPr>
              <a:t>. Дети часто бывают обижены на взрослых. И снова в глубине души ребенок переживает и даже страдает, а на поверхности - все те же протесты, непослушание, неуспеваемость. Смысл "плохого" поведения в этом случае можно выразить так: "Вы сделали мне плохо - пусть и вам будет тоже плохо!.."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857628"/>
            <a:ext cx="1285884" cy="214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6429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" pitchFamily="18" charset="0"/>
              </a:rPr>
              <a:t>    Четвертая причина - </a:t>
            </a:r>
            <a:r>
              <a:rPr lang="ru-RU" b="1" i="1" dirty="0" smtClean="0">
                <a:latin typeface="Century" pitchFamily="18" charset="0"/>
              </a:rPr>
              <a:t>потеря веры в собственный успех</a:t>
            </a:r>
            <a:r>
              <a:rPr lang="ru-RU" dirty="0" smtClean="0">
                <a:latin typeface="Century" pitchFamily="18" charset="0"/>
              </a:rPr>
              <a:t>, которая происходит из-за низкой самооценки ребенка. Накопив горький опыт неудач и критики в свой адрес, он, вообще, теряет уверенность в себе. Он приходит к выводу: "Нечего стараться, все равно ничего не получится". Это - в душе, а внешним поведением он показывает: "Мне все равно", "И пусть плохой", "И буду плохой!"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642918"/>
            <a:ext cx="147218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34" y="2857496"/>
            <a:ext cx="8358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   Всякое серьезное нарушение поведения ребенка - это сигнал о помощи. Своим поведением он говорит нам: "Мне плохо! Помогите мне!"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28596" y="4071942"/>
            <a:ext cx="54292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      Задача понять причину, на первый взгляд, не простая. Но все же выявить истинную причину плохого поведения довольно просто, хотя способ может показаться весьма необычным - нужно обратить внимание на собственные чувства.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4071942"/>
            <a:ext cx="2714644" cy="20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57224" y="357166"/>
            <a:ext cx="79295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Переживания взрослых - это своеобразное зеркало скрытой эмоциональной проблемы ребенка.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Эмоции «передаются», ими «заражаются», они меняют поведение человека.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5072076" cy="478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00306"/>
            <a:ext cx="476253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285729"/>
            <a:ext cx="821537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entury" pitchFamily="18" charset="0"/>
              </a:rPr>
              <a:t>     </a:t>
            </a:r>
            <a:r>
              <a:rPr lang="ru-RU" sz="1600" dirty="0" smtClean="0">
                <a:latin typeface="Century" pitchFamily="18" charset="0"/>
              </a:rPr>
              <a:t>Консультативная и тренинговая работа с родителями, имеющими сложности в воспитании детей помогает им понять и раскрыть причины возникших проблем, привлекает их к совместному сотрудничеству со специалистами, которые не навязывают свою помощь, а предлагают её. Специалисты не только становятся помощниками ребенка, но самое главное они становятся помощниками родителей, которые начинают осознавать и понимать всю трудность и важность воспитательного процесса, заботы о ребенке.</a:t>
            </a:r>
            <a:endParaRPr lang="ru-RU" sz="16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593</Words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lunka</dc:creator>
  <cp:lastModifiedBy>DNA7 X86</cp:lastModifiedBy>
  <cp:revision>29</cp:revision>
  <dcterms:created xsi:type="dcterms:W3CDTF">2008-10-08T02:07:24Z</dcterms:created>
  <dcterms:modified xsi:type="dcterms:W3CDTF">2011-11-25T19:03:36Z</dcterms:modified>
</cp:coreProperties>
</file>