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3" r:id="rId9"/>
    <p:sldId id="275" r:id="rId10"/>
    <p:sldId id="278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A60C8-7DF0-4B5B-9A6A-11C4FE263DFF}" type="doc">
      <dgm:prSet loTypeId="urn:microsoft.com/office/officeart/2005/8/layout/vList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B5780DF-8F0A-4251-9CEB-2A8D97140657}">
      <dgm:prSet phldrT="[Текст]"/>
      <dgm:spPr/>
      <dgm:t>
        <a:bodyPr/>
        <a:lstStyle/>
        <a:p>
          <a:r>
            <a:rPr lang="ru-RU" dirty="0" smtClean="0"/>
            <a:t>Выставка детских рисунков на тему «Я иду в школу»</a:t>
          </a:r>
          <a:endParaRPr lang="ru-RU" dirty="0"/>
        </a:p>
      </dgm:t>
    </dgm:pt>
    <dgm:pt modelId="{AB8865E3-9EB7-4B5E-8CE9-0CA7D54303C5}" type="parTrans" cxnId="{70CBAAC1-1874-40C8-8118-6B98EEFDEEF9}">
      <dgm:prSet/>
      <dgm:spPr/>
      <dgm:t>
        <a:bodyPr/>
        <a:lstStyle/>
        <a:p>
          <a:endParaRPr lang="ru-RU"/>
        </a:p>
      </dgm:t>
    </dgm:pt>
    <dgm:pt modelId="{D5B2D959-2009-41DA-80A1-09DC91FC0F9F}" type="sibTrans" cxnId="{70CBAAC1-1874-40C8-8118-6B98EEFDEEF9}">
      <dgm:prSet/>
      <dgm:spPr/>
      <dgm:t>
        <a:bodyPr/>
        <a:lstStyle/>
        <a:p>
          <a:endParaRPr lang="ru-RU"/>
        </a:p>
      </dgm:t>
    </dgm:pt>
    <dgm:pt modelId="{4D1241E6-1FD1-49B9-8B4A-9A28A78BFBAE}">
      <dgm:prSet phldrT="[Текст]"/>
      <dgm:spPr/>
      <dgm:t>
        <a:bodyPr/>
        <a:lstStyle/>
        <a:p>
          <a:r>
            <a:rPr lang="ru-RU" dirty="0" smtClean="0"/>
            <a:t>Интервью с детьми</a:t>
          </a:r>
          <a:endParaRPr lang="ru-RU" dirty="0"/>
        </a:p>
      </dgm:t>
    </dgm:pt>
    <dgm:pt modelId="{0515F885-6566-43D7-9054-DA2E1B510C74}" type="parTrans" cxnId="{EDEA8E32-8F10-4036-BC20-C30B79662ABA}">
      <dgm:prSet/>
      <dgm:spPr/>
      <dgm:t>
        <a:bodyPr/>
        <a:lstStyle/>
        <a:p>
          <a:endParaRPr lang="ru-RU"/>
        </a:p>
      </dgm:t>
    </dgm:pt>
    <dgm:pt modelId="{96DB73B3-E2D9-481F-B009-5D64A8E4371A}" type="sibTrans" cxnId="{EDEA8E32-8F10-4036-BC20-C30B79662ABA}">
      <dgm:prSet/>
      <dgm:spPr/>
      <dgm:t>
        <a:bodyPr/>
        <a:lstStyle/>
        <a:p>
          <a:endParaRPr lang="ru-RU"/>
        </a:p>
      </dgm:t>
    </dgm:pt>
    <dgm:pt modelId="{BE240BF0-3DCE-48C2-A552-F8008A24D26C}">
      <dgm:prSet phldrT="[Текст]"/>
      <dgm:spPr/>
      <dgm:t>
        <a:bodyPr/>
        <a:lstStyle/>
        <a:p>
          <a:r>
            <a:rPr lang="ru-RU" dirty="0" smtClean="0"/>
            <a:t>Видеосюжеты из детских фильмов о школе</a:t>
          </a:r>
          <a:endParaRPr lang="ru-RU" dirty="0"/>
        </a:p>
      </dgm:t>
    </dgm:pt>
    <dgm:pt modelId="{47CD1056-109E-48E5-8C20-7FF7D5D20F79}" type="parTrans" cxnId="{4366ED24-020F-40C4-A8DF-4BD2A94EA442}">
      <dgm:prSet/>
      <dgm:spPr/>
      <dgm:t>
        <a:bodyPr/>
        <a:lstStyle/>
        <a:p>
          <a:endParaRPr lang="ru-RU"/>
        </a:p>
      </dgm:t>
    </dgm:pt>
    <dgm:pt modelId="{0D4C5472-2548-4D9B-B7C8-CCBDAFE5E95F}" type="sibTrans" cxnId="{4366ED24-020F-40C4-A8DF-4BD2A94EA442}">
      <dgm:prSet/>
      <dgm:spPr/>
      <dgm:t>
        <a:bodyPr/>
        <a:lstStyle/>
        <a:p>
          <a:endParaRPr lang="ru-RU"/>
        </a:p>
      </dgm:t>
    </dgm:pt>
    <dgm:pt modelId="{9629EF6A-B738-4CE6-9146-5C61C6CC3129}" type="pres">
      <dgm:prSet presAssocID="{1BAA60C8-7DF0-4B5B-9A6A-11C4FE263DF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84EC0A-9F2B-4CC8-9801-4C88FF0E2476}" type="pres">
      <dgm:prSet presAssocID="{DB5780DF-8F0A-4251-9CEB-2A8D97140657}" presName="comp" presStyleCnt="0"/>
      <dgm:spPr/>
    </dgm:pt>
    <dgm:pt modelId="{FE5EA3E7-C9D3-4B8D-9564-64C634AB8226}" type="pres">
      <dgm:prSet presAssocID="{DB5780DF-8F0A-4251-9CEB-2A8D97140657}" presName="box" presStyleLbl="node1" presStyleIdx="0" presStyleCnt="3"/>
      <dgm:spPr/>
      <dgm:t>
        <a:bodyPr/>
        <a:lstStyle/>
        <a:p>
          <a:endParaRPr lang="ru-RU"/>
        </a:p>
      </dgm:t>
    </dgm:pt>
    <dgm:pt modelId="{401FC1A9-89BE-4033-B415-97ED41527D64}" type="pres">
      <dgm:prSet presAssocID="{DB5780DF-8F0A-4251-9CEB-2A8D9714065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1F93EA-5D2E-4EDF-AD6A-14B48639B11C}" type="pres">
      <dgm:prSet presAssocID="{DB5780DF-8F0A-4251-9CEB-2A8D9714065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226B4-AB0C-448C-B6C4-8D8948AAA0BF}" type="pres">
      <dgm:prSet presAssocID="{D5B2D959-2009-41DA-80A1-09DC91FC0F9F}" presName="spacer" presStyleCnt="0"/>
      <dgm:spPr/>
    </dgm:pt>
    <dgm:pt modelId="{363B2267-B108-4286-BE4F-A60CACA85542}" type="pres">
      <dgm:prSet presAssocID="{4D1241E6-1FD1-49B9-8B4A-9A28A78BFBAE}" presName="comp" presStyleCnt="0"/>
      <dgm:spPr/>
    </dgm:pt>
    <dgm:pt modelId="{A501164C-622D-45DF-9F39-79AF403362FD}" type="pres">
      <dgm:prSet presAssocID="{4D1241E6-1FD1-49B9-8B4A-9A28A78BFBAE}" presName="box" presStyleLbl="node1" presStyleIdx="1" presStyleCnt="3" custLinFactNeighborX="-16797" custLinFactNeighborY="-625"/>
      <dgm:spPr/>
      <dgm:t>
        <a:bodyPr/>
        <a:lstStyle/>
        <a:p>
          <a:endParaRPr lang="ru-RU"/>
        </a:p>
      </dgm:t>
    </dgm:pt>
    <dgm:pt modelId="{68AAA96F-5405-4897-B5BD-97889AA48E20}" type="pres">
      <dgm:prSet presAssocID="{4D1241E6-1FD1-49B9-8B4A-9A28A78BFBAE}" presName="img" presStyleLbl="fgImgPlace1" presStyleIdx="1" presStyleCnt="3" custScaleX="78820" custScaleY="10232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672D7E5-B257-4021-A4DF-289C5F7DF3EA}" type="pres">
      <dgm:prSet presAssocID="{4D1241E6-1FD1-49B9-8B4A-9A28A78BFBA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4BEB9-2438-4690-8CE3-5BF0D201BCE2}" type="pres">
      <dgm:prSet presAssocID="{96DB73B3-E2D9-481F-B009-5D64A8E4371A}" presName="spacer" presStyleCnt="0"/>
      <dgm:spPr/>
    </dgm:pt>
    <dgm:pt modelId="{833A8044-FF5A-4D37-844E-5D112D82B742}" type="pres">
      <dgm:prSet presAssocID="{BE240BF0-3DCE-48C2-A552-F8008A24D26C}" presName="comp" presStyleCnt="0"/>
      <dgm:spPr/>
    </dgm:pt>
    <dgm:pt modelId="{0A7651CA-5B04-49F6-A270-F7386131D192}" type="pres">
      <dgm:prSet presAssocID="{BE240BF0-3DCE-48C2-A552-F8008A24D26C}" presName="box" presStyleLbl="node1" presStyleIdx="2" presStyleCnt="3"/>
      <dgm:spPr/>
      <dgm:t>
        <a:bodyPr/>
        <a:lstStyle/>
        <a:p>
          <a:endParaRPr lang="ru-RU"/>
        </a:p>
      </dgm:t>
    </dgm:pt>
    <dgm:pt modelId="{76B19BD1-A71C-4F29-948F-165414387521}" type="pres">
      <dgm:prSet presAssocID="{BE240BF0-3DCE-48C2-A552-F8008A24D26C}" presName="img" presStyleLbl="fgImgPlace1" presStyleIdx="2" presStyleCnt="3" custScaleY="784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0B2CA3D-1983-4D7F-8679-8D484173CA43}" type="pres">
      <dgm:prSet presAssocID="{BE240BF0-3DCE-48C2-A552-F8008A24D26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66ED24-020F-40C4-A8DF-4BD2A94EA442}" srcId="{1BAA60C8-7DF0-4B5B-9A6A-11C4FE263DFF}" destId="{BE240BF0-3DCE-48C2-A552-F8008A24D26C}" srcOrd="2" destOrd="0" parTransId="{47CD1056-109E-48E5-8C20-7FF7D5D20F79}" sibTransId="{0D4C5472-2548-4D9B-B7C8-CCBDAFE5E95F}"/>
    <dgm:cxn modelId="{9756C453-0266-4F8A-B39F-1AFE10C423BD}" type="presOf" srcId="{4D1241E6-1FD1-49B9-8B4A-9A28A78BFBAE}" destId="{9672D7E5-B257-4021-A4DF-289C5F7DF3EA}" srcOrd="1" destOrd="0" presId="urn:microsoft.com/office/officeart/2005/8/layout/vList4"/>
    <dgm:cxn modelId="{DD47A67B-3B5F-456E-A20D-D78F6F47F86A}" type="presOf" srcId="{BE240BF0-3DCE-48C2-A552-F8008A24D26C}" destId="{0A7651CA-5B04-49F6-A270-F7386131D192}" srcOrd="0" destOrd="0" presId="urn:microsoft.com/office/officeart/2005/8/layout/vList4"/>
    <dgm:cxn modelId="{8C59D747-8309-4BCF-926B-1E3BBEC56B90}" type="presOf" srcId="{DB5780DF-8F0A-4251-9CEB-2A8D97140657}" destId="{7D1F93EA-5D2E-4EDF-AD6A-14B48639B11C}" srcOrd="1" destOrd="0" presId="urn:microsoft.com/office/officeart/2005/8/layout/vList4"/>
    <dgm:cxn modelId="{4D286DBB-AFE6-4724-98F9-6D6E9186C27A}" type="presOf" srcId="{4D1241E6-1FD1-49B9-8B4A-9A28A78BFBAE}" destId="{A501164C-622D-45DF-9F39-79AF403362FD}" srcOrd="0" destOrd="0" presId="urn:microsoft.com/office/officeart/2005/8/layout/vList4"/>
    <dgm:cxn modelId="{EDEA8E32-8F10-4036-BC20-C30B79662ABA}" srcId="{1BAA60C8-7DF0-4B5B-9A6A-11C4FE263DFF}" destId="{4D1241E6-1FD1-49B9-8B4A-9A28A78BFBAE}" srcOrd="1" destOrd="0" parTransId="{0515F885-6566-43D7-9054-DA2E1B510C74}" sibTransId="{96DB73B3-E2D9-481F-B009-5D64A8E4371A}"/>
    <dgm:cxn modelId="{70CBAAC1-1874-40C8-8118-6B98EEFDEEF9}" srcId="{1BAA60C8-7DF0-4B5B-9A6A-11C4FE263DFF}" destId="{DB5780DF-8F0A-4251-9CEB-2A8D97140657}" srcOrd="0" destOrd="0" parTransId="{AB8865E3-9EB7-4B5E-8CE9-0CA7D54303C5}" sibTransId="{D5B2D959-2009-41DA-80A1-09DC91FC0F9F}"/>
    <dgm:cxn modelId="{FE9F603E-9C5F-47B4-AF03-DE0F342DE925}" type="presOf" srcId="{DB5780DF-8F0A-4251-9CEB-2A8D97140657}" destId="{FE5EA3E7-C9D3-4B8D-9564-64C634AB8226}" srcOrd="0" destOrd="0" presId="urn:microsoft.com/office/officeart/2005/8/layout/vList4"/>
    <dgm:cxn modelId="{3ADFE2A2-0684-4BA5-B52B-17AB11296CE9}" type="presOf" srcId="{BE240BF0-3DCE-48C2-A552-F8008A24D26C}" destId="{50B2CA3D-1983-4D7F-8679-8D484173CA43}" srcOrd="1" destOrd="0" presId="urn:microsoft.com/office/officeart/2005/8/layout/vList4"/>
    <dgm:cxn modelId="{E7412916-7D0F-49CC-B3E7-A9B512396E2D}" type="presOf" srcId="{1BAA60C8-7DF0-4B5B-9A6A-11C4FE263DFF}" destId="{9629EF6A-B738-4CE6-9146-5C61C6CC3129}" srcOrd="0" destOrd="0" presId="urn:microsoft.com/office/officeart/2005/8/layout/vList4"/>
    <dgm:cxn modelId="{96E3A823-77E4-40ED-A52A-4D30F347184B}" type="presParOf" srcId="{9629EF6A-B738-4CE6-9146-5C61C6CC3129}" destId="{5584EC0A-9F2B-4CC8-9801-4C88FF0E2476}" srcOrd="0" destOrd="0" presId="urn:microsoft.com/office/officeart/2005/8/layout/vList4"/>
    <dgm:cxn modelId="{6F756CC9-84AF-43AD-B314-CFED43762778}" type="presParOf" srcId="{5584EC0A-9F2B-4CC8-9801-4C88FF0E2476}" destId="{FE5EA3E7-C9D3-4B8D-9564-64C634AB8226}" srcOrd="0" destOrd="0" presId="urn:microsoft.com/office/officeart/2005/8/layout/vList4"/>
    <dgm:cxn modelId="{F6BEB70E-DE61-446F-99D1-919EE20964C1}" type="presParOf" srcId="{5584EC0A-9F2B-4CC8-9801-4C88FF0E2476}" destId="{401FC1A9-89BE-4033-B415-97ED41527D64}" srcOrd="1" destOrd="0" presId="urn:microsoft.com/office/officeart/2005/8/layout/vList4"/>
    <dgm:cxn modelId="{B29BED7E-8818-47CB-9890-E4BAAD8F4E3D}" type="presParOf" srcId="{5584EC0A-9F2B-4CC8-9801-4C88FF0E2476}" destId="{7D1F93EA-5D2E-4EDF-AD6A-14B48639B11C}" srcOrd="2" destOrd="0" presId="urn:microsoft.com/office/officeart/2005/8/layout/vList4"/>
    <dgm:cxn modelId="{7C94B8D5-771D-4612-800C-4BE31C6170C7}" type="presParOf" srcId="{9629EF6A-B738-4CE6-9146-5C61C6CC3129}" destId="{F3B226B4-AB0C-448C-B6C4-8D8948AAA0BF}" srcOrd="1" destOrd="0" presId="urn:microsoft.com/office/officeart/2005/8/layout/vList4"/>
    <dgm:cxn modelId="{64023FA8-3213-4389-9F49-B3D4666B961E}" type="presParOf" srcId="{9629EF6A-B738-4CE6-9146-5C61C6CC3129}" destId="{363B2267-B108-4286-BE4F-A60CACA85542}" srcOrd="2" destOrd="0" presId="urn:microsoft.com/office/officeart/2005/8/layout/vList4"/>
    <dgm:cxn modelId="{224FE709-AC68-4190-A438-08F0DE529924}" type="presParOf" srcId="{363B2267-B108-4286-BE4F-A60CACA85542}" destId="{A501164C-622D-45DF-9F39-79AF403362FD}" srcOrd="0" destOrd="0" presId="urn:microsoft.com/office/officeart/2005/8/layout/vList4"/>
    <dgm:cxn modelId="{E47EF80C-21BC-41B2-875E-6ED54DDD35EA}" type="presParOf" srcId="{363B2267-B108-4286-BE4F-A60CACA85542}" destId="{68AAA96F-5405-4897-B5BD-97889AA48E20}" srcOrd="1" destOrd="0" presId="urn:microsoft.com/office/officeart/2005/8/layout/vList4"/>
    <dgm:cxn modelId="{8BF4E6D2-AB74-4ED7-9B90-D558C51CF22A}" type="presParOf" srcId="{363B2267-B108-4286-BE4F-A60CACA85542}" destId="{9672D7E5-B257-4021-A4DF-289C5F7DF3EA}" srcOrd="2" destOrd="0" presId="urn:microsoft.com/office/officeart/2005/8/layout/vList4"/>
    <dgm:cxn modelId="{2ED9700C-A86C-4A3F-BAEF-7CC470B76F5D}" type="presParOf" srcId="{9629EF6A-B738-4CE6-9146-5C61C6CC3129}" destId="{4FE4BEB9-2438-4690-8CE3-5BF0D201BCE2}" srcOrd="3" destOrd="0" presId="urn:microsoft.com/office/officeart/2005/8/layout/vList4"/>
    <dgm:cxn modelId="{FCB6545E-4EBA-4763-AF04-CB8236C1DDAC}" type="presParOf" srcId="{9629EF6A-B738-4CE6-9146-5C61C6CC3129}" destId="{833A8044-FF5A-4D37-844E-5D112D82B742}" srcOrd="4" destOrd="0" presId="urn:microsoft.com/office/officeart/2005/8/layout/vList4"/>
    <dgm:cxn modelId="{A5F17DC0-8619-40D5-A2F9-3DD788FD8818}" type="presParOf" srcId="{833A8044-FF5A-4D37-844E-5D112D82B742}" destId="{0A7651CA-5B04-49F6-A270-F7386131D192}" srcOrd="0" destOrd="0" presId="urn:microsoft.com/office/officeart/2005/8/layout/vList4"/>
    <dgm:cxn modelId="{4A781F47-157B-4A6D-BD16-D3E318D8F6E2}" type="presParOf" srcId="{833A8044-FF5A-4D37-844E-5D112D82B742}" destId="{76B19BD1-A71C-4F29-948F-165414387521}" srcOrd="1" destOrd="0" presId="urn:microsoft.com/office/officeart/2005/8/layout/vList4"/>
    <dgm:cxn modelId="{0024C690-A5D1-4F2E-BD9E-795A9B822577}" type="presParOf" srcId="{833A8044-FF5A-4D37-844E-5D112D82B742}" destId="{50B2CA3D-1983-4D7F-8679-8D484173CA43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28680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Родительское собрание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тему: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«Скоро в школу. Играем с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ребёнком, чтобы успешно подготовиться к школе».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4643446"/>
            <a:ext cx="17781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577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необходимо знать и уметь ребенку,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поступающему в школу: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Свое имя, отчество и фамилию.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Свой возраст (желательно дату рождения).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Свой домашний адрес.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Свой город и его главные достопримечательности.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Страну, в которой живет.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Фамилию, имя, отчество родителей, их профессию.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Времена года (последовательность, месяцы, основные приметы каждого времени года, загадки и стихи о временах года).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Домашних животных и их детенышей.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Диких животных наших лесов, жарких стран, их повадки и названия их детенышей.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Транспорт наземный, водный, воздушный.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Различать одежду, обувь и головные уборы.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Называть зимующих и перелетных птиц; овощи, фрукты и ягоды.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Знать и уметь рассказывать русские народные сказки.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Различать и правильно называть геометрические фигуры: круг, квадрат, прямоугольник, треугольник, овал, многоугольник.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Свободно ориентироваться в пространстве и на листе бумаги (правая – левая сторона, верх – низ и т.п.).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Уметь полно и последовательно пересказать прослушанный или прочитанный рассказ, составить (придумать) рассказ по картинке.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Запомнить и назвать 6-10 предметов, картинок, слов.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Различать гласные и согласные звуки.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Разделять слова на слоги с помощью хлопков, по количеству гласных звуков.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Определить количество и последовательность звуков в словах типа: «мак», «дом», «суп», «сани», «дубы», «роза» 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Хорошо владеть ножницами ( резать полоски, квадраты, круги, прямоугольники, треугольники, овалы; вырезать предметы по контуру).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Владеть карандашом: без линейки проводить вертикальные и горизонтальные линии, рисовать геометрические фигуры, животных, людей, различные предметы с опорой на геометрические формы, аккуратно закрашивать, штриховать карандашом, не выходя за контуры предметов.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Свободно считать от 1 до 10 и обратно, выполнять счетные операции в пределах 10.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Уметь внимательно, не отвлекаясь, слушать(30-35 минут).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Сохранять стройную, хорошую осанку, особенно в положении сидя.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57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50112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ЖЕЛАЕМ ВАМ ТВОРЧЕСКИХ  УСПЕХОВ И ДОСТИЖЕНИЯ ВЫСОКИХ РЕЗУЛЬТАТОВ В ПОДГОТОВКЕ ДЕТЕЙ 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ШКОЛЕ!!!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Играйте с детьми, общайтесь с детьми, помогайте детям!!!</a:t>
            </a:r>
            <a:endParaRPr lang="ru-RU" sz="40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9" name="Picture 3" descr="E:\Nady\ClipArts\1sent_zagad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214818"/>
            <a:ext cx="1605569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428604"/>
            <a:ext cx="50006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Перечень документов, необходимых для записи детей в ПЕРВЫЙ класс:</a:t>
            </a: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1. Заявление родителей.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2. Справка с места жительства о прописке ребёнка.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3. Паспорт одного из родителей.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4. Свидетельство о рождении ребенка (копия).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5. Копия медицинского страхового полиса ребёнка.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6.Медицинская карта ребенка, в которой имеются сведения о состоянии здоровья ребенка и заключение о возможности обучения в массовой школе.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1"/>
            <a:ext cx="7715304" cy="597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4643446"/>
            <a:ext cx="4357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Все одобренные </a:t>
            </a:r>
            <a:r>
              <a:rPr lang="ru-RU" sz="1400" dirty="0" err="1" smtClean="0"/>
              <a:t>Минобразованием</a:t>
            </a:r>
            <a:r>
              <a:rPr lang="ru-RU" sz="1400" dirty="0" smtClean="0"/>
              <a:t> системы и программы отвечают главному требованию: они позволяют ученику усвоить ОБЯЗАТЕЛЬНЫЙ МИНИМУМ знаний. Авторство же проявляется в способах подачи материала, дополнительной информации, организации учебной деятельности.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357166"/>
            <a:ext cx="4256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Система образования </a:t>
            </a:r>
            <a:r>
              <a:rPr lang="ru-RU" sz="2400" b="1" dirty="0" err="1" smtClean="0">
                <a:solidFill>
                  <a:srgbClr val="FF0000"/>
                </a:solidFill>
              </a:rPr>
              <a:t>Занкова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429000"/>
            <a:ext cx="828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cs typeface="DokChampa" pitchFamily="34" charset="-34"/>
              </a:rPr>
              <a:t>	Принципы: </a:t>
            </a:r>
            <a:r>
              <a:rPr lang="ru-RU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DokChampa" pitchFamily="34" charset="-34"/>
              </a:rPr>
              <a:t>самостоятельность учащегося, творческое постижение материала</a:t>
            </a:r>
            <a:r>
              <a:rPr lang="ru-RU" sz="2000" dirty="0" smtClean="0">
                <a:cs typeface="DokChampa" pitchFamily="34" charset="-34"/>
              </a:rPr>
              <a:t>. Учитель не выдаёт школьникам истины, а заставляет до них «докапываться» самим. Схема обратная традиционной: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DokChampa" pitchFamily="34" charset="-34"/>
              </a:rPr>
              <a:t>сначала даются примеры, а учащиеся сами должны сделать теоретические выводы</a:t>
            </a:r>
            <a:r>
              <a:rPr lang="ru-RU" sz="2000" dirty="0" smtClean="0">
                <a:cs typeface="DokChampa" pitchFamily="34" charset="-34"/>
              </a:rPr>
              <a:t>. Усвоенный материал также закрепляется практическими заданиями. Новые дидактические принципы этой системы — это быстрое освоение материала, высокий уровень трудности, ведущая роль теоретических знаний. Постижение понятий должно происходить в понимании системных взаимосвязей.</a:t>
            </a:r>
            <a:endParaRPr lang="ru-RU" sz="2000" dirty="0">
              <a:cs typeface="DokChampa" pitchFamily="34" charset="-34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3000372"/>
            <a:ext cx="19976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/>
              <a:t>Леонид Владимирович </a:t>
            </a:r>
            <a:r>
              <a:rPr lang="ru-RU" sz="1050" b="1" dirty="0" err="1" smtClean="0"/>
              <a:t>Занков</a:t>
            </a:r>
            <a:endParaRPr lang="ru-RU" sz="1050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285860"/>
            <a:ext cx="1323975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143240" y="857232"/>
            <a:ext cx="2332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http://www.zankov.ru/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643182"/>
            <a:ext cx="8286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Образовательная система Д.Б. </a:t>
            </a:r>
            <a:r>
              <a:rPr lang="ru-RU" sz="1400" dirty="0" err="1" smtClean="0"/>
              <a:t>Эльконина-В.В</a:t>
            </a:r>
            <a:r>
              <a:rPr lang="ru-RU" sz="1400" dirty="0" smtClean="0"/>
              <a:t>. Давыдова имеет уже более чем 40-летнию историю существования: сначала в виде разработок и экспериментов, а в 1996 году  Решением Коллегии Министерства образования РФ образовательная система </a:t>
            </a:r>
            <a:r>
              <a:rPr lang="ru-RU" sz="1400" dirty="0" err="1" smtClean="0"/>
              <a:t>Эльконина-Давыдова</a:t>
            </a:r>
            <a:r>
              <a:rPr lang="ru-RU" sz="1400" dirty="0" smtClean="0"/>
              <a:t> была признана одной из трех государственных систем, наравне с традиционной системой  и системой развивающего обучения </a:t>
            </a:r>
            <a:r>
              <a:rPr lang="ru-RU" sz="1400" dirty="0" err="1" smtClean="0"/>
              <a:t>Л.В.Занкова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214290"/>
            <a:ext cx="6087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Система образования </a:t>
            </a:r>
            <a:r>
              <a:rPr lang="ru-RU" sz="2400" b="1" dirty="0" err="1" smtClean="0">
                <a:solidFill>
                  <a:srgbClr val="FF0000"/>
                </a:solidFill>
              </a:rPr>
              <a:t>Эльконина-Давыдова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857628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Основной принцип этой системы </a:t>
            </a:r>
            <a:r>
              <a:rPr lang="ru-RU" sz="1400" dirty="0" smtClean="0"/>
              <a:t>—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научить детей получать знания, искать их самостоятельно, а не заучивать школьные истины.</a:t>
            </a:r>
          </a:p>
          <a:p>
            <a:r>
              <a:rPr lang="ru-RU" sz="1400" dirty="0" smtClean="0"/>
              <a:t>Программа  устроена так, что в каждом последующем разделе конкретизируется и развивается уже освоенный способ действия. Освоение общего способа начинается с предметно-практического действия. 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Ученическая работа строится как поиск и проба средств решения задачи. Поэтому суждение ученика, отличающееся от общепринятого, рассматривается не как ошибка, а как проба  мысли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Отличие от системы </a:t>
            </a:r>
            <a:r>
              <a:rPr lang="ru-RU" sz="1400" dirty="0" err="1" smtClean="0"/>
              <a:t>Занкова</a:t>
            </a:r>
            <a:r>
              <a:rPr lang="ru-RU" sz="1400" dirty="0" smtClean="0"/>
              <a:t>: работать в быстром темпе вряд ли придется, скорее пригодится основательность, внимание к мелочам, способность обобщать.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785794"/>
            <a:ext cx="1143008" cy="1615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00298" y="2357430"/>
            <a:ext cx="19014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/>
              <a:t>Даниил Борисович </a:t>
            </a:r>
            <a:r>
              <a:rPr lang="ru-RU" sz="1050" b="1" dirty="0" err="1" smtClean="0"/>
              <a:t>Эльконин</a:t>
            </a:r>
            <a:endParaRPr lang="ru-RU" sz="105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857232"/>
            <a:ext cx="183847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143504" y="2357430"/>
            <a:ext cx="19639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/>
              <a:t>Василий Васильевич Давыдов</a:t>
            </a:r>
            <a:endParaRPr lang="ru-RU" sz="105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Школа 2100 (Школа 2000, программа </a:t>
            </a:r>
            <a:r>
              <a:rPr lang="ru-RU" sz="2400" b="1" dirty="0" err="1" smtClean="0">
                <a:solidFill>
                  <a:srgbClr val="FF0000"/>
                </a:solidFill>
              </a:rPr>
              <a:t>Петерсона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928670"/>
            <a:ext cx="2782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http://www.school2100.ru/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285860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традиционная программа, рассчитанная на «среднего ученика», практически любой ребенок сможет по ней успешно учиться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000240"/>
            <a:ext cx="735811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обеспечить естественную и эффективную интеграцию ребенка в общество, сформировать готовность к саморазвитию, обеспечивающую интеграцию личности в национальную и мировую культуру.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3500438"/>
            <a:ext cx="74295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«Школа России» (Плешаков) </a:t>
            </a:r>
          </a:p>
          <a:p>
            <a:endParaRPr lang="ru-RU" dirty="0" smtClean="0"/>
          </a:p>
          <a:p>
            <a:r>
              <a:rPr lang="ru-RU" dirty="0" smtClean="0"/>
              <a:t>Это тот комплект для начальной школы, по которому мы все учились, с некоторыми изменениями.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Воспитание школьников как граждан России. Школа России должна стать школой духовно-нравственного развития.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42852"/>
            <a:ext cx="6111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«Гармония» под редакцией Н.Б. Истоминой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3143248"/>
            <a:ext cx="6739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«Начальная школа </a:t>
            </a:r>
            <a:r>
              <a:rPr lang="en-US" sz="2400" b="1" dirty="0" smtClean="0">
                <a:solidFill>
                  <a:srgbClr val="FF0000"/>
                </a:solidFill>
              </a:rPr>
              <a:t>XXI</a:t>
            </a:r>
            <a:r>
              <a:rPr lang="ru-RU" sz="2400" b="1" dirty="0" smtClean="0">
                <a:solidFill>
                  <a:srgbClr val="FF0000"/>
                </a:solidFill>
              </a:rPr>
              <a:t> века» (Н.Ф.Виноградовой)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4143380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данной программе будет комфортно обучаться детям, которым требуется мягкая адаптация ко всему новому для них. Во всех курсах предусмотрен длительный подготовительный период.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785794"/>
            <a:ext cx="69294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Принципы: </a:t>
            </a:r>
            <a:r>
              <a:rPr lang="ru-RU" dirty="0" smtClean="0"/>
              <a:t>организация учебной деятельности учащихся, связанная с постановкой учебной задачи, с ее решением, самоконтролем и самооценкой; организация продуктивного общения, которое является необходимым условием формирования учебной деятельности; формирование понятий, обеспечивающих на доступном для младшего школьного возраста уровне осознание причинно-следственных связей, закономерностей и зависимостей.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58082" y="714356"/>
            <a:ext cx="1357322" cy="186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929066"/>
            <a:ext cx="14837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147295" cy="460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57224" y="357166"/>
            <a:ext cx="78581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Образовательные сайты по подготовке и диагностике готовности ребенка к школе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9460570">
            <a:off x="510391" y="4544280"/>
            <a:ext cx="1000132" cy="35719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142984"/>
            <a:ext cx="2489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http://www.teremoc.ru/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1428736"/>
            <a:ext cx="614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Предложите ребенку пройти интерактивный тест.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928662" y="357166"/>
          <a:ext cx="7715304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888</Words>
  <PresentationFormat>Экран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69</cp:revision>
  <dcterms:created xsi:type="dcterms:W3CDTF">2010-01-26T16:20:35Z</dcterms:created>
  <dcterms:modified xsi:type="dcterms:W3CDTF">2011-11-26T05:09:14Z</dcterms:modified>
</cp:coreProperties>
</file>