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108012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Российская Армия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2192288" cy="1473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621516"/>
            <a:ext cx="6336704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850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8564">
        <p14:reveal/>
      </p:transition>
    </mc:Choice>
    <mc:Fallback>
      <p:transition spd="slow" advTm="856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3" y="980728"/>
            <a:ext cx="4608511" cy="5616624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43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43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300" dirty="0" smtClean="0">
                <a:latin typeface="Times New Roman" pitchFamily="18" charset="0"/>
                <a:ea typeface="Calibri"/>
                <a:cs typeface="Times New Roman" pitchFamily="18" charset="0"/>
              </a:rPr>
              <a:t>Как </a:t>
            </a:r>
            <a:r>
              <a:rPr lang="ru-RU" sz="4300" dirty="0">
                <a:latin typeface="Times New Roman" pitchFamily="18" charset="0"/>
                <a:ea typeface="Calibri"/>
                <a:cs typeface="Times New Roman" pitchFamily="18" charset="0"/>
              </a:rPr>
              <a:t>быть тем гражданам, которые хотят и могут выполнить свой долг и обязанность перед Родиной, но при этом их убеждения или религиозная принадлежность не позволяют им брать в руки оружие, учиться вести боевые действия, заниматься военными науками? Для них Конституцией и федеральным законом предусмотрена альтернативная служба - то есть мирная, не военная работа, необходимая и полезная, идущая на благо государства и общества</a:t>
            </a:r>
            <a:r>
              <a:rPr lang="ru-RU" sz="4300" dirty="0" smtClean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r>
              <a:rPr lang="ru-RU" sz="4300" dirty="0">
                <a:latin typeface="Times New Roman" pitchFamily="18" charset="0"/>
                <a:ea typeface="Calibri"/>
                <a:cs typeface="Times New Roman" pitchFamily="18" charset="0"/>
              </a:rPr>
              <a:t> Например, гражданину, выбравшему для себя альтернативную службу, могут предложить поработать санитаром в больнице или доме престарелых, причем альтернативная служба займет больше времени, чем военная. Это, в общем, справедливо, ведь тем, кто выбрал альтернативную службу, не придется жить в суровых полевых условиях, не надо будет вскакивать по тревоге, бежать с полной выкладкой марш бросок и т.д. То есть, альтернативная служба физически легче военной, но зато и </a:t>
            </a:r>
            <a:r>
              <a:rPr lang="ru-RU" sz="4300" dirty="0" smtClean="0">
                <a:latin typeface="Times New Roman" pitchFamily="18" charset="0"/>
                <a:ea typeface="Calibri"/>
                <a:cs typeface="Times New Roman" pitchFamily="18" charset="0"/>
              </a:rPr>
              <a:t>длиннее. Альтернатива </a:t>
            </a:r>
            <a:r>
              <a:rPr lang="ru-RU" sz="4300" dirty="0">
                <a:latin typeface="Times New Roman" pitchFamily="18" charset="0"/>
                <a:ea typeface="Calibri"/>
                <a:cs typeface="Times New Roman" pitchFamily="18" charset="0"/>
              </a:rPr>
              <a:t>- это выбор. Значит, любой военнообязанный гражданин нашей страны может сам выбрать, как именно он будет выполнять свой гражданский долг</a:t>
            </a:r>
            <a:r>
              <a:rPr lang="ru-RU" sz="4300" dirty="0" smtClean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ru-RU" sz="43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latin typeface="Times New Roman" pitchFamily="18" charset="0"/>
                <a:ea typeface="Calibri"/>
                <a:cs typeface="Times New Roman" pitchFamily="18" charset="0"/>
              </a:rPr>
              <a:t>Альтернативная служба</a:t>
            </a:r>
            <a:r>
              <a:rPr lang="ru-RU" sz="4000" b="1" i="1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4000" b="1" i="1" dirty="0"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670" y="924209"/>
            <a:ext cx="4332369" cy="29523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670" y="3876537"/>
            <a:ext cx="4332369" cy="286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286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242"/>
    </mc:Choice>
    <mc:Fallback>
      <p:transition spd="slow" advTm="55242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1" y="764704"/>
            <a:ext cx="8640960" cy="2880321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600" dirty="0" smtClean="0">
                <a:latin typeface="Times New Roman" pitchFamily="18" charset="0"/>
                <a:ea typeface="Calibri"/>
                <a:cs typeface="Times New Roman" pitchFamily="18" charset="0"/>
              </a:rPr>
              <a:t>" </a:t>
            </a:r>
            <a:r>
              <a:rPr lang="ru-RU" sz="2600" dirty="0">
                <a:latin typeface="Times New Roman" pitchFamily="18" charset="0"/>
                <a:ea typeface="Calibri"/>
                <a:cs typeface="Times New Roman" pitchFamily="18" charset="0"/>
              </a:rPr>
              <a:t>… Днями воинской славы России являются дни славных побед, которые сыграли решающую роль в истории России и в которых российские войска снискали себе почёт и уважение современников и благодарную память потомков</a:t>
            </a:r>
            <a:r>
              <a:rPr lang="ru-RU" sz="2600" dirty="0" smtClean="0">
                <a:latin typeface="Times New Roman" pitchFamily="18" charset="0"/>
                <a:ea typeface="Calibri"/>
                <a:cs typeface="Times New Roman" pitchFamily="18" charset="0"/>
              </a:rPr>
              <a:t>".  Это </a:t>
            </a:r>
            <a:r>
              <a:rPr lang="ru-RU" sz="2600" dirty="0">
                <a:latin typeface="Times New Roman" pitchFamily="18" charset="0"/>
                <a:ea typeface="Calibri"/>
                <a:cs typeface="Times New Roman" pitchFamily="18" charset="0"/>
              </a:rPr>
              <a:t>слова из принятого Государственной думой 10 февраля 1995 года Федерального закона "О днях воинской славы (победных днях) России</a:t>
            </a:r>
            <a:r>
              <a:rPr lang="ru-RU" sz="2600" dirty="0" smtClean="0">
                <a:latin typeface="Times New Roman" pitchFamily="18" charset="0"/>
                <a:ea typeface="Calibri"/>
                <a:cs typeface="Times New Roman" pitchFamily="18" charset="0"/>
              </a:rPr>
              <a:t>". Дни </a:t>
            </a:r>
            <a:r>
              <a:rPr lang="ru-RU" sz="2600" dirty="0">
                <a:latin typeface="Times New Roman" pitchFamily="18" charset="0"/>
                <a:ea typeface="Calibri"/>
                <a:cs typeface="Times New Roman" pitchFamily="18" charset="0"/>
              </a:rPr>
              <a:t>воинской славы России - особенные дни. Об этих днях, как поётся в одной замечательной песне, можно сказать, что это праздники со слезами на глазах. Потому что в эти дни мы не только гордимся, вспоминая славные победы российских войск, но и склоняем головы, чтобы с грустью и благодарностью почтить память всех тех, кто погиб на полях сражений, отдал свою жизнь Отчизне</a:t>
            </a:r>
            <a:r>
              <a:rPr lang="ru-RU" sz="2600" dirty="0" smtClean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ru-RU" sz="2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i="1" dirty="0">
                <a:latin typeface="Times New Roman" pitchFamily="18" charset="0"/>
                <a:ea typeface="Calibri"/>
                <a:cs typeface="Times New Roman" pitchFamily="18" charset="0"/>
              </a:rPr>
              <a:t>Дни воинской славы</a:t>
            </a:r>
            <a:r>
              <a:rPr lang="ru-RU" sz="4000" i="1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4000" i="1" dirty="0"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216277"/>
            <a:ext cx="5186139" cy="35072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85982"/>
            <a:ext cx="3176774" cy="303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712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301"/>
    </mc:Choice>
    <mc:Fallback>
      <p:transition spd="slow" advTm="4230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3" y="1124745"/>
            <a:ext cx="8712968" cy="2592287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ea typeface="Calibri"/>
                <a:cs typeface="Times New Roman"/>
              </a:rPr>
              <a:t> 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27 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января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 –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День 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снятия блокады города Ленинграда 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(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1944 год);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2 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февраля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 - 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День 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разгрома советскими войсками немецко-фашистских войск в Сталинградской битве (1943 год);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23 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февраля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 - 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День 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победы Красной Армии над кайзеровскими войсками Германии (1918 год) - День защитников Отечества;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18 апреля -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День 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победы русских воинов князя Александра Невского над немецкими рыцарями на Чудском озере (Ледовое побоище, 1242 год);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9 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мая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 - 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День 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Победы советского народа в Великой Отечественной войне 1941-1945 годов 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rmAutofit/>
          </a:bodyPr>
          <a:lstStyle/>
          <a:p>
            <a:r>
              <a:rPr lang="ru-RU" sz="2400" b="1" i="1" dirty="0">
                <a:latin typeface="Times New Roman" pitchFamily="18" charset="0"/>
                <a:ea typeface="Calibri"/>
                <a:cs typeface="Times New Roman" pitchFamily="18" charset="0"/>
              </a:rPr>
              <a:t>В Российской Федерации устанавливаются следующие дни воинской славы России</a:t>
            </a:r>
            <a:r>
              <a:rPr lang="ru-RU" sz="24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: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140968"/>
            <a:ext cx="4800533" cy="3600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84984"/>
            <a:ext cx="3948610" cy="345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40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890"/>
    </mc:Choice>
    <mc:Fallback>
      <p:transition spd="slow" advTm="4589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3" y="260648"/>
            <a:ext cx="8712968" cy="3168352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10 </a:t>
            </a:r>
            <a:r>
              <a:rPr lang="ru-RU" sz="1800" dirty="0" smtClean="0">
                <a:latin typeface="Times New Roman" pitchFamily="18" charset="0"/>
                <a:ea typeface="Calibri"/>
                <a:cs typeface="Times New Roman" pitchFamily="18" charset="0"/>
              </a:rPr>
              <a:t>июля - День </a:t>
            </a: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победы русской армии под командованием Петра Первого над шведами в Полтавском сражении (1709 год);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9 </a:t>
            </a:r>
            <a:r>
              <a:rPr lang="ru-RU" sz="1800" dirty="0" smtClean="0">
                <a:latin typeface="Times New Roman" pitchFamily="18" charset="0"/>
                <a:ea typeface="Calibri"/>
                <a:cs typeface="Times New Roman" pitchFamily="18" charset="0"/>
              </a:rPr>
              <a:t>августа  -День </a:t>
            </a: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первой в российской истории морской победы русского флота под командованием Петра Первого над шведами у мыса Гангут (1714 год);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23 </a:t>
            </a:r>
            <a:r>
              <a:rPr lang="ru-RU" sz="1800" dirty="0" smtClean="0">
                <a:latin typeface="Times New Roman" pitchFamily="18" charset="0"/>
                <a:ea typeface="Calibri"/>
                <a:cs typeface="Times New Roman" pitchFamily="18" charset="0"/>
              </a:rPr>
              <a:t>августа - День </a:t>
            </a: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разгрома советскими войсками немецко-фашистских войск в Курской битве (1943 год);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8 </a:t>
            </a:r>
            <a:r>
              <a:rPr lang="ru-RU" sz="1800" dirty="0" smtClean="0">
                <a:latin typeface="Times New Roman" pitchFamily="18" charset="0"/>
                <a:ea typeface="Calibri"/>
                <a:cs typeface="Times New Roman" pitchFamily="18" charset="0"/>
              </a:rPr>
              <a:t>сентября - День </a:t>
            </a: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Бородинского сражения русской армии под командованием </a:t>
            </a:r>
            <a:r>
              <a:rPr lang="ru-RU" sz="1800" dirty="0" err="1">
                <a:latin typeface="Times New Roman" pitchFamily="18" charset="0"/>
                <a:ea typeface="Calibri"/>
                <a:cs typeface="Times New Roman" pitchFamily="18" charset="0"/>
              </a:rPr>
              <a:t>М.И.Кутузова</a:t>
            </a: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 с французской армией (1812 год);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11 </a:t>
            </a:r>
            <a:r>
              <a:rPr lang="ru-RU" sz="1800" dirty="0" smtClean="0">
                <a:latin typeface="Times New Roman" pitchFamily="18" charset="0"/>
                <a:ea typeface="Calibri"/>
                <a:cs typeface="Times New Roman" pitchFamily="18" charset="0"/>
              </a:rPr>
              <a:t>сентября - День </a:t>
            </a: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победы русской эскадры под командованием </a:t>
            </a:r>
            <a:r>
              <a:rPr lang="ru-RU" sz="1800" dirty="0" err="1">
                <a:latin typeface="Times New Roman" pitchFamily="18" charset="0"/>
                <a:ea typeface="Calibri"/>
                <a:cs typeface="Times New Roman" pitchFamily="18" charset="0"/>
              </a:rPr>
              <a:t>Ф.Ф.Ушакова</a:t>
            </a: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 над турецкой эскадрой у мыса </a:t>
            </a:r>
            <a:r>
              <a:rPr lang="ru-RU" sz="1800" dirty="0" err="1">
                <a:latin typeface="Times New Roman" pitchFamily="18" charset="0"/>
                <a:ea typeface="Calibri"/>
                <a:cs typeface="Times New Roman" pitchFamily="18" charset="0"/>
              </a:rPr>
              <a:t>Тендра</a:t>
            </a: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 (1790 год);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000" dirty="0"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363182"/>
            <a:ext cx="4664983" cy="31115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63182"/>
            <a:ext cx="3888432" cy="311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15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390"/>
    </mc:Choice>
    <mc:Fallback>
      <p:transition spd="slow" advTm="3639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59" cy="3384375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sz="2300" dirty="0">
                <a:latin typeface="Times New Roman" pitchFamily="18" charset="0"/>
                <a:ea typeface="Calibri"/>
                <a:cs typeface="Times New Roman" pitchFamily="18" charset="0"/>
              </a:rPr>
              <a:t>21 </a:t>
            </a:r>
            <a:r>
              <a:rPr lang="ru-RU" sz="2300" dirty="0" smtClean="0">
                <a:latin typeface="Times New Roman" pitchFamily="18" charset="0"/>
                <a:ea typeface="Calibri"/>
                <a:cs typeface="Times New Roman" pitchFamily="18" charset="0"/>
              </a:rPr>
              <a:t>сентября - День </a:t>
            </a:r>
            <a:r>
              <a:rPr lang="ru-RU" sz="2300" dirty="0">
                <a:latin typeface="Times New Roman" pitchFamily="18" charset="0"/>
                <a:ea typeface="Calibri"/>
                <a:cs typeface="Times New Roman" pitchFamily="18" charset="0"/>
              </a:rPr>
              <a:t>победы русских полков во главе с великим князем Дмитрием Донским над монголо-татарскими войсками в Куликовской битве (1380 год);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300" dirty="0" smtClean="0">
                <a:latin typeface="Times New Roman" pitchFamily="18" charset="0"/>
                <a:ea typeface="Calibri"/>
                <a:cs typeface="Times New Roman" pitchFamily="18" charset="0"/>
              </a:rPr>
              <a:t>4 ноября - День </a:t>
            </a:r>
            <a:r>
              <a:rPr lang="ru-RU" sz="2300" dirty="0">
                <a:latin typeface="Times New Roman" pitchFamily="18" charset="0"/>
                <a:ea typeface="Calibri"/>
                <a:cs typeface="Times New Roman" pitchFamily="18" charset="0"/>
              </a:rPr>
              <a:t>народного единства</a:t>
            </a:r>
            <a:r>
              <a:rPr lang="ru-RU" sz="2300" dirty="0" smtClean="0">
                <a:latin typeface="Times New Roman" pitchFamily="18" charset="0"/>
                <a:ea typeface="Calibri"/>
                <a:cs typeface="Times New Roman" pitchFamily="18" charset="0"/>
              </a:rPr>
              <a:t>; </a:t>
            </a:r>
            <a:endParaRPr lang="ru-RU" sz="23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300" dirty="0" smtClean="0">
                <a:latin typeface="Times New Roman" pitchFamily="18" charset="0"/>
                <a:ea typeface="Calibri"/>
                <a:cs typeface="Times New Roman" pitchFamily="18" charset="0"/>
              </a:rPr>
              <a:t>7 ноября - День </a:t>
            </a:r>
            <a:r>
              <a:rPr lang="ru-RU" sz="2300" dirty="0">
                <a:latin typeface="Times New Roman" pitchFamily="18" charset="0"/>
                <a:ea typeface="Calibri"/>
                <a:cs typeface="Times New Roman" pitchFamily="18" charset="0"/>
              </a:rPr>
              <a:t>проведения военного парада на Красной площади в  Москве в 1941 году;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300" dirty="0" smtClean="0">
                <a:latin typeface="Times New Roman" pitchFamily="18" charset="0"/>
                <a:ea typeface="Calibri"/>
                <a:cs typeface="Times New Roman" pitchFamily="18" charset="0"/>
              </a:rPr>
              <a:t>1 декабря - День </a:t>
            </a:r>
            <a:r>
              <a:rPr lang="ru-RU" sz="2300" dirty="0">
                <a:latin typeface="Times New Roman" pitchFamily="18" charset="0"/>
                <a:ea typeface="Calibri"/>
                <a:cs typeface="Times New Roman" pitchFamily="18" charset="0"/>
              </a:rPr>
              <a:t>победы русской эскадры под командованием </a:t>
            </a:r>
            <a:r>
              <a:rPr lang="ru-RU" sz="2300" dirty="0" err="1">
                <a:latin typeface="Times New Roman" pitchFamily="18" charset="0"/>
                <a:ea typeface="Calibri"/>
                <a:cs typeface="Times New Roman" pitchFamily="18" charset="0"/>
              </a:rPr>
              <a:t>П.С.Нахимова</a:t>
            </a:r>
            <a:r>
              <a:rPr lang="ru-RU" sz="2300" dirty="0">
                <a:latin typeface="Times New Roman" pitchFamily="18" charset="0"/>
                <a:ea typeface="Calibri"/>
                <a:cs typeface="Times New Roman" pitchFamily="18" charset="0"/>
              </a:rPr>
              <a:t> над турецкой эскадрой у мыса Синоп (1853 год);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3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300" dirty="0">
                <a:latin typeface="Times New Roman" pitchFamily="18" charset="0"/>
                <a:ea typeface="Calibri"/>
                <a:cs typeface="Times New Roman" pitchFamily="18" charset="0"/>
              </a:rPr>
              <a:t>5 </a:t>
            </a:r>
            <a:r>
              <a:rPr lang="ru-RU" sz="2300" dirty="0" smtClean="0">
                <a:latin typeface="Times New Roman" pitchFamily="18" charset="0"/>
                <a:ea typeface="Calibri"/>
                <a:cs typeface="Times New Roman" pitchFamily="18" charset="0"/>
              </a:rPr>
              <a:t>декабря - День </a:t>
            </a:r>
            <a:r>
              <a:rPr lang="ru-RU" sz="2300" dirty="0">
                <a:latin typeface="Times New Roman" pitchFamily="18" charset="0"/>
                <a:ea typeface="Calibri"/>
                <a:cs typeface="Times New Roman" pitchFamily="18" charset="0"/>
              </a:rPr>
              <a:t>начала контрнаступления советских войск против немецко-фашистских войск в битве под Москвой (1941 год);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300" dirty="0" smtClean="0">
                <a:latin typeface="Times New Roman" pitchFamily="18" charset="0"/>
                <a:ea typeface="Calibri"/>
                <a:cs typeface="Times New Roman" pitchFamily="18" charset="0"/>
              </a:rPr>
              <a:t>24 декабря - День </a:t>
            </a:r>
            <a:r>
              <a:rPr lang="ru-RU" sz="2300" dirty="0">
                <a:latin typeface="Times New Roman" pitchFamily="18" charset="0"/>
                <a:ea typeface="Calibri"/>
                <a:cs typeface="Times New Roman" pitchFamily="18" charset="0"/>
              </a:rPr>
              <a:t>взятия турецкой крепости Измаил русскими войсками под командованием графа </a:t>
            </a:r>
            <a:r>
              <a:rPr lang="ru-RU" sz="2300" dirty="0" err="1">
                <a:latin typeface="Times New Roman" pitchFamily="18" charset="0"/>
                <a:ea typeface="Calibri"/>
                <a:cs typeface="Times New Roman" pitchFamily="18" charset="0"/>
              </a:rPr>
              <a:t>А.В.Суворова</a:t>
            </a:r>
            <a:r>
              <a:rPr lang="ru-RU" sz="2300" dirty="0">
                <a:latin typeface="Times New Roman" pitchFamily="18" charset="0"/>
                <a:ea typeface="Calibri"/>
                <a:cs typeface="Times New Roman" pitchFamily="18" charset="0"/>
              </a:rPr>
              <a:t> (1790 год).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975636"/>
            <a:ext cx="2895786" cy="38610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645024"/>
            <a:ext cx="5302287" cy="293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983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509"/>
    </mc:Choice>
    <mc:Fallback>
      <p:transition spd="slow" advTm="5150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4104457" cy="511256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На 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самом деле, государство должно быть сильным и вооруженным. Иначе оно само может быть завоёвано какими-нибудь другими странами, и тогда потеряет независимость, суверенитет и не сможет охранять нас, наши права.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Президент не имеет права допустить такое, поэтому он обязан прилагать все усилия, чтобы у нашего государства были очень сильные, а ещё лучше - непобедимые вооруженные силы</a:t>
            </a:r>
            <a:r>
              <a:rPr lang="ru-RU" dirty="0">
                <a:ea typeface="Calibri"/>
                <a:cs typeface="Times New Roman"/>
              </a:rPr>
              <a:t>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lnSpc>
                <a:spcPct val="120000"/>
              </a:lnSpc>
              <a:spcBef>
                <a:spcPct val="20000"/>
              </a:spcBef>
              <a:spcAft>
                <a:spcPts val="1000"/>
              </a:spcAft>
            </a:pPr>
            <a:r>
              <a:rPr lang="ru-RU" sz="2800" b="1" i="1" dirty="0">
                <a:solidFill>
                  <a:srgbClr val="073E87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ЗАЧЕМ государству вооруженные силы, если оно никого не хочет завоевывать?</a:t>
            </a:r>
            <a:r>
              <a:rPr lang="ru-RU" sz="1900" b="1" dirty="0">
                <a:solidFill>
                  <a:srgbClr val="073E87"/>
                </a:solidFill>
                <a:ea typeface="Calibri"/>
                <a:cs typeface="Times New Roman"/>
              </a:rPr>
              <a:t> </a:t>
            </a:r>
            <a:br>
              <a:rPr lang="ru-RU" sz="1900" b="1" dirty="0">
                <a:solidFill>
                  <a:srgbClr val="073E87"/>
                </a:solidFill>
                <a:ea typeface="Calibri"/>
                <a:cs typeface="Times New Roman"/>
              </a:rPr>
            </a:b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708920"/>
            <a:ext cx="4788024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650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957"/>
    </mc:Choice>
    <mc:Fallback>
      <p:transition spd="slow" advTm="46957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73364"/>
            <a:ext cx="4392488" cy="5495996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Некоторые 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думают, что в армии и на флоте служат обыкновенные граждане, которым государство выдало военную форму и разное оружие: кортики, пистолеты, автоматы, танки, пушки или даже ракеты. На самом деле, чтобы стать военнослужащим, не достаточно надеть форму и взять оружие. Чтобы стать солдатом или офицером, надо сначала дать специальную клятву, которая называется воинской присягой.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74320" lvl="0" indent="-27432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ru-RU" sz="3700" b="1" i="1" dirty="0">
                <a:solidFill>
                  <a:srgbClr val="073E87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Кто служит в </a:t>
            </a:r>
            <a:r>
              <a:rPr lang="ru-RU" sz="3700" b="1" i="1" dirty="0" smtClean="0">
                <a:solidFill>
                  <a:srgbClr val="073E87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армии ?</a:t>
            </a:r>
            <a:r>
              <a:rPr lang="ru-RU" sz="2000" b="1" i="1" dirty="0">
                <a:solidFill>
                  <a:srgbClr val="073E87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b="1" i="1" dirty="0">
                <a:solidFill>
                  <a:srgbClr val="073E87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801656"/>
            <a:ext cx="4471084" cy="27363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94" y="1268760"/>
            <a:ext cx="3657847" cy="232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060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700"/>
    </mc:Choice>
    <mc:Fallback>
      <p:transition spd="slow" advTm="467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1" y="1268760"/>
            <a:ext cx="4320479" cy="5328592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ea typeface="Calibri"/>
                <a:cs typeface="Times New Roman"/>
              </a:rPr>
              <a:t> </a:t>
            </a:r>
            <a:r>
              <a:rPr lang="ru-RU" sz="2600" dirty="0" smtClean="0">
                <a:latin typeface="Times New Roman" pitchFamily="18" charset="0"/>
                <a:ea typeface="Calibri"/>
                <a:cs typeface="Times New Roman" pitchFamily="18" charset="0"/>
              </a:rPr>
              <a:t>Я </a:t>
            </a:r>
            <a:r>
              <a:rPr lang="ru-RU" sz="2600" dirty="0">
                <a:latin typeface="Times New Roman" pitchFamily="18" charset="0"/>
                <a:ea typeface="Calibri"/>
                <a:cs typeface="Times New Roman" pitchFamily="18" charset="0"/>
              </a:rPr>
              <a:t>(фамилия, имя, отчество), торжественно присягаю на верность своей Родине - Российской Федерации. Клянусь свято соблюдать ее Конституцию и законы, строго выполнять требования воинских уставов, приказы командиров и начальников. Клянусь достойно выполнять воинский долг, мужественно защищать свободу, независимость и конституционный строй России, народ и Отечество</a:t>
            </a:r>
            <a:r>
              <a:rPr lang="ru-RU" sz="2600" dirty="0" smtClean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r>
              <a:rPr lang="ru-RU" sz="2600" dirty="0">
                <a:latin typeface="Times New Roman" pitchFamily="18" charset="0"/>
                <a:ea typeface="Calibri"/>
                <a:cs typeface="Times New Roman" pitchFamily="18" charset="0"/>
              </a:rPr>
              <a:t> Присяга утверждена законом Российской Федерации "О воинской обязанности и военной службе" от 11 февраля 1993 года. </a:t>
            </a:r>
            <a:r>
              <a:rPr lang="ru-RU" sz="2600" dirty="0" smtClean="0">
                <a:latin typeface="Times New Roman" pitchFamily="18" charset="0"/>
                <a:ea typeface="Calibri"/>
                <a:cs typeface="Times New Roman" pitchFamily="18" charset="0"/>
              </a:rPr>
              <a:t>Только </a:t>
            </a:r>
            <a:r>
              <a:rPr lang="ru-RU" sz="2600" dirty="0">
                <a:latin typeface="Times New Roman" pitchFamily="18" charset="0"/>
                <a:ea typeface="Calibri"/>
                <a:cs typeface="Times New Roman" pitchFamily="18" charset="0"/>
              </a:rPr>
              <a:t>после того, как гражданин дал военную клятву, или, как ещё говорят, был приведён к воинской присяге, он становится настоящим военным и может служить в Вооруженных Силах.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latin typeface="Times New Roman" pitchFamily="18" charset="0"/>
                <a:ea typeface="Calibri"/>
                <a:cs typeface="Times New Roman" pitchFamily="18" charset="0"/>
              </a:rPr>
              <a:t>Вот как она звучит:</a:t>
            </a:r>
            <a:br>
              <a:rPr lang="ru-RU" b="1" i="1" dirty="0"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276872"/>
            <a:ext cx="4436157" cy="408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587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761"/>
    </mc:Choice>
    <mc:Fallback>
      <p:transition spd="slow" advTm="4876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5" y="1340770"/>
            <a:ext cx="4176463" cy="3734427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900" dirty="0"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r>
              <a:rPr lang="ru-RU" sz="1900" dirty="0" smtClean="0">
                <a:latin typeface="Times New Roman" pitchFamily="18" charset="0"/>
                <a:ea typeface="Calibri"/>
                <a:cs typeface="Times New Roman" pitchFamily="18" charset="0"/>
              </a:rPr>
              <a:t>Но </a:t>
            </a:r>
            <a:r>
              <a:rPr lang="ru-RU" sz="1900" dirty="0">
                <a:latin typeface="Times New Roman" pitchFamily="18" charset="0"/>
                <a:ea typeface="Calibri"/>
                <a:cs typeface="Times New Roman" pitchFamily="18" charset="0"/>
              </a:rPr>
              <a:t>не всякая обязанность в тягость. Возможно, ты окажешься из тех молодых людей, которые решили на всю жизнь связать свою судьбу с Вооруженными Силами. В этом случае ты станешь профессиональным военным, офицером, и сам выберешь тот вид или род войск, в которых захочешь служить. Если мечтаешь о небе - это будут Военно-воздушные силы или даже, может быть, Космические войска. Тот, кому по душе море, станет, конечно, моряком и будет служить на Военно-Морском флоте.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900" dirty="0" smtClean="0">
                <a:latin typeface="Times New Roman" pitchFamily="18" charset="0"/>
                <a:ea typeface="Calibri"/>
                <a:cs typeface="Times New Roman" pitchFamily="18" charset="0"/>
              </a:rPr>
              <a:t>А </a:t>
            </a:r>
            <a:r>
              <a:rPr lang="ru-RU" sz="1900" dirty="0">
                <a:latin typeface="Times New Roman" pitchFamily="18" charset="0"/>
                <a:ea typeface="Calibri"/>
                <a:cs typeface="Times New Roman" pitchFamily="18" charset="0"/>
              </a:rPr>
              <a:t>можешь служить и в Сухопутных войсках или в Ракетных войсках стратегического назначения.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900" dirty="0" smtClean="0">
                <a:latin typeface="Times New Roman" pitchFamily="18" charset="0"/>
                <a:ea typeface="Calibri"/>
                <a:cs typeface="Times New Roman" pitchFamily="18" charset="0"/>
              </a:rPr>
              <a:t>Кстати</a:t>
            </a:r>
            <a:r>
              <a:rPr lang="ru-RU" sz="1900" dirty="0">
                <a:latin typeface="Times New Roman" pitchFamily="18" charset="0"/>
                <a:ea typeface="Calibri"/>
                <a:cs typeface="Times New Roman" pitchFamily="18" charset="0"/>
              </a:rPr>
              <a:t>, девушки, если они этого хотят, тоже могут стать профессиональными военными и служить в Вооруженных силах.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latin typeface="Times New Roman" pitchFamily="18" charset="0"/>
                <a:ea typeface="Calibri"/>
                <a:cs typeface="Times New Roman" pitchFamily="18" charset="0"/>
              </a:rPr>
              <a:t>В Конституции России записано:</a:t>
            </a:r>
            <a:br>
              <a:rPr lang="ru-RU" sz="2400" b="1" i="1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400" b="1" i="1" dirty="0"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r>
              <a:rPr lang="ru-RU" sz="24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Защита </a:t>
            </a:r>
            <a:r>
              <a:rPr lang="ru-RU" sz="2400" b="1" i="1" dirty="0">
                <a:latin typeface="Times New Roman" pitchFamily="18" charset="0"/>
                <a:ea typeface="Calibri"/>
                <a:cs typeface="Times New Roman" pitchFamily="18" charset="0"/>
              </a:rPr>
              <a:t>Отечества является долгом и обязанностью гражданина Российской Федерации.</a:t>
            </a:r>
            <a:br>
              <a:rPr lang="ru-RU" sz="2400" b="1" i="1" dirty="0"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268760"/>
            <a:ext cx="2736303" cy="18606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944" y="1438982"/>
            <a:ext cx="2016224" cy="31404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734" y="3204530"/>
            <a:ext cx="2736303" cy="18706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581128"/>
            <a:ext cx="3095624" cy="20716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516" y="4841047"/>
            <a:ext cx="3241079" cy="201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849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066"/>
    </mc:Choice>
    <mc:Fallback>
      <p:transition spd="slow" advTm="49066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3" y="332657"/>
            <a:ext cx="3816423" cy="4248471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Воинская обязанность в нашей стране наступает с 18 лет - только с этого возраста юношей призывают, то есть берут на службу, в Вооруженные Силы. Но тот, кто с детства твердо решил быть профессиональным защитником Отечества, может стать военным раньше, если поступит в Суворовское или Нахимовское училище. Там его обучат не только военному делу, но и всем предметам, которые проходят в обычной школе.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915" y="260648"/>
            <a:ext cx="5160573" cy="30963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717032"/>
            <a:ext cx="3888432" cy="29204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322237"/>
            <a:ext cx="3682677" cy="248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615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798"/>
    </mc:Choice>
    <mc:Fallback>
      <p:transition spd="slow" advTm="45798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7"/>
            <a:ext cx="8712967" cy="1872207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Конституции России 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записано: Гражданин 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Российской Федерации несет военную службу в соответствии с федеральным 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законом. Это 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значит, что юноши, которым исполнилось 18 лет, даже если они не собираются быть профессиональными военными, всё равно должны отслужить положенное время в Вооруженных Силах. Кстати, время обязательной службы постепенно будет сокращаться.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latin typeface="Times New Roman" pitchFamily="18" charset="0"/>
                <a:ea typeface="Calibri"/>
                <a:cs typeface="Times New Roman" pitchFamily="18" charset="0"/>
              </a:rPr>
              <a:t>Воинская служба</a:t>
            </a:r>
            <a:br>
              <a:rPr lang="ru-RU" b="1" i="1" dirty="0"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636912"/>
            <a:ext cx="5292080" cy="396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559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866"/>
    </mc:Choice>
    <mc:Fallback>
      <p:transition spd="slow" advTm="35866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5" y="1052736"/>
            <a:ext cx="4248471" cy="547074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Да</a:t>
            </a: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, может. Любому российскому военному Президент может скомандовать, например, "Шагом марш!" Солдаты и матросы обязаны выполнять приказы Президента. Может Президент командовать и сержантами, и лейтенантами, и майорами, и полковниками, и даже генералами, адмиралами и маршалами. Потому что Президент является Верховным Главнокомандующим Вооруженными Силами Российской Федерации, то есть главным командиром всей нашей армии.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8328"/>
            <a:ext cx="8712968" cy="1252728"/>
          </a:xfrm>
        </p:spPr>
        <p:txBody>
          <a:bodyPr>
            <a:normAutofit/>
          </a:bodyPr>
          <a:lstStyle/>
          <a:p>
            <a:r>
              <a:rPr lang="ru-RU" sz="3200" b="1" i="1" dirty="0">
                <a:latin typeface="Times New Roman" pitchFamily="18" charset="0"/>
                <a:ea typeface="Calibri"/>
                <a:cs typeface="Times New Roman" pitchFamily="18" charset="0"/>
              </a:rPr>
              <a:t>Может ли президент командовать </a:t>
            </a:r>
            <a:r>
              <a:rPr lang="ru-RU" sz="32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армией ?</a:t>
            </a:r>
            <a:r>
              <a:rPr lang="ru-RU" sz="3200" dirty="0">
                <a:ea typeface="Calibri"/>
                <a:cs typeface="Times New Roman"/>
              </a:rPr>
              <a:t/>
            </a:r>
            <a:br>
              <a:rPr lang="ru-RU" sz="3200" dirty="0">
                <a:ea typeface="Calibri"/>
                <a:cs typeface="Times New Roman"/>
              </a:rPr>
            </a:b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647" y="2924944"/>
            <a:ext cx="4755051" cy="345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426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197"/>
    </mc:Choice>
    <mc:Fallback>
      <p:transition spd="slow" advTm="41197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8856984" cy="2304256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100" dirty="0" smtClean="0">
                <a:latin typeface="Times New Roman" pitchFamily="18" charset="0"/>
                <a:ea typeface="Calibri"/>
                <a:cs typeface="Times New Roman" pitchFamily="18" charset="0"/>
              </a:rPr>
              <a:t>Прежде </a:t>
            </a:r>
            <a:r>
              <a:rPr lang="ru-RU" sz="2100" dirty="0">
                <a:latin typeface="Times New Roman" pitchFamily="18" charset="0"/>
                <a:ea typeface="Calibri"/>
                <a:cs typeface="Times New Roman" pitchFamily="18" charset="0"/>
              </a:rPr>
              <a:t>всего, Президент должен стараться, по возможности, проводить такую внешнюю политику, чтобы угроза нападения на наше государство вообще не возникала или становилась с каждым днем как можно меньше. Во-вторых, Президент обязан заботиться об обороноспособности России, то есть делать все необходимое для того, чтобы наши вооруженные силы были способны отразить любое, даже самое внезапное нападение</a:t>
            </a:r>
            <a:r>
              <a:rPr lang="ru-RU" sz="2100" dirty="0" smtClean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1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100" dirty="0">
                <a:latin typeface="Times New Roman" pitchFamily="18" charset="0"/>
                <a:ea typeface="Calibri"/>
                <a:cs typeface="Times New Roman" pitchFamily="18" charset="0"/>
              </a:rPr>
              <a:t>А если все-таки на наше государство, не дай Бог, кто-нибудь нападет - будем надеяться, что этого никогда не случится - Президент мобилизует (призовет) граждан на защиту Родины и организует оборону страны.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000" dirty="0">
              <a:ea typeface="Calibri"/>
              <a:cs typeface="Times New Roman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Что будет делать президент если на нашу страну нападут враги ?</a:t>
            </a:r>
            <a:br>
              <a:rPr lang="ru-RU" sz="28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130129"/>
            <a:ext cx="5330155" cy="354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896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744"/>
    </mc:Choice>
    <mc:Fallback>
      <p:transition spd="slow" advTm="45744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121</TotalTime>
  <Words>1100</Words>
  <Application>Microsoft Office PowerPoint</Application>
  <PresentationFormat>Экран (4:3)</PresentationFormat>
  <Paragraphs>43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Российская Армия</vt:lpstr>
      <vt:lpstr>ЗАЧЕМ государству вооруженные силы, если оно никого не хочет завоевывать?  </vt:lpstr>
      <vt:lpstr>Кто служит в армии ? </vt:lpstr>
      <vt:lpstr>Вот как она звучит: </vt:lpstr>
      <vt:lpstr>В Конституции России записано:  Защита Отечества является долгом и обязанностью гражданина Российской Федерации. </vt:lpstr>
      <vt:lpstr>Презентация PowerPoint</vt:lpstr>
      <vt:lpstr>Воинская служба </vt:lpstr>
      <vt:lpstr>Может ли президент командовать армией ? </vt:lpstr>
      <vt:lpstr>Что будет делать президент если на нашу страну нападут враги ? </vt:lpstr>
      <vt:lpstr>Альтернативная служба </vt:lpstr>
      <vt:lpstr>Дни воинской славы </vt:lpstr>
      <vt:lpstr>В Российской Федерации устанавливаются следующие дни воинской славы России: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Армия</dc:title>
  <dc:creator>Администратор</dc:creator>
  <cp:lastModifiedBy>Администратор</cp:lastModifiedBy>
  <cp:revision>13</cp:revision>
  <dcterms:created xsi:type="dcterms:W3CDTF">2013-02-09T09:13:20Z</dcterms:created>
  <dcterms:modified xsi:type="dcterms:W3CDTF">2013-02-09T11:25:23Z</dcterms:modified>
</cp:coreProperties>
</file>