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7B6F0-FF2D-4F78-9FBD-915F4664FDC1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7FF29-8817-4968-B815-26F0A4BD5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30425"/>
            <a:ext cx="8215370" cy="158432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Проектная деятельность в ДОУ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МБДОУ «Детский сад компенсирующего вида №7»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г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.Усолье – Сибирское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учитель-дефектолог 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Семёнова Т. Г.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4 этап - заключительный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достижения целей и полученных результатов;</a:t>
            </a:r>
          </a:p>
          <a:p>
            <a:r>
              <a:rPr lang="ru-RU" dirty="0" smtClean="0"/>
              <a:t>Определение дальнейших направлений реализации рассматриваемой в проекте проблемы в </a:t>
            </a:r>
            <a:r>
              <a:rPr lang="ru-RU" dirty="0" err="1" smtClean="0"/>
              <a:t>воспитательно</a:t>
            </a:r>
            <a:r>
              <a:rPr lang="ru-RU" dirty="0" smtClean="0"/>
              <a:t> – образовательном процессе в ДОУ.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28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Проект (пер. с лат. «брошенный вперёд»)</a:t>
            </a:r>
          </a:p>
          <a:p>
            <a:pPr algn="just">
              <a:buNone/>
            </a:pPr>
            <a:r>
              <a:rPr lang="ru-RU" sz="2800" dirty="0" smtClean="0"/>
              <a:t>Проект (С.И. Ожегов) – разработанный план сооружения, устройства чего - </a:t>
            </a:r>
            <a:r>
              <a:rPr lang="ru-RU" sz="2800" dirty="0" err="1" smtClean="0"/>
              <a:t>нибудь</a:t>
            </a:r>
            <a:r>
              <a:rPr lang="ru-RU" sz="2800" dirty="0" smtClean="0"/>
              <a:t> . </a:t>
            </a:r>
          </a:p>
          <a:p>
            <a:pPr algn="just">
              <a:buNone/>
            </a:pPr>
            <a:r>
              <a:rPr lang="ru-RU" sz="2800" dirty="0" smtClean="0"/>
              <a:t> Проектировать – составлять проект, делать</a:t>
            </a:r>
          </a:p>
          <a:p>
            <a:pPr algn="just">
              <a:buNone/>
            </a:pPr>
            <a:r>
              <a:rPr lang="ru-RU" sz="2800" dirty="0"/>
              <a:t>п</a:t>
            </a:r>
            <a:r>
              <a:rPr lang="ru-RU" sz="2800" dirty="0" smtClean="0"/>
              <a:t>редложения, намечать план.</a:t>
            </a:r>
          </a:p>
          <a:p>
            <a:pPr algn="just">
              <a:buNone/>
            </a:pPr>
            <a:r>
              <a:rPr lang="ru-RU" sz="2800" dirty="0" smtClean="0"/>
              <a:t>В конце 20 века проектирование превратилось  наиболее распространённый  вид</a:t>
            </a:r>
          </a:p>
          <a:p>
            <a:pPr algn="just">
              <a:buNone/>
            </a:pPr>
            <a:r>
              <a:rPr lang="ru-RU" sz="2800" dirty="0" smtClean="0"/>
              <a:t>интеллектуальной деятельности</a:t>
            </a:r>
            <a:r>
              <a:rPr lang="ru-RU" sz="2400" dirty="0" smtClean="0"/>
              <a:t>.</a:t>
            </a:r>
          </a:p>
          <a:p>
            <a:pPr algn="just">
              <a:buNone/>
            </a:pPr>
            <a:endParaRPr lang="ru-RU" sz="2400" dirty="0"/>
          </a:p>
          <a:p>
            <a:pPr algn="just">
              <a:buNone/>
            </a:pPr>
            <a:r>
              <a:rPr lang="ru-RU" sz="2800" dirty="0" smtClean="0"/>
              <a:t>Необходимость в проектировании возникает, когда учреждение планирует работать в режиме развития.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15436" cy="6572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Авторские образовательно-воспитательные программы</a:t>
            </a:r>
          </a:p>
          <a:p>
            <a:pPr algn="just">
              <a:buNone/>
            </a:pPr>
            <a:r>
              <a:rPr lang="ru-RU" sz="2800" dirty="0"/>
              <a:t>с</a:t>
            </a:r>
            <a:r>
              <a:rPr lang="ru-RU" sz="2800" dirty="0" smtClean="0"/>
              <a:t> использованием новых педагогических технологий </a:t>
            </a:r>
          </a:p>
          <a:p>
            <a:pPr algn="just">
              <a:buNone/>
            </a:pPr>
            <a:r>
              <a:rPr lang="ru-RU" sz="2800" dirty="0"/>
              <a:t>м</a:t>
            </a:r>
            <a:r>
              <a:rPr lang="ru-RU" sz="2800" dirty="0" smtClean="0"/>
              <a:t>огут стать одним из механизмов продвижения. С</a:t>
            </a:r>
          </a:p>
          <a:p>
            <a:pPr algn="just">
              <a:buNone/>
            </a:pPr>
            <a:r>
              <a:rPr lang="ru-RU" sz="2800" dirty="0" smtClean="0"/>
              <a:t> помощью проектировочной деятельности можно</a:t>
            </a:r>
          </a:p>
          <a:p>
            <a:pPr algn="just">
              <a:buNone/>
            </a:pPr>
            <a:r>
              <a:rPr lang="ru-RU" sz="2800" dirty="0" smtClean="0"/>
              <a:t> создать адаптивную развивающую среду для детей.</a:t>
            </a:r>
          </a:p>
          <a:p>
            <a:pPr algn="just">
              <a:buNone/>
            </a:pPr>
            <a:r>
              <a:rPr lang="ru-RU" sz="2800" dirty="0" smtClean="0"/>
              <a:t>Научно-методический совет выявляет перспективные</a:t>
            </a:r>
          </a:p>
          <a:p>
            <a:pPr algn="just">
              <a:buNone/>
            </a:pPr>
            <a:r>
              <a:rPr lang="ru-RU" sz="2800" dirty="0" smtClean="0"/>
              <a:t>достижения, помогает педагогам адаптировать готовые</a:t>
            </a:r>
          </a:p>
          <a:p>
            <a:pPr algn="just">
              <a:buNone/>
            </a:pPr>
            <a:r>
              <a:rPr lang="ru-RU" sz="2800" dirty="0"/>
              <a:t>п</a:t>
            </a:r>
            <a:r>
              <a:rPr lang="ru-RU" sz="2800" dirty="0" smtClean="0"/>
              <a:t>едагогические технологии или создавать новые </a:t>
            </a:r>
            <a:r>
              <a:rPr lang="ru-RU" sz="2800" dirty="0" err="1" smtClean="0"/>
              <a:t>объек</a:t>
            </a:r>
            <a:endParaRPr lang="ru-RU" sz="2800" dirty="0"/>
          </a:p>
          <a:p>
            <a:pPr algn="just">
              <a:buNone/>
            </a:pPr>
            <a:r>
              <a:rPr lang="ru-RU" sz="2800" dirty="0"/>
              <a:t>т</a:t>
            </a:r>
            <a:r>
              <a:rPr lang="ru-RU" sz="2800" dirty="0" smtClean="0"/>
              <a:t>ы проектировочной деятельности.</a:t>
            </a:r>
          </a:p>
          <a:p>
            <a:pPr algn="just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</a:t>
            </a:r>
            <a:r>
              <a:rPr lang="ru-RU" sz="2400" i="1" dirty="0" smtClean="0"/>
              <a:t>Объекты проектировочной деятельности:</a:t>
            </a:r>
          </a:p>
          <a:p>
            <a:pPr algn="just"/>
            <a:r>
              <a:rPr lang="ru-RU" sz="2400" dirty="0" smtClean="0"/>
              <a:t>Педагогический процесс</a:t>
            </a:r>
          </a:p>
          <a:p>
            <a:pPr algn="just"/>
            <a:r>
              <a:rPr lang="ru-RU" sz="2400" dirty="0" smtClean="0"/>
              <a:t>Педагогические ситуации</a:t>
            </a:r>
          </a:p>
          <a:p>
            <a:pPr algn="just"/>
            <a:r>
              <a:rPr lang="ru-RU" sz="2400" dirty="0" smtClean="0"/>
              <a:t>Педагогические системы 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Без грамотного планирования невозможно достичь</a:t>
            </a:r>
          </a:p>
          <a:p>
            <a:pPr>
              <a:buNone/>
            </a:pPr>
            <a:r>
              <a:rPr lang="ru-RU" sz="2800" dirty="0"/>
              <a:t>в</a:t>
            </a:r>
            <a:r>
              <a:rPr lang="ru-RU" sz="2800" dirty="0" smtClean="0"/>
              <a:t>ысоких показателей, поэтому для полноценного </a:t>
            </a:r>
          </a:p>
          <a:p>
            <a:pPr>
              <a:buNone/>
            </a:pPr>
            <a:r>
              <a:rPr lang="ru-RU" sz="2800" dirty="0"/>
              <a:t>р</a:t>
            </a:r>
            <a:r>
              <a:rPr lang="ru-RU" sz="2800" dirty="0" smtClean="0"/>
              <a:t>азвития образовательного учреждения необходимо</a:t>
            </a:r>
          </a:p>
          <a:p>
            <a:pPr>
              <a:buNone/>
            </a:pPr>
            <a:r>
              <a:rPr lang="ru-RU" sz="2800" dirty="0"/>
              <a:t>р</a:t>
            </a:r>
            <a:r>
              <a:rPr lang="ru-RU" sz="2800" dirty="0" smtClean="0"/>
              <a:t>азработать проект его деятельности на обозримую 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п</a:t>
            </a:r>
            <a:r>
              <a:rPr lang="ru-RU" sz="2800" dirty="0" smtClean="0"/>
              <a:t>ерспективу, т. Е. программу развития ДОУ. Её можно</a:t>
            </a:r>
          </a:p>
          <a:p>
            <a:pPr>
              <a:buNone/>
            </a:pPr>
            <a:r>
              <a:rPr lang="ru-RU" sz="2800" dirty="0"/>
              <a:t>р</a:t>
            </a:r>
            <a:r>
              <a:rPr lang="ru-RU" sz="2800" dirty="0" smtClean="0"/>
              <a:t>азработать по технологиям, предлагаемым такими</a:t>
            </a:r>
          </a:p>
          <a:p>
            <a:pPr>
              <a:buNone/>
            </a:pPr>
            <a:r>
              <a:rPr lang="ru-RU" sz="2800" dirty="0"/>
              <a:t>а</a:t>
            </a:r>
            <a:r>
              <a:rPr lang="ru-RU" sz="2800" dirty="0" smtClean="0"/>
              <a:t>вторами: М.М.Поташник, В.С.Лазарев, П.И.Третьяков,</a:t>
            </a:r>
          </a:p>
          <a:p>
            <a:pPr>
              <a:buNone/>
            </a:pPr>
            <a:r>
              <a:rPr lang="ru-RU" sz="2800" dirty="0" smtClean="0"/>
              <a:t>К.Ю.Белая, А.А.Майер, </a:t>
            </a:r>
            <a:r>
              <a:rPr lang="ru-RU" sz="2800" dirty="0" err="1" smtClean="0"/>
              <a:t>Л.В.Поздняк</a:t>
            </a:r>
            <a:r>
              <a:rPr lang="ru-RU" sz="2800" dirty="0" smtClean="0"/>
              <a:t>, Н.Н.Лященко.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ru-RU" sz="2400" b="1" i="1" dirty="0" smtClean="0"/>
              <a:t>Алгоритм проектирования педагогической деятельности</a:t>
            </a:r>
            <a:endParaRPr lang="ru-RU" sz="24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5929354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Определение направления </a:t>
            </a:r>
            <a:r>
              <a:rPr lang="ru-RU" sz="2400" dirty="0" smtClean="0"/>
              <a:t>деятельности</a:t>
            </a:r>
            <a:r>
              <a:rPr lang="ru-RU" sz="2400" dirty="0" smtClean="0"/>
              <a:t>, реализация которого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будет осуществляться на основе проектирования;</a:t>
            </a:r>
          </a:p>
          <a:p>
            <a:r>
              <a:rPr lang="ru-RU" sz="2400" dirty="0" smtClean="0"/>
              <a:t>П</a:t>
            </a:r>
            <a:r>
              <a:rPr lang="ru-RU" sz="2400" dirty="0" smtClean="0"/>
              <a:t>остановка </a:t>
            </a:r>
            <a:r>
              <a:rPr lang="ru-RU" sz="2400" dirty="0" smtClean="0"/>
              <a:t>проблемы на основе решения противоречия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между желанием педагога работать в творческом режиме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и несоответствием уровня его профессионального мастерства по приоритетному направлению деятельности;</a:t>
            </a:r>
          </a:p>
          <a:p>
            <a:r>
              <a:rPr lang="ru-RU" sz="2400" dirty="0" smtClean="0"/>
              <a:t>И</a:t>
            </a:r>
            <a:r>
              <a:rPr lang="ru-RU" sz="2400" dirty="0" smtClean="0"/>
              <a:t>нтеграция деятельности </a:t>
            </a:r>
            <a:r>
              <a:rPr lang="ru-RU" sz="2400" dirty="0" smtClean="0"/>
              <a:t>педагога с деятельностью коллег, проявив-</a:t>
            </a:r>
          </a:p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dirty="0" err="1" smtClean="0"/>
              <a:t>ших</a:t>
            </a:r>
            <a:r>
              <a:rPr lang="ru-RU" sz="2400" dirty="0" smtClean="0"/>
              <a:t> интерес к теме проекта, формирование творческой группы;</a:t>
            </a:r>
          </a:p>
          <a:p>
            <a:r>
              <a:rPr lang="ru-RU" sz="2400" dirty="0" smtClean="0"/>
              <a:t>Р</a:t>
            </a:r>
            <a:r>
              <a:rPr lang="ru-RU" sz="2400" dirty="0" smtClean="0"/>
              <a:t>азработка </a:t>
            </a:r>
            <a:r>
              <a:rPr lang="ru-RU" sz="2400" dirty="0" smtClean="0"/>
              <a:t>мини-программ творческой группой для решения</a:t>
            </a:r>
          </a:p>
          <a:p>
            <a:pPr>
              <a:buNone/>
            </a:pPr>
            <a:r>
              <a:rPr lang="ru-RU" sz="2400" dirty="0" smtClean="0"/>
              <a:t>      обозначенной проблемы;</a:t>
            </a:r>
          </a:p>
          <a:p>
            <a:r>
              <a:rPr lang="ru-RU" sz="2400" dirty="0" smtClean="0"/>
              <a:t>В</a:t>
            </a:r>
            <a:r>
              <a:rPr lang="ru-RU" sz="2400" dirty="0" smtClean="0"/>
              <a:t>ыбор </a:t>
            </a:r>
            <a:r>
              <a:rPr lang="ru-RU" sz="2400" dirty="0" smtClean="0"/>
              <a:t>форм и методов реализации мини-программ в процессе     проектной деятельности;</a:t>
            </a:r>
          </a:p>
          <a:p>
            <a:r>
              <a:rPr lang="ru-RU" sz="2400" dirty="0" smtClean="0"/>
              <a:t>Принятие решения о разработке проекта и определении срока</a:t>
            </a:r>
          </a:p>
          <a:p>
            <a:pPr>
              <a:buNone/>
            </a:pPr>
            <a:r>
              <a:rPr lang="ru-RU" sz="2400" dirty="0" smtClean="0"/>
              <a:t>      его введения в действие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над проектом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571612"/>
            <a:ext cx="2500330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Организационно-</a:t>
            </a:r>
          </a:p>
          <a:p>
            <a:pPr algn="ctr"/>
            <a:r>
              <a:rPr lang="ru-RU" sz="2000" dirty="0" smtClean="0"/>
              <a:t>подготовительный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1571612"/>
            <a:ext cx="2286016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Рефлексивно-</a:t>
            </a:r>
          </a:p>
          <a:p>
            <a:pPr algn="ctr"/>
            <a:r>
              <a:rPr lang="ru-RU" sz="2000" dirty="0" smtClean="0"/>
              <a:t>диагностический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1571612"/>
            <a:ext cx="235745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Практический 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00364" y="4071942"/>
            <a:ext cx="314327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Заключительный 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1 этап – организационно - подготовительный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подборка программно-методического </a:t>
            </a:r>
            <a:r>
              <a:rPr lang="ru-RU" sz="2800" dirty="0" err="1" smtClean="0"/>
              <a:t>обеспече</a:t>
            </a:r>
            <a:r>
              <a:rPr lang="ru-RU" sz="2800" dirty="0" smtClean="0"/>
              <a:t>-</a:t>
            </a:r>
          </a:p>
          <a:p>
            <a:pPr>
              <a:buNone/>
            </a:pPr>
            <a:r>
              <a:rPr lang="ru-RU" sz="2800" dirty="0" smtClean="0"/>
              <a:t>      </a:t>
            </a:r>
            <a:r>
              <a:rPr lang="ru-RU" sz="2800" dirty="0" err="1" smtClean="0"/>
              <a:t>ния</a:t>
            </a:r>
            <a:r>
              <a:rPr lang="ru-RU" sz="2800" dirty="0" smtClean="0"/>
              <a:t> для реализации проекта;</a:t>
            </a:r>
          </a:p>
          <a:p>
            <a:r>
              <a:rPr lang="ru-RU" sz="2800" dirty="0" smtClean="0"/>
              <a:t>изучение опыта педагогов-новаторов по теме</a:t>
            </a:r>
          </a:p>
          <a:p>
            <a:pPr>
              <a:buNone/>
            </a:pPr>
            <a:r>
              <a:rPr lang="ru-RU" sz="2800" dirty="0" smtClean="0"/>
              <a:t>     проекта;</a:t>
            </a:r>
          </a:p>
          <a:p>
            <a:r>
              <a:rPr lang="ru-RU" sz="2800" dirty="0" smtClean="0"/>
              <a:t>пополнение предметно-развивающей среды;</a:t>
            </a:r>
          </a:p>
          <a:p>
            <a:r>
              <a:rPr lang="ru-RU" sz="2800" dirty="0" smtClean="0"/>
              <a:t>подбор диагностического инструментария для выявления знаний детей.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2 этап – рефлексивно - диагностический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Анализ педагогом резерва своих возможностей</a:t>
            </a:r>
          </a:p>
          <a:p>
            <a:pPr>
              <a:buNone/>
            </a:pPr>
            <a:r>
              <a:rPr lang="ru-RU" sz="2800" dirty="0" smtClean="0"/>
              <a:t>    и предполагаемых затруднений, а также </a:t>
            </a:r>
          </a:p>
          <a:p>
            <a:pPr>
              <a:buNone/>
            </a:pPr>
            <a:r>
              <a:rPr lang="ru-RU" sz="2800" dirty="0" smtClean="0"/>
              <a:t>    заинтересованности коллег темой проекта;</a:t>
            </a:r>
          </a:p>
          <a:p>
            <a:r>
              <a:rPr lang="ru-RU" sz="2800" dirty="0" smtClean="0"/>
              <a:t>выявление интереса и уровня знаний детей по</a:t>
            </a:r>
          </a:p>
          <a:p>
            <a:pPr>
              <a:buNone/>
            </a:pPr>
            <a:r>
              <a:rPr lang="ru-RU" sz="2800" dirty="0" smtClean="0"/>
              <a:t>     теме проекта;</a:t>
            </a:r>
          </a:p>
          <a:p>
            <a:r>
              <a:rPr lang="ru-RU" sz="2800" dirty="0" smtClean="0"/>
              <a:t>формирование банка данных об уровне родительской компетентности в вопросах </a:t>
            </a:r>
          </a:p>
          <a:p>
            <a:pPr>
              <a:buNone/>
            </a:pPr>
            <a:r>
              <a:rPr lang="ru-RU" sz="2800" dirty="0" smtClean="0"/>
              <a:t>     обозначенной темы.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3 этап - практический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Коррекция индивидуальных планов педагогов, участвующих в проекте;</a:t>
            </a:r>
          </a:p>
          <a:p>
            <a:r>
              <a:rPr lang="ru-RU" sz="2400" dirty="0" smtClean="0"/>
              <a:t>определение содержания работы как базового </a:t>
            </a:r>
            <a:r>
              <a:rPr lang="ru-RU" sz="2400" dirty="0" err="1" smtClean="0"/>
              <a:t>компонен</a:t>
            </a:r>
            <a:r>
              <a:rPr lang="ru-RU" sz="2400" dirty="0" smtClean="0"/>
              <a:t>-</a:t>
            </a:r>
          </a:p>
          <a:p>
            <a:pPr>
              <a:buNone/>
            </a:pPr>
            <a:r>
              <a:rPr lang="ru-RU" sz="2400" dirty="0" smtClean="0"/>
              <a:t>     та в приоритетном направлении деятельности педагога;</a:t>
            </a:r>
          </a:p>
          <a:p>
            <a:r>
              <a:rPr lang="ru-RU" sz="2400" dirty="0" smtClean="0"/>
              <a:t>реализация проекта через взаимодействие с коллегами и родителями, активное внедрение нетрадиционных форм работы с детьми, в том числе проектно-игровую </a:t>
            </a:r>
          </a:p>
          <a:p>
            <a:pPr>
              <a:buNone/>
            </a:pPr>
            <a:r>
              <a:rPr lang="ru-RU" sz="2400" dirty="0" smtClean="0"/>
              <a:t>      деятельность ребёнка;</a:t>
            </a:r>
          </a:p>
          <a:p>
            <a:r>
              <a:rPr lang="ru-RU" sz="2400" dirty="0" smtClean="0"/>
              <a:t>обобщение и распространение опыта работы;</a:t>
            </a:r>
          </a:p>
          <a:p>
            <a:r>
              <a:rPr lang="ru-RU" sz="2400" dirty="0" smtClean="0"/>
              <a:t>защита проекта на этапе аттестации педагогов ДОУ;</a:t>
            </a:r>
          </a:p>
          <a:p>
            <a:r>
              <a:rPr lang="ru-RU" sz="2400" dirty="0" smtClean="0"/>
              <a:t>участие в городском конкурсе педагогических проектов.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492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Проектная деятельность в ДОУ</vt:lpstr>
      <vt:lpstr>Слайд 2</vt:lpstr>
      <vt:lpstr>   </vt:lpstr>
      <vt:lpstr>   </vt:lpstr>
      <vt:lpstr>Алгоритм проектирования педагогической деятельности</vt:lpstr>
      <vt:lpstr>Этапы работы над проектом</vt:lpstr>
      <vt:lpstr>1 этап – организационно - подготовительный</vt:lpstr>
      <vt:lpstr>2 этап – рефлексивно - диагностический</vt:lpstr>
      <vt:lpstr>3 этап - практический</vt:lpstr>
      <vt:lpstr>4 этап - заключительный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деятельность в ДОУ</dc:title>
  <dc:creator>ХОЗЯИН</dc:creator>
  <cp:lastModifiedBy>Настёна</cp:lastModifiedBy>
  <cp:revision>14</cp:revision>
  <dcterms:created xsi:type="dcterms:W3CDTF">2009-12-02T09:17:17Z</dcterms:created>
  <dcterms:modified xsi:type="dcterms:W3CDTF">2012-03-13T10:31:48Z</dcterms:modified>
</cp:coreProperties>
</file>