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9A0E-5EF8-4CD6-AC43-D1179126BF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5CD7-0831-4067-97EE-942E8503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9A0E-5EF8-4CD6-AC43-D1179126BF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5CD7-0831-4067-97EE-942E8503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9A0E-5EF8-4CD6-AC43-D1179126BF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5CD7-0831-4067-97EE-942E8503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9A0E-5EF8-4CD6-AC43-D1179126BF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5CD7-0831-4067-97EE-942E8503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9A0E-5EF8-4CD6-AC43-D1179126BF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5CD7-0831-4067-97EE-942E8503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9A0E-5EF8-4CD6-AC43-D1179126BF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5CD7-0831-4067-97EE-942E8503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9A0E-5EF8-4CD6-AC43-D1179126BF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5CD7-0831-4067-97EE-942E8503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9A0E-5EF8-4CD6-AC43-D1179126BF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5CD7-0831-4067-97EE-942E8503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9A0E-5EF8-4CD6-AC43-D1179126BF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5CD7-0831-4067-97EE-942E8503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9A0E-5EF8-4CD6-AC43-D1179126BF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5CD7-0831-4067-97EE-942E85031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9A0E-5EF8-4CD6-AC43-D1179126BF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DE5CD7-0831-4067-97EE-942E850311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289A0E-5EF8-4CD6-AC43-D1179126BF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DE5CD7-0831-4067-97EE-942E850311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lymery.ru/letter.php?n_id=3760" TargetMode="External"/><Relationship Id="rId3" Type="http://schemas.openxmlformats.org/officeDocument/2006/relationships/hyperlink" Target="http://ru.wikipedia.org/wiki/%20%20%20%20&#1043;&#1077;&#1088;&#1073;_&#1057;&#1099;&#1079;&#1088;&#1072;&#1085;&#1080;" TargetMode="External"/><Relationship Id="rId7" Type="http://schemas.openxmlformats.org/officeDocument/2006/relationships/hyperlink" Target="http://foto.mail.ru/mail/vyhoohol/75/82.html" TargetMode="External"/><Relationship Id="rId2" Type="http://schemas.openxmlformats.org/officeDocument/2006/relationships/hyperlink" Target="http://www.perevozki-samara.ru/samara_karta_samarskaya_oblast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rshruty.ru/Travels/Travel.aspx?TravelID=42ed4802-8ac8-4960-93ea-561977aa170d&amp;mode=print" TargetMode="External"/><Relationship Id="rId5" Type="http://schemas.openxmlformats.org/officeDocument/2006/relationships/hyperlink" Target="http://www.locman.net/foto_17092__6l0l0l0l0l0.htm" TargetMode="External"/><Relationship Id="rId4" Type="http://schemas.openxmlformats.org/officeDocument/2006/relationships/hyperlink" Target="http://tonche95.narod2.ru/" TargetMode="External"/><Relationship Id="rId9" Type="http://schemas.openxmlformats.org/officeDocument/2006/relationships/hyperlink" Target="http://www.fototerra.ru/Russia/Syzran/Alda-4837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477344" cy="1368152"/>
          </a:xfrm>
        </p:spPr>
        <p:txBody>
          <a:bodyPr>
            <a:noAutofit/>
          </a:bodyPr>
          <a:lstStyle/>
          <a:p>
            <a:r>
              <a:rPr lang="ru-RU" sz="7200" dirty="0" smtClean="0"/>
              <a:t>Город Сызрань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6600" dirty="0" smtClean="0"/>
              <a:t>1683 год -основание крепости СЫЗРАН</a:t>
            </a:r>
            <a:endParaRPr lang="ru-RU" sz="6600" dirty="0"/>
          </a:p>
        </p:txBody>
      </p:sp>
      <p:pic>
        <p:nvPicPr>
          <p:cNvPr id="6" name="Рисунок 5" descr="г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2267744" cy="239339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ru-RU" dirty="0" smtClean="0"/>
              <a:t>          Казанский собор</a:t>
            </a:r>
            <a:endParaRPr lang="ru-RU" dirty="0"/>
          </a:p>
        </p:txBody>
      </p:sp>
      <p:pic>
        <p:nvPicPr>
          <p:cNvPr id="4" name="Содержимое 3" descr="5ab0e26305e92954659b079ade802e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340768"/>
            <a:ext cx="5472608" cy="5328592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1412777"/>
            <a:ext cx="288032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tx2"/>
                </a:solidFill>
              </a:rPr>
              <a:t>Каза́нский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кафедра́льный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собо́р</a:t>
            </a:r>
            <a:r>
              <a:rPr lang="ru-RU" sz="2000" dirty="0" smtClean="0">
                <a:solidFill>
                  <a:schemeClr val="tx2"/>
                </a:solidFill>
              </a:rPr>
              <a:t> (собор Казанской Божией Матери). Главный храм Сызрани - Казанский собор - притягивает своим величием, красотой, объединяет людей в вере, в поиске добра и истины, даёт силы выжить в наше неспокойное время. 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Краеведческий музей</a:t>
            </a:r>
            <a:endParaRPr lang="ru-RU" dirty="0"/>
          </a:p>
        </p:txBody>
      </p:sp>
      <p:pic>
        <p:nvPicPr>
          <p:cNvPr id="4" name="Содержимое 3" descr="obj_1831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889521"/>
            <a:ext cx="4680520" cy="5435079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124744"/>
            <a:ext cx="36724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dirty="0" smtClean="0"/>
              <a:t>  </a:t>
            </a:r>
            <a:r>
              <a:rPr lang="ru-RU" sz="2000" dirty="0" err="1" smtClean="0">
                <a:solidFill>
                  <a:schemeClr val="tx2"/>
                </a:solidFill>
              </a:rPr>
              <a:t>Сызранский</a:t>
            </a:r>
            <a:r>
              <a:rPr lang="ru-RU" sz="2000" dirty="0" smtClean="0">
                <a:solidFill>
                  <a:schemeClr val="tx2"/>
                </a:solidFill>
              </a:rPr>
              <a:t> краеведческий музей создавался в период с 1923 г. по 1925 г. Своим возникновением он обязан краеведу-любителю Н.В.Гурьеву.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 Началось все с организации осенью 1922 г. </a:t>
            </a:r>
            <a:r>
              <a:rPr lang="ru-RU" sz="2000" dirty="0" err="1" smtClean="0">
                <a:solidFill>
                  <a:schemeClr val="tx2"/>
                </a:solidFill>
              </a:rPr>
              <a:t>сельскохозяественной</a:t>
            </a:r>
            <a:r>
              <a:rPr lang="ru-RU" sz="2000" dirty="0" smtClean="0">
                <a:solidFill>
                  <a:schemeClr val="tx2"/>
                </a:solidFill>
              </a:rPr>
              <a:t> выставки. 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000" dirty="0" err="1" smtClean="0">
                <a:solidFill>
                  <a:schemeClr val="tx2"/>
                </a:solidFill>
              </a:rPr>
              <a:t>Сызранский</a:t>
            </a:r>
            <a:r>
              <a:rPr lang="ru-RU" sz="2000" dirty="0" smtClean="0">
                <a:solidFill>
                  <a:schemeClr val="tx2"/>
                </a:solidFill>
              </a:rPr>
              <a:t> краеведческий музей - современный культурный центр Самарской области, активный участник международных, всероссийских, областных и городских мероприятий. 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</a:t>
            </a:r>
            <a:r>
              <a:rPr lang="ru-RU" sz="3200" dirty="0" smtClean="0"/>
              <a:t>Драматический театр имени  А.Н.Толстого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3466728" cy="48398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Театр появился в Сызрани ещё в XIX веке. Тогда, в 1870-х годах, на средства купца Ивана </a:t>
            </a:r>
            <a:r>
              <a:rPr lang="ru-RU" dirty="0" err="1" smtClean="0"/>
              <a:t>Соболекова</a:t>
            </a:r>
            <a:r>
              <a:rPr lang="ru-RU" dirty="0" smtClean="0"/>
              <a:t> был построен летний театр «Эрмитаж», куда привозили постановки известных режиссеров того времени. В этом театре выступали как заезжие труппы так и отдельные исполнители. На сцене театра «Эрмитаж» </a:t>
            </a:r>
            <a:r>
              <a:rPr lang="ru-RU" dirty="0" err="1" smtClean="0"/>
              <a:t>сызранцы</a:t>
            </a:r>
            <a:r>
              <a:rPr lang="ru-RU" dirty="0" smtClean="0"/>
              <a:t> могли видеть знаменитых русских актёров.</a:t>
            </a:r>
            <a:endParaRPr lang="ru-RU" dirty="0"/>
          </a:p>
        </p:txBody>
      </p:sp>
      <p:pic>
        <p:nvPicPr>
          <p:cNvPr id="4" name="Рисунок 3" descr="Syzranskiy_teatr_dra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268760"/>
            <a:ext cx="4836029" cy="482453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ru-RU" dirty="0" smtClean="0"/>
              <a:t>      Александровский мост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/>
          <a:lstStyle/>
          <a:p>
            <a:r>
              <a:rPr lang="ru-RU" sz="2400" dirty="0" smtClean="0"/>
              <a:t>В 1880 году открыт самый крупный в Европе </a:t>
            </a:r>
            <a:r>
              <a:rPr lang="ru-RU" sz="2400" dirty="0" err="1" smtClean="0"/>
              <a:t>Сызранский</a:t>
            </a:r>
            <a:r>
              <a:rPr lang="ru-RU" sz="2400" dirty="0" smtClean="0"/>
              <a:t> (Александровский) мост (проект Н.А. </a:t>
            </a:r>
            <a:r>
              <a:rPr lang="ru-RU" sz="2400" dirty="0" err="1" smtClean="0"/>
              <a:t>Белелюбского</a:t>
            </a:r>
            <a:r>
              <a:rPr lang="ru-RU" sz="2400" dirty="0" smtClean="0"/>
              <a:t>, инженер В.И. Березин) через Волгу, соединивший Европу и Азию.</a:t>
            </a:r>
            <a:endParaRPr lang="ru-RU" dirty="0"/>
          </a:p>
        </p:txBody>
      </p:sp>
      <p:pic>
        <p:nvPicPr>
          <p:cNvPr id="6" name="Рисунок 5" descr="d4ee192ec4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340768"/>
            <a:ext cx="4248472" cy="2952328"/>
          </a:xfrm>
          <a:prstGeom prst="rect">
            <a:avLst/>
          </a:prstGeom>
        </p:spPr>
      </p:pic>
      <p:pic>
        <p:nvPicPr>
          <p:cNvPr id="7" name="Рисунок 6" descr="17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509120"/>
            <a:ext cx="4427984" cy="2132856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Наша главная улица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114800" cy="4839816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dirty="0" smtClean="0"/>
              <a:t>Главная улица города Советская (ранее Большая) представляет собой единый градостроительный ансамбль строений, </a:t>
            </a:r>
            <a:endParaRPr lang="en-US" sz="2800" dirty="0" smtClean="0"/>
          </a:p>
          <a:p>
            <a:pPr algn="ctr">
              <a:lnSpc>
                <a:spcPct val="80000"/>
              </a:lnSpc>
              <a:defRPr/>
            </a:pPr>
            <a:r>
              <a:rPr lang="ru-RU" sz="2800" dirty="0" smtClean="0"/>
              <a:t>как и весь исторический центр города, выполнена в разнообразных архитектурных стилях: </a:t>
            </a:r>
            <a:endParaRPr lang="en-US" sz="2800" dirty="0" smtClean="0"/>
          </a:p>
          <a:p>
            <a:pPr algn="ctr">
              <a:lnSpc>
                <a:spcPct val="80000"/>
              </a:lnSpc>
              <a:defRPr/>
            </a:pPr>
            <a:r>
              <a:rPr lang="ru-RU" sz="2800" dirty="0" smtClean="0"/>
              <a:t>представителем модерна является дом </a:t>
            </a:r>
            <a:r>
              <a:rPr lang="ru-RU" sz="2800" dirty="0" err="1" smtClean="0"/>
              <a:t>Клярова</a:t>
            </a:r>
            <a:r>
              <a:rPr lang="ru-RU" sz="2800" dirty="0" smtClean="0"/>
              <a:t> (1910), особняк купца </a:t>
            </a:r>
            <a:r>
              <a:rPr lang="ru-RU" sz="2800" dirty="0" err="1" smtClean="0"/>
              <a:t>Стерлядкина</a:t>
            </a:r>
            <a:r>
              <a:rPr lang="ru-RU" sz="2800" dirty="0" smtClean="0"/>
              <a:t> (1914). </a:t>
            </a:r>
            <a:endParaRPr lang="en-US" sz="2800" dirty="0" smtClean="0"/>
          </a:p>
          <a:p>
            <a:pPr algn="ctr">
              <a:lnSpc>
                <a:spcPct val="80000"/>
              </a:lnSpc>
              <a:defRPr/>
            </a:pPr>
            <a:r>
              <a:rPr lang="ru-RU" sz="2800" dirty="0" smtClean="0"/>
              <a:t>Доминирующее положение на улице «Советской» занимает стиль </a:t>
            </a:r>
            <a:r>
              <a:rPr lang="ru-RU" sz="2800" dirty="0" err="1" smtClean="0"/>
              <a:t>эклетики</a:t>
            </a:r>
            <a:r>
              <a:rPr lang="ru-RU" sz="2800" dirty="0" smtClean="0"/>
              <a:t> - Городской банк (1863), дом мещанина </a:t>
            </a:r>
            <a:r>
              <a:rPr lang="ru-RU" sz="2800" dirty="0" err="1" smtClean="0"/>
              <a:t>Мясникова</a:t>
            </a:r>
            <a:r>
              <a:rPr lang="ru-RU" sz="2800" dirty="0" smtClean="0"/>
              <a:t> (1909), дом купцов </a:t>
            </a:r>
            <a:r>
              <a:rPr lang="ru-RU" sz="2800" dirty="0" err="1" smtClean="0"/>
              <a:t>Сыромятниковых</a:t>
            </a:r>
            <a:r>
              <a:rPr lang="ru-RU" sz="2800" dirty="0" smtClean="0"/>
              <a:t> (1910). </a:t>
            </a:r>
          </a:p>
          <a:p>
            <a:endParaRPr lang="ru-RU" dirty="0"/>
          </a:p>
        </p:txBody>
      </p:sp>
      <p:pic>
        <p:nvPicPr>
          <p:cNvPr id="6" name="Рисунок 5" descr="hist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238250"/>
            <a:ext cx="4320480" cy="2622798"/>
          </a:xfrm>
          <a:prstGeom prst="rect">
            <a:avLst/>
          </a:prstGeom>
        </p:spPr>
      </p:pic>
      <p:pic>
        <p:nvPicPr>
          <p:cNvPr id="7" name="Рисунок 6" descr="Сызрань-1024x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47199"/>
            <a:ext cx="4320480" cy="237771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      Песня о Сызрани. Иван Рябухин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ru-RU" sz="1900" dirty="0" smtClean="0"/>
              <a:t>Есть на Волге-реке городок небольшой,</a:t>
            </a:r>
          </a:p>
          <a:p>
            <a:pPr>
              <a:buNone/>
              <a:defRPr/>
            </a:pPr>
            <a:r>
              <a:rPr lang="ru-RU" sz="1900" dirty="0" smtClean="0"/>
              <a:t> Пусть на карте почти не заметен.</a:t>
            </a:r>
          </a:p>
          <a:p>
            <a:pPr>
              <a:buNone/>
              <a:defRPr/>
            </a:pPr>
            <a:r>
              <a:rPr lang="ru-RU" sz="1900" dirty="0" smtClean="0"/>
              <a:t> Чистым сердцем своим и богат он душой,</a:t>
            </a:r>
          </a:p>
          <a:p>
            <a:pPr>
              <a:buNone/>
              <a:defRPr/>
            </a:pPr>
            <a:r>
              <a:rPr lang="ru-RU" sz="1900" dirty="0" smtClean="0"/>
              <a:t> И людьми он своими приметен.</a:t>
            </a:r>
          </a:p>
          <a:p>
            <a:pPr>
              <a:buNone/>
              <a:defRPr/>
            </a:pPr>
            <a:r>
              <a:rPr lang="ru-RU" sz="1900" dirty="0" smtClean="0"/>
              <a:t> Чистым сердцем своим и богат он душой,</a:t>
            </a:r>
          </a:p>
          <a:p>
            <a:pPr>
              <a:buNone/>
              <a:defRPr/>
            </a:pPr>
            <a:r>
              <a:rPr lang="ru-RU" sz="1900" dirty="0" smtClean="0"/>
              <a:t>  П Р И П Е В  :</a:t>
            </a:r>
          </a:p>
          <a:p>
            <a:pPr>
              <a:buNone/>
              <a:defRPr/>
            </a:pPr>
            <a:r>
              <a:rPr lang="ru-RU" sz="1900" dirty="0" smtClean="0"/>
              <a:t> Здесь живут простые люди, </a:t>
            </a:r>
          </a:p>
          <a:p>
            <a:pPr>
              <a:buNone/>
              <a:defRPr/>
            </a:pPr>
            <a:r>
              <a:rPr lang="ru-RU" sz="1900" dirty="0" smtClean="0"/>
              <a:t> Здесь живут мои друзья,</a:t>
            </a:r>
          </a:p>
          <a:p>
            <a:pPr>
              <a:buNone/>
              <a:defRPr/>
            </a:pPr>
            <a:r>
              <a:rPr lang="ru-RU" sz="1900" dirty="0" smtClean="0"/>
              <a:t> Есть на Волге город Сызрань,</a:t>
            </a:r>
          </a:p>
          <a:p>
            <a:pPr>
              <a:buNone/>
              <a:defRPr/>
            </a:pPr>
            <a:r>
              <a:rPr lang="ru-RU" sz="1900" dirty="0" smtClean="0"/>
              <a:t> Это родина моя!</a:t>
            </a:r>
          </a:p>
          <a:p>
            <a:pPr>
              <a:buNone/>
              <a:defRPr/>
            </a:pPr>
            <a:r>
              <a:rPr lang="ru-RU" sz="1900" dirty="0" smtClean="0"/>
              <a:t> И куда бы ни уехал</a:t>
            </a:r>
          </a:p>
          <a:p>
            <a:pPr>
              <a:buNone/>
              <a:defRPr/>
            </a:pPr>
            <a:r>
              <a:rPr lang="ru-RU" sz="1900" dirty="0" smtClean="0"/>
              <a:t> Я домой всегда вернусь, </a:t>
            </a:r>
          </a:p>
          <a:p>
            <a:pPr>
              <a:buNone/>
              <a:defRPr/>
            </a:pPr>
            <a:r>
              <a:rPr lang="ru-RU" sz="1900" dirty="0" smtClean="0"/>
              <a:t> Милый сердцу город Сызрань </a:t>
            </a:r>
          </a:p>
          <a:p>
            <a:pPr>
              <a:buNone/>
              <a:defRPr/>
            </a:pPr>
            <a:r>
              <a:rPr lang="ru-RU" sz="1900" dirty="0" smtClean="0"/>
              <a:t> Моя маленькая Русь!</a:t>
            </a:r>
          </a:p>
          <a:p>
            <a:pPr>
              <a:buNone/>
              <a:defRPr/>
            </a:pPr>
            <a:r>
              <a:rPr lang="ru-RU" sz="1900" dirty="0" smtClean="0"/>
              <a:t> Милый сердцу город Сызрань </a:t>
            </a:r>
          </a:p>
          <a:p>
            <a:pPr>
              <a:buNone/>
              <a:defRPr/>
            </a:pPr>
            <a:r>
              <a:rPr lang="ru-RU" sz="1900" dirty="0" smtClean="0"/>
              <a:t> Моя маленькая Русь!</a:t>
            </a:r>
          </a:p>
          <a:p>
            <a:endParaRPr lang="ru-RU" dirty="0"/>
          </a:p>
        </p:txBody>
      </p:sp>
      <p:pic>
        <p:nvPicPr>
          <p:cNvPr id="4" name="Рисунок 3" descr="84143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780928"/>
            <a:ext cx="4824536" cy="3528391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"/>
            <a:ext cx="5544616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Здесь родился и жил, здесь любовь повстречал,</a:t>
            </a:r>
          </a:p>
          <a:p>
            <a:r>
              <a:rPr lang="ru-RU" dirty="0" smtClean="0"/>
              <a:t> Ту, которую в мире всех краше</a:t>
            </a:r>
          </a:p>
          <a:p>
            <a:r>
              <a:rPr lang="ru-RU" dirty="0" smtClean="0"/>
              <a:t> Здесь родительский дом, мой надежный причал,</a:t>
            </a:r>
          </a:p>
          <a:p>
            <a:r>
              <a:rPr lang="ru-RU" dirty="0" smtClean="0"/>
              <a:t> Здесь, взрослея, живут дети наши.</a:t>
            </a:r>
          </a:p>
          <a:p>
            <a:r>
              <a:rPr lang="ru-RU" dirty="0" smtClean="0"/>
              <a:t> Здесь родительский дом, мой надежный причал,</a:t>
            </a:r>
          </a:p>
          <a:p>
            <a:r>
              <a:rPr lang="ru-RU" dirty="0" smtClean="0"/>
              <a:t> Здесь, взрослея, живут дети наши!</a:t>
            </a:r>
          </a:p>
          <a:p>
            <a:r>
              <a:rPr lang="ru-RU" dirty="0" smtClean="0"/>
              <a:t>П Р И П Е В  : тот же</a:t>
            </a:r>
          </a:p>
          <a:p>
            <a:r>
              <a:rPr lang="ru-RU" dirty="0" smtClean="0"/>
              <a:t> Так живи много лет, город мой дорогой,</a:t>
            </a:r>
          </a:p>
          <a:p>
            <a:r>
              <a:rPr lang="ru-RU" dirty="0" smtClean="0"/>
              <a:t> Лучше Сызрани города нету.</a:t>
            </a:r>
          </a:p>
          <a:p>
            <a:r>
              <a:rPr lang="ru-RU" dirty="0" smtClean="0"/>
              <a:t> Я навеки с тобой, стал моей ты судьбой,</a:t>
            </a:r>
          </a:p>
          <a:p>
            <a:r>
              <a:rPr lang="ru-RU" dirty="0" smtClean="0"/>
              <a:t> Я тебе благодарен за это.</a:t>
            </a:r>
          </a:p>
          <a:p>
            <a:r>
              <a:rPr lang="ru-RU" dirty="0" smtClean="0"/>
              <a:t> Я навеки с тобой, стал моей ты судьбой,</a:t>
            </a:r>
          </a:p>
          <a:p>
            <a:r>
              <a:rPr lang="ru-RU" dirty="0" smtClean="0"/>
              <a:t> Я тебе благодарен за это.</a:t>
            </a:r>
          </a:p>
          <a:p>
            <a:r>
              <a:rPr lang="ru-RU" dirty="0" smtClean="0"/>
              <a:t> П Р И П Е В  :</a:t>
            </a:r>
          </a:p>
          <a:p>
            <a:r>
              <a:rPr lang="ru-RU" dirty="0" smtClean="0"/>
              <a:t> Здесь живут простые люди, </a:t>
            </a:r>
          </a:p>
          <a:p>
            <a:r>
              <a:rPr lang="ru-RU" dirty="0" smtClean="0"/>
              <a:t> Здесь живут мои друзья,</a:t>
            </a:r>
          </a:p>
          <a:p>
            <a:r>
              <a:rPr lang="ru-RU" dirty="0" smtClean="0"/>
              <a:t> Есть на Волге город Сызрань,</a:t>
            </a:r>
          </a:p>
          <a:p>
            <a:r>
              <a:rPr lang="ru-RU" dirty="0" smtClean="0"/>
              <a:t> Это родина моя!</a:t>
            </a:r>
          </a:p>
          <a:p>
            <a:r>
              <a:rPr lang="ru-RU" dirty="0" smtClean="0"/>
              <a:t> И куда бы ни уехал</a:t>
            </a:r>
          </a:p>
          <a:p>
            <a:r>
              <a:rPr lang="ru-RU" dirty="0" smtClean="0"/>
              <a:t> Я домой всегда вернусь, </a:t>
            </a:r>
          </a:p>
          <a:p>
            <a:r>
              <a:rPr lang="ru-RU" dirty="0" smtClean="0"/>
              <a:t> Милый сердцу город Сызрань </a:t>
            </a:r>
          </a:p>
          <a:p>
            <a:r>
              <a:rPr lang="ru-RU" dirty="0" smtClean="0"/>
              <a:t> Моя маленькая Русь!</a:t>
            </a:r>
          </a:p>
          <a:p>
            <a:r>
              <a:rPr lang="ru-RU" dirty="0" smtClean="0"/>
              <a:t> Милый сердцу город Сызрань </a:t>
            </a:r>
          </a:p>
          <a:p>
            <a:r>
              <a:rPr lang="ru-RU" dirty="0" smtClean="0"/>
              <a:t> Моя маленькая Русь!</a:t>
            </a:r>
            <a:endParaRPr lang="ru-RU" dirty="0"/>
          </a:p>
        </p:txBody>
      </p:sp>
      <p:pic>
        <p:nvPicPr>
          <p:cNvPr id="5" name="Рисунок 4" descr="0_22848_1f6dec87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501008"/>
            <a:ext cx="4680520" cy="3168352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888" cy="43204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Использованная литература и другие источники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6166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Самарская область. География и история, экономика и культура: учебное пособие. –Самара, Самарский Дом печати, 2001.- 440с.</a:t>
            </a:r>
          </a:p>
          <a:p>
            <a:r>
              <a:rPr lang="ru-RU" sz="1800" dirty="0" smtClean="0"/>
              <a:t>Самарская область. География и история, экономика и культура: учебное пособие. –Самара, Самарский Дом печати, 2001.- 440с.</a:t>
            </a:r>
          </a:p>
          <a:p>
            <a:r>
              <a:rPr lang="ru-RU" sz="1800" dirty="0" smtClean="0"/>
              <a:t>Сызрань. Книга-альбом.- </a:t>
            </a:r>
            <a:r>
              <a:rPr lang="ru-RU" sz="1800" dirty="0" err="1" smtClean="0"/>
              <a:t>Сызранское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полиграфобъединение</a:t>
            </a:r>
            <a:r>
              <a:rPr lang="ru-RU" sz="1800" dirty="0" smtClean="0"/>
              <a:t>, 2000.-286с. ил.</a:t>
            </a:r>
          </a:p>
          <a:p>
            <a:r>
              <a:rPr lang="ru-RU" sz="1800" dirty="0" smtClean="0"/>
              <a:t>Этносы Самарского края. Историко-этнографические очерки. – Самара, 2003.-287с.ил</a:t>
            </a:r>
          </a:p>
          <a:p>
            <a:r>
              <a:rPr lang="ru-RU" sz="1800" dirty="0" smtClean="0">
                <a:hlinkClick r:id="rId2"/>
              </a:rPr>
              <a:t>http://www.perevozki-samara.ru/samara_karta_samarskaya_oblast.shtml</a:t>
            </a:r>
            <a:r>
              <a:rPr lang="ru-RU" sz="1800" dirty="0" smtClean="0"/>
              <a:t> Самарская область</a:t>
            </a:r>
            <a:endParaRPr lang="ru-RU" sz="1800" dirty="0" smtClean="0">
              <a:hlinkClick r:id="rId3"/>
            </a:endParaRPr>
          </a:p>
          <a:p>
            <a:r>
              <a:rPr lang="ru-RU" sz="1800" dirty="0" smtClean="0">
                <a:hlinkClick r:id="rId3"/>
              </a:rPr>
              <a:t>http://ru.wikipedia.org/wiki/    </a:t>
            </a:r>
            <a:r>
              <a:rPr lang="ru-RU" sz="1800" dirty="0" err="1" smtClean="0">
                <a:hlinkClick r:id="rId3"/>
              </a:rPr>
              <a:t>Герб_Сызрани</a:t>
            </a:r>
            <a:endParaRPr lang="ru-RU" sz="1800" dirty="0" smtClean="0">
              <a:hlinkClick r:id="rId4"/>
            </a:endParaRPr>
          </a:p>
          <a:p>
            <a:r>
              <a:rPr lang="ru-RU" sz="1800" dirty="0" smtClean="0">
                <a:hlinkClick r:id="rId5"/>
              </a:rPr>
              <a:t>http://www.locman.net/foto_17092__6l0l0l0l0l0.htm</a:t>
            </a:r>
            <a:r>
              <a:rPr lang="ru-RU" sz="1800" dirty="0" smtClean="0"/>
              <a:t>  Александровский  мост </a:t>
            </a:r>
          </a:p>
          <a:p>
            <a:r>
              <a:rPr lang="ru-RU" sz="1800" dirty="0" smtClean="0">
                <a:hlinkClick r:id="rId6"/>
              </a:rPr>
              <a:t>http://www.marshruty.ru/Travels/Travel.aspx?TravelID=42ed4802-8ac8-4960-93ea-561977aa170d&amp;mode=print</a:t>
            </a:r>
            <a:r>
              <a:rPr lang="ru-RU" sz="1800" dirty="0" smtClean="0"/>
              <a:t>  </a:t>
            </a:r>
            <a:r>
              <a:rPr lang="ru-RU" sz="1800" dirty="0" err="1" smtClean="0"/>
              <a:t>Сызранский</a:t>
            </a:r>
            <a:r>
              <a:rPr lang="ru-RU" sz="1800" dirty="0" smtClean="0"/>
              <a:t> драматический театр.</a:t>
            </a:r>
          </a:p>
          <a:p>
            <a:r>
              <a:rPr lang="ru-RU" sz="1800" dirty="0" smtClean="0">
                <a:hlinkClick r:id="rId7"/>
              </a:rPr>
              <a:t>http://foto.mail.ru/mail/vyhoohol/75/82.html</a:t>
            </a:r>
            <a:r>
              <a:rPr lang="ru-RU" sz="1800" dirty="0" smtClean="0"/>
              <a:t>   </a:t>
            </a:r>
            <a:r>
              <a:rPr lang="ru-RU" sz="1800" dirty="0" err="1" smtClean="0"/>
              <a:t>Cызранский</a:t>
            </a:r>
            <a:r>
              <a:rPr lang="ru-RU" sz="1800" dirty="0" smtClean="0"/>
              <a:t> кремль.</a:t>
            </a:r>
            <a:endParaRPr lang="ru-RU" sz="1800" dirty="0" smtClean="0">
              <a:hlinkClick r:id="rId8"/>
            </a:endParaRPr>
          </a:p>
          <a:p>
            <a:endParaRPr lang="ru-RU" sz="1800" dirty="0" smtClean="0">
              <a:hlinkClick r:id="rId9"/>
            </a:endParaRPr>
          </a:p>
          <a:p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ru-RU" dirty="0" smtClean="0"/>
              <a:t>          История названия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16835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dirty="0" smtClean="0"/>
              <a:t>Город получил свое название от реки </a:t>
            </a:r>
            <a:r>
              <a:rPr lang="ru-RU" sz="2400" dirty="0" err="1" smtClean="0"/>
              <a:t>Сызран</a:t>
            </a:r>
            <a:r>
              <a:rPr lang="ru-RU" sz="2400" dirty="0" smtClean="0"/>
              <a:t>, на которой была основана крепость. В описании XVIII века гидроним указывается в формах «</a:t>
            </a:r>
            <a:r>
              <a:rPr lang="ru-RU" sz="2400" dirty="0" err="1" smtClean="0"/>
              <a:t>Сыза</a:t>
            </a:r>
            <a:r>
              <a:rPr lang="ru-RU" sz="2400" dirty="0" smtClean="0"/>
              <a:t>», «</a:t>
            </a:r>
            <a:r>
              <a:rPr lang="ru-RU" sz="2400" dirty="0" err="1" smtClean="0"/>
              <a:t>Сызан</a:t>
            </a:r>
            <a:r>
              <a:rPr lang="ru-RU" sz="2400" dirty="0" smtClean="0"/>
              <a:t>» из татарского «</a:t>
            </a:r>
            <a:r>
              <a:rPr lang="ru-RU" sz="2400" dirty="0" err="1" smtClean="0"/>
              <a:t>сыза</a:t>
            </a:r>
            <a:r>
              <a:rPr lang="ru-RU" sz="2400" dirty="0" smtClean="0"/>
              <a:t>» «овраг, балка»; элемент — «ран» может объясняться, как показатель чувашского</a:t>
            </a:r>
            <a:r>
              <a:rPr lang="en-US" sz="2400" dirty="0" smtClean="0"/>
              <a:t> </a:t>
            </a:r>
            <a:r>
              <a:rPr lang="ru-RU" sz="2400" dirty="0" smtClean="0"/>
              <a:t>исходного падежа, соответствующий русскому предлогу «из».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400" dirty="0" smtClean="0"/>
              <a:t>Исходя из этого, тюркское название и означает «овражная река, текущая из оврага, низменная река». </a:t>
            </a:r>
          </a:p>
          <a:p>
            <a:endParaRPr lang="ru-RU" dirty="0"/>
          </a:p>
        </p:txBody>
      </p:sp>
      <p:pic>
        <p:nvPicPr>
          <p:cNvPr id="6" name="Рисунок 5" descr="Сыра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797152"/>
            <a:ext cx="4176464" cy="1868532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2"/>
                </a:solidFill>
              </a:rPr>
              <a:t>Энциклопедическая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Основан в 1683, как крепость.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Городом стал в 1796. Российская Федерация, запад Самарской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области, порт на Волге на Саратовском водохранилище.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Крупный железнодорожный узел шести направлений через все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страны СНГ. Через город проходит автомобильная трасса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федерального значения - Москва-Самара.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Общая площадь города - 117 кв.км., протяженность вдоль реки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Волги - 17 км, ширина с запада на восток - 10км. Население –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179,58 тысяч жителей (октябрь 2010).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Основные отросли экономики: тяжелая промышленность, легкая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пищевая промышленность, строительство, транспорт, малое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предпринимательство, торговля.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Крупные градообразующие предприятия: "</a:t>
            </a:r>
            <a:r>
              <a:rPr lang="ru-RU" sz="2800" dirty="0" err="1" smtClean="0"/>
              <a:t>Тяжмаш</a:t>
            </a:r>
            <a:r>
              <a:rPr lang="ru-RU" sz="2800" dirty="0" smtClean="0"/>
              <a:t>", "Пластик",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"</a:t>
            </a:r>
            <a:r>
              <a:rPr lang="ru-RU" sz="2800" dirty="0" err="1" smtClean="0"/>
              <a:t>Сызраньсельмаш</a:t>
            </a:r>
            <a:r>
              <a:rPr lang="ru-RU" sz="2800" dirty="0" smtClean="0"/>
              <a:t>", </a:t>
            </a:r>
            <a:r>
              <a:rPr lang="ru-RU" sz="2800" dirty="0" err="1" smtClean="0"/>
              <a:t>Сызранский</a:t>
            </a:r>
            <a:r>
              <a:rPr lang="ru-RU" sz="2800" dirty="0" smtClean="0"/>
              <a:t> НПЗ.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Географическая широта: 53°12'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Географическая долгота: 48°27'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     Таким был наш герб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3826768" cy="4767808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1780 году учрежден герб города Сызрани - черный бык на золотом поле, что означает изобилие "сего рода скота" и плодородие земель. В </a:t>
            </a:r>
            <a:r>
              <a:rPr lang="en-US" sz="2800" dirty="0" smtClean="0"/>
              <a:t>XVIII</a:t>
            </a:r>
            <a:r>
              <a:rPr lang="ru-RU" sz="2800" dirty="0" smtClean="0"/>
              <a:t> веке Сызрань имела свой уезд и воеводскую канцелярию.</a:t>
            </a:r>
          </a:p>
        </p:txBody>
      </p:sp>
      <p:pic>
        <p:nvPicPr>
          <p:cNvPr id="4" name="Picture 7" descr="Coat_of_Arms_of_Syzran_%28Samara_oblast%29_%281780%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6792"/>
            <a:ext cx="40386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r>
              <a:rPr lang="ru-RU" dirty="0" smtClean="0"/>
              <a:t>       Герб нашего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538736" cy="43891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Герб 1863 года "На золотом щите черный бык с свирепыми глазами. В верхней части герб </a:t>
            </a:r>
            <a:r>
              <a:rPr lang="ru-RU" dirty="0" err="1" smtClean="0"/>
              <a:t>Симбирской</a:t>
            </a:r>
            <a:r>
              <a:rPr lang="ru-RU" dirty="0" smtClean="0"/>
              <a:t> губернии. Щит увенчан серебряной башенной короной о трех зубцах, окруженный золотыми колосьями, связанными Александровской лентой".</a:t>
            </a:r>
            <a:endParaRPr lang="ru-RU" dirty="0"/>
          </a:p>
        </p:txBody>
      </p:sp>
      <p:pic>
        <p:nvPicPr>
          <p:cNvPr id="1026" name="Picture 2" descr="C:\Users\эльдорадо\Desktop\г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32856"/>
            <a:ext cx="3672408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2"/>
                </a:solidFill>
              </a:rPr>
              <a:t>Из истории г. Сызрань (17 век)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4114800" cy="47678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Город основан в 1683 году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Воеводой </a:t>
            </a:r>
            <a:r>
              <a:rPr lang="ru-RU" sz="2800" b="1" dirty="0" smtClean="0"/>
              <a:t>Григорием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/>
              <a:t>Козловским </a:t>
            </a:r>
            <a:r>
              <a:rPr lang="ru-RU" sz="2800" dirty="0" smtClean="0"/>
              <a:t> по одному из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самых ранних указов царя Петра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Алексеевича.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В то время Россия продолжала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прирост своих территорий на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Востоке, и для обеспечения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безопасности торгового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пути, требовались города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крепости.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Однако на </a:t>
            </a:r>
            <a:r>
              <a:rPr lang="ru-RU" sz="2800" dirty="0" smtClean="0"/>
              <a:t>первое место выходит</a:t>
            </a:r>
            <a:r>
              <a:rPr lang="ru-RU" sz="2800" dirty="0" smtClean="0"/>
              <a:t> </a:t>
            </a:r>
            <a:r>
              <a:rPr lang="ru-RU" sz="2800" dirty="0" smtClean="0"/>
              <a:t>торговля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Уже </a:t>
            </a:r>
            <a:r>
              <a:rPr lang="ru-RU" sz="2800" dirty="0" smtClean="0"/>
              <a:t>в XVIII веке город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превращается в крупный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торговый центр региона. </a:t>
            </a:r>
          </a:p>
          <a:p>
            <a:endParaRPr lang="ru-RU" dirty="0"/>
          </a:p>
        </p:txBody>
      </p:sp>
      <p:pic>
        <p:nvPicPr>
          <p:cNvPr id="4" name="Рисунок 3" descr="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268760"/>
            <a:ext cx="3600400" cy="3083992"/>
          </a:xfrm>
          <a:prstGeom prst="rect">
            <a:avLst/>
          </a:prstGeom>
        </p:spPr>
      </p:pic>
      <p:pic>
        <p:nvPicPr>
          <p:cNvPr id="5" name="Рисунок 4" descr="05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437112"/>
            <a:ext cx="3600401" cy="218082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</a:rPr>
              <a:t>  Из истории г. Сызрань (18-19 в.)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3970784" cy="4695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Основан на месте </a:t>
            </a:r>
            <a:r>
              <a:rPr lang="ru-RU" sz="2800" dirty="0" err="1" smtClean="0"/>
              <a:t>Сызранского</a:t>
            </a:r>
            <a:endParaRPr lang="ru-RU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городища (4 в до н.э.).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Название по р. Сызрань, на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которой крепость находилась.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В 1796 г. образован город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Сызрань.   Сызрань была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крупным перевалочным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пунктом грузов с железных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дорог на волжские суда.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В 1880 г. в 18 км выше Сызрани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открыт </a:t>
            </a:r>
            <a:r>
              <a:rPr lang="ru-RU" sz="2800" b="1" dirty="0" err="1" smtClean="0"/>
              <a:t>Сызранский</a:t>
            </a:r>
            <a:endParaRPr lang="ru-RU" sz="28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/>
              <a:t>(Александровский) мост</a:t>
            </a:r>
            <a:r>
              <a:rPr lang="ru-RU" sz="2800" dirty="0" smtClean="0"/>
              <a:t> через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Волгу - крупнейший в Европе 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19 в. (ныне в черте города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Октябрьск). </a:t>
            </a:r>
            <a:endParaRPr lang="ru-RU" dirty="0"/>
          </a:p>
        </p:txBody>
      </p:sp>
      <p:pic>
        <p:nvPicPr>
          <p:cNvPr id="4" name="Рисунок 3" descr="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584144" cy="2592288"/>
          </a:xfrm>
          <a:prstGeom prst="rect">
            <a:avLst/>
          </a:prstGeom>
        </p:spPr>
      </p:pic>
      <p:pic>
        <p:nvPicPr>
          <p:cNvPr id="5" name="Рисунок 4" descr="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293096"/>
            <a:ext cx="4536504" cy="216024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2"/>
                </a:solidFill>
              </a:rPr>
              <a:t>             Реки Сызрани.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4186808" cy="476780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/>
              <a:t>Сызрань</a:t>
            </a:r>
            <a:r>
              <a:rPr lang="ru-RU" sz="2400" dirty="0" smtClean="0"/>
              <a:t> протянулась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на 40 км вдоль Волги,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По территории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городского округа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протекают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/>
              <a:t>четыре </a:t>
            </a:r>
            <a:r>
              <a:rPr lang="ru-RU" sz="2400" b="1" dirty="0" smtClean="0"/>
              <a:t>реки</a:t>
            </a:r>
            <a:r>
              <a:rPr lang="ru-RU" sz="2400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err="1" smtClean="0"/>
              <a:t>Сызранка</a:t>
            </a:r>
            <a:r>
              <a:rPr lang="ru-RU" sz="2400" dirty="0" smtClean="0"/>
              <a:t>, </a:t>
            </a:r>
            <a:r>
              <a:rPr lang="ru-RU" sz="2400" dirty="0" err="1" smtClean="0"/>
              <a:t>Крымза</a:t>
            </a:r>
            <a:r>
              <a:rPr lang="ru-RU" sz="2400" dirty="0" smtClean="0"/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err="1" smtClean="0"/>
              <a:t>Кубра</a:t>
            </a:r>
            <a:r>
              <a:rPr lang="ru-RU" sz="2400" dirty="0" smtClean="0"/>
              <a:t> и </a:t>
            </a:r>
            <a:r>
              <a:rPr lang="ru-RU" sz="2400" dirty="0" err="1" smtClean="0"/>
              <a:t>Кашпирка</a:t>
            </a:r>
            <a:r>
              <a:rPr lang="ru-RU" sz="2400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/>
              <a:t>На фото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/>
              <a:t>реки </a:t>
            </a:r>
            <a:r>
              <a:rPr lang="ru-RU" sz="1800" dirty="0" err="1" smtClean="0"/>
              <a:t>Сызранка</a:t>
            </a:r>
            <a:r>
              <a:rPr lang="ru-RU" sz="1800" dirty="0" smtClean="0"/>
              <a:t> и </a:t>
            </a:r>
            <a:r>
              <a:rPr lang="ru-RU" sz="1800" dirty="0" err="1" smtClean="0"/>
              <a:t>Крымза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4" name="Picture 11" descr="крымза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4644008" y="1340768"/>
            <a:ext cx="3966592" cy="2393032"/>
          </a:xfrm>
          <a:prstGeom prst="rect">
            <a:avLst/>
          </a:prstGeom>
          <a:noFill/>
          <a:ln/>
        </p:spPr>
      </p:pic>
      <p:pic>
        <p:nvPicPr>
          <p:cNvPr id="5" name="Picture 12" descr="сызранка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>
          <a:xfrm>
            <a:off x="4644008" y="3810000"/>
            <a:ext cx="3960440" cy="2801938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192688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О реке Русской </a:t>
            </a:r>
            <a:endParaRPr lang="ru-RU" dirty="0"/>
          </a:p>
        </p:txBody>
      </p:sp>
      <p:pic>
        <p:nvPicPr>
          <p:cNvPr id="4" name="Содержимое 3" descr="ph094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5148064" cy="6021288"/>
          </a:xfrm>
        </p:spPr>
      </p:pic>
      <p:sp>
        <p:nvSpPr>
          <p:cNvPr id="5" name="Прямоугольник 4"/>
          <p:cNvSpPr/>
          <p:nvPr/>
        </p:nvSpPr>
        <p:spPr>
          <a:xfrm>
            <a:off x="5076056" y="751345"/>
            <a:ext cx="3888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Щедрая, широкая, раздольная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Волга величавая течет.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Своенравная, как птица – вольная,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Все "ключи" собрав наперечет.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Шумная, бурливая, привольная...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Теплоходы катит по волнам.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 ночам – степенная, спокойная –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Ластится к пологим берегам.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Города и села умываются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Чистою, прохладною водой.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Радугой веселой улыбаются,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Наполняя душу теплотой.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Миллионы лет во благо трудится,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Всем вокруг давая право жить.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 пока Земля – планета крутится,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Будет человечеству служить.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1063</Words>
  <Application>Microsoft Office PowerPoint</Application>
  <PresentationFormat>Экран (4:3)</PresentationFormat>
  <Paragraphs>156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Город Сызрань</vt:lpstr>
      <vt:lpstr>          История названия</vt:lpstr>
      <vt:lpstr>Энциклопедическая справка</vt:lpstr>
      <vt:lpstr>     Таким был наш герб</vt:lpstr>
      <vt:lpstr>       Герб нашего времени</vt:lpstr>
      <vt:lpstr>Из истории г. Сызрань (17 век)</vt:lpstr>
      <vt:lpstr>  Из истории г. Сызрань (18-19 в.)</vt:lpstr>
      <vt:lpstr>             Реки Сызрани.</vt:lpstr>
      <vt:lpstr>            О реке Русской </vt:lpstr>
      <vt:lpstr>          Казанский собор</vt:lpstr>
      <vt:lpstr>       Краеведческий музей</vt:lpstr>
      <vt:lpstr>    Драматический театр имени  А.Н.Толстого</vt:lpstr>
      <vt:lpstr>      Александровский мост</vt:lpstr>
      <vt:lpstr>            Наша главная улица</vt:lpstr>
      <vt:lpstr>          Песня о Сызрани. Иван Рябухин</vt:lpstr>
      <vt:lpstr>Слайд 16</vt:lpstr>
      <vt:lpstr>         Использованная литература и другие 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</dc:title>
  <dc:creator>эльдорадо</dc:creator>
  <cp:lastModifiedBy>эльдорадо</cp:lastModifiedBy>
  <cp:revision>16</cp:revision>
  <dcterms:created xsi:type="dcterms:W3CDTF">2012-12-09T09:24:38Z</dcterms:created>
  <dcterms:modified xsi:type="dcterms:W3CDTF">2012-12-09T11:36:29Z</dcterms:modified>
</cp:coreProperties>
</file>