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9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5" r:id="rId14"/>
    <p:sldId id="266" r:id="rId15"/>
    <p:sldId id="270" r:id="rId16"/>
    <p:sldId id="276" r:id="rId17"/>
    <p:sldId id="277" r:id="rId18"/>
    <p:sldId id="271" r:id="rId19"/>
    <p:sldId id="269" r:id="rId20"/>
    <p:sldId id="267" r:id="rId21"/>
    <p:sldId id="272" r:id="rId22"/>
    <p:sldId id="274" r:id="rId23"/>
    <p:sldId id="268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829D8-2931-4C7B-B8D6-A08B1D0F2151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4B79A-3DEE-4DEC-8821-914279DBF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4E83D3-5F9F-45A7-BE56-CB6A211D08F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75" y="500063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/>
              <a:t>Родительское собрание</a:t>
            </a:r>
            <a:br>
              <a:rPr lang="ru-RU" sz="3200" dirty="0" smtClean="0"/>
            </a:br>
            <a:r>
              <a:rPr lang="ru-RU" sz="3200" dirty="0" smtClean="0"/>
              <a:t>группы  «Аистята» МАДОУ </a:t>
            </a:r>
            <a:r>
              <a:rPr lang="ru-RU" sz="3200" dirty="0" err="1" smtClean="0"/>
              <a:t>ЦРР-детский</a:t>
            </a:r>
            <a:r>
              <a:rPr lang="ru-RU" sz="3200" dirty="0" smtClean="0"/>
              <a:t> сад «Улыбка» №9 </a:t>
            </a:r>
            <a:r>
              <a:rPr lang="ru-RU" sz="2700" dirty="0" smtClean="0"/>
              <a:t>г</a:t>
            </a:r>
            <a:r>
              <a:rPr lang="ru-RU" sz="3200" dirty="0" smtClean="0"/>
              <a:t>.Светлого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2357438"/>
            <a:ext cx="7000875" cy="2357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« Роль родителей в трудовом воспитании дошкольника»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Авторы: воспитатели высшей категории Авсеевич И.М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Азизова С.А.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2052" name="Picture 4" descr="C:\Documents and Settings\Admin\Рабочий стол\род.собание картинки\img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786188"/>
            <a:ext cx="42830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Admin\Рабочий стол\род.собание картинки\icon_7big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428625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68697"/>
          </a:xfrm>
        </p:spPr>
        <p:txBody>
          <a:bodyPr/>
          <a:lstStyle/>
          <a:p>
            <a:pPr eaLnBrk="1" hangingPunct="1"/>
            <a:r>
              <a:rPr lang="ru-RU" u="sng" dirty="0" smtClean="0"/>
              <a:t>Ситуация четвертая</a:t>
            </a:r>
            <a:endParaRPr lang="ru-RU" dirty="0" smtClean="0"/>
          </a:p>
        </p:txBody>
      </p:sp>
      <p:sp>
        <p:nvSpPr>
          <p:cNvPr id="6148" name="Содержимое 3"/>
          <p:cNvSpPr>
            <a:spLocks noGrp="1"/>
          </p:cNvSpPr>
          <p:nvPr>
            <p:ph idx="1"/>
          </p:nvPr>
        </p:nvSpPr>
        <p:spPr>
          <a:xfrm>
            <a:off x="323528" y="1571625"/>
            <a:ext cx="7992888" cy="5457775"/>
          </a:xfrm>
        </p:spPr>
        <p:txBody>
          <a:bodyPr>
            <a:normAutofit fontScale="92500"/>
          </a:bodyPr>
          <a:lstStyle/>
          <a:p>
            <a:pPr lvl="0"/>
            <a:r>
              <a:rPr lang="ru-RU" sz="2400" dirty="0" smtClean="0"/>
              <a:t>Оля (6 лет) вместе с мамой убирает комнату. Оля хочет делать все как мама. Закончив работу, обе окидывают взглядом комнату. Вместе отмечают: нигде ни соринки, паркет блестит, словно зеркало, все вещи на местах. Целую  стопу белья нагладила мама. Оля аккуратно складывает по местам. Мама советует:</a:t>
            </a:r>
          </a:p>
          <a:p>
            <a:r>
              <a:rPr lang="ru-RU" sz="2400" dirty="0" smtClean="0"/>
              <a:t>–Складывай так, чтобы не помять белье и  чтобы его удобно было отыскивать в шкафу: отдельно колготки, затем платочки. А в самый низ- носочки… Вот как ты хорошо делаешь, настоящая помощница!</a:t>
            </a:r>
          </a:p>
          <a:p>
            <a:r>
              <a:rPr lang="ru-RU" sz="2400" b="1" dirty="0" smtClean="0"/>
              <a:t>Вопрос. </a:t>
            </a:r>
            <a:r>
              <a:rPr lang="ru-RU" sz="2400" dirty="0" smtClean="0"/>
              <a:t> В чем воспитательная ценность участия ребенка в хозяйственно-бытовом труде? Какими приемами мать старается воспитать у дочери интерес к труду? Привлекаете ли Вы ребенка к трудовым будням семьи?  В чем выражается его участие?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Admin\Рабочий стол\род.собание картинки\icon_7big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428625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428625" y="332657"/>
            <a:ext cx="8229600" cy="720080"/>
          </a:xfrm>
        </p:spPr>
        <p:txBody>
          <a:bodyPr>
            <a:normAutofit/>
          </a:bodyPr>
          <a:lstStyle/>
          <a:p>
            <a:pPr eaLnBrk="1" hangingPunct="1"/>
            <a:r>
              <a:rPr lang="ru-RU" u="sng" dirty="0" smtClean="0"/>
              <a:t>Ситуация пятая</a:t>
            </a:r>
            <a:endParaRPr lang="ru-RU" dirty="0" smtClean="0"/>
          </a:p>
        </p:txBody>
      </p:sp>
      <p:sp>
        <p:nvSpPr>
          <p:cNvPr id="6148" name="Содержимое 3"/>
          <p:cNvSpPr>
            <a:spLocks noGrp="1"/>
          </p:cNvSpPr>
          <p:nvPr>
            <p:ph idx="1"/>
          </p:nvPr>
        </p:nvSpPr>
        <p:spPr>
          <a:xfrm>
            <a:off x="571500" y="1571625"/>
            <a:ext cx="8229600" cy="610584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40768"/>
            <a:ext cx="79208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Лена (6 лет) не любит наводить порядок в своих вещах и игрушках, а если  мама дает ей какое-либо поручение, то выполняет его нехотя, небрежно, с оговорками: «Не хочу!», «Потом», «Уже некогда, спать пора» и т.п.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-   А я сегодня в детском саду малышам помогала одеваться! – заявляет девочка, как о доблестном поступке.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- Молодец, говорит мама, - за это можешь не помогать мыть посуду. Иногда она освобождает дочь от трудовых обязанностей «за то, что слушалась, бабушку»,  «за то, что старательно занималась на занятии в детском саду»…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Вопрос</a:t>
            </a:r>
            <a:r>
              <a:rPr lang="ru-RU" sz="2000" b="1" dirty="0" smtClean="0"/>
              <a:t>.</a:t>
            </a:r>
            <a:r>
              <a:rPr lang="ru-RU" sz="2000" dirty="0" smtClean="0"/>
              <a:t> Чем можно объяснить отрицательное отношение ребенка к трудовым поручениям в данном случае? Целесообразно ли, по вашему мнению, применение такой формы поощрения, как освобождение ребенка от трудовых поручений? Обоснуйте свое мнение.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Народная мудрость: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7332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- Где любовь и совет, там и горя нет</a:t>
            </a:r>
          </a:p>
          <a:p>
            <a:r>
              <a:rPr lang="ru-RU" dirty="0" smtClean="0"/>
              <a:t>- Добрая семья прибавит разума-ума</a:t>
            </a:r>
          </a:p>
          <a:p>
            <a:r>
              <a:rPr lang="ru-RU" dirty="0" smtClean="0"/>
              <a:t>- Дерево держится корнями, а человек семьей</a:t>
            </a:r>
          </a:p>
          <a:p>
            <a:r>
              <a:rPr lang="ru-RU" dirty="0" smtClean="0"/>
              <a:t>- Дом согревает не печь, а любовь и согласие</a:t>
            </a:r>
          </a:p>
          <a:p>
            <a:r>
              <a:rPr lang="ru-RU" dirty="0" smtClean="0"/>
              <a:t>- Если в семье живёт старец, значит, в семье есть драгоценность</a:t>
            </a:r>
          </a:p>
          <a:p>
            <a:r>
              <a:rPr lang="ru-RU" dirty="0" smtClean="0"/>
              <a:t>- Нет такого дружка, как родная матушка, да родимый батюшка</a:t>
            </a:r>
          </a:p>
          <a:p>
            <a:r>
              <a:rPr lang="ru-RU" dirty="0" smtClean="0"/>
              <a:t>- Родители трудолюбивы — и дети не ленивы</a:t>
            </a:r>
          </a:p>
          <a:p>
            <a:r>
              <a:rPr lang="ru-RU" dirty="0" smtClean="0"/>
              <a:t>- Счастье родителей — честность и трудолюбие детей</a:t>
            </a:r>
          </a:p>
          <a:p>
            <a:r>
              <a:rPr lang="ru-RU" dirty="0" smtClean="0"/>
              <a:t>- У милого дитяти много ласковых имен</a:t>
            </a:r>
          </a:p>
          <a:p>
            <a:r>
              <a:rPr lang="ru-RU" dirty="0" smtClean="0"/>
              <a:t>- </a:t>
            </a:r>
            <a:r>
              <a:rPr lang="ru-RU" b="1" dirty="0" smtClean="0"/>
              <a:t>Дитятко – словно тесто: что замесил, то и выросло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Documents and Settings\Admin\Рабочий стол\род.собание картинки\x_119a857e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857500"/>
            <a:ext cx="320198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Обсуждение дискуссий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0244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4000" b="1" dirty="0" smtClean="0"/>
              <a:t>«Какой труд в семье вы считаете посильным (необходимым) для своего    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b="1" dirty="0" smtClean="0"/>
              <a:t>           ребенка?»</a:t>
            </a:r>
          </a:p>
          <a:p>
            <a:pPr algn="ctr" eaLnBrk="1" hangingPunct="1">
              <a:buFont typeface="Arial" charset="0"/>
              <a:buNone/>
            </a:pPr>
            <a:endParaRPr lang="ru-RU" sz="4000" b="1" dirty="0" smtClean="0"/>
          </a:p>
          <a:p>
            <a:pPr algn="ctr" eaLnBrk="1" hangingPunct="1">
              <a:buFont typeface="Arial" charset="0"/>
              <a:buNone/>
            </a:pPr>
            <a:r>
              <a:rPr lang="ru-RU" sz="4000" b="1" dirty="0" smtClean="0"/>
              <a:t>  </a:t>
            </a:r>
          </a:p>
          <a:p>
            <a:pPr algn="ctr" eaLnBrk="1" hangingPunct="1">
              <a:buFont typeface="Arial" charset="0"/>
              <a:buNone/>
            </a:pPr>
            <a:endParaRPr lang="ru-RU" sz="4000" b="1" dirty="0" smtClean="0"/>
          </a:p>
          <a:p>
            <a:pPr algn="ctr" eaLnBrk="1" hangingPunct="1">
              <a:buFont typeface="Arial" charset="0"/>
              <a:buNone/>
            </a:pPr>
            <a:r>
              <a:rPr lang="ru-RU" sz="4000" b="1" dirty="0" smtClean="0"/>
              <a:t>«Труд - необходимость или обязанность?»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Documents and Settings\Admin\Рабочий стол\род.собание картинки\edit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0" y="714375"/>
            <a:ext cx="50006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24744"/>
          </a:xfrm>
        </p:spPr>
        <p:txBody>
          <a:bodyPr/>
          <a:lstStyle/>
          <a:p>
            <a:pPr eaLnBrk="1" hangingPunct="1"/>
            <a:r>
              <a:rPr lang="ru-RU" dirty="0" smtClean="0"/>
              <a:t>  </a:t>
            </a:r>
            <a:r>
              <a:rPr lang="ru-RU" b="1" dirty="0" smtClean="0"/>
              <a:t>Анкета для родителей 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172400" cy="566124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Правильно ли вы оцениваете результаты труда своих детей.</a:t>
            </a:r>
            <a:br>
              <a:rPr lang="ru-RU" dirty="0" smtClean="0"/>
            </a:br>
            <a:r>
              <a:rPr lang="ru-RU" dirty="0" smtClean="0"/>
              <a:t>1. Имеет ли ребенок трудовые обязанности в семье?</a:t>
            </a:r>
            <a:br>
              <a:rPr lang="ru-RU" dirty="0" smtClean="0"/>
            </a:br>
            <a:r>
              <a:rPr lang="ru-RU" dirty="0" smtClean="0"/>
              <a:t>2. Как он относится к выполнению своих обязанностей?</a:t>
            </a:r>
            <a:br>
              <a:rPr lang="ru-RU" dirty="0" smtClean="0"/>
            </a:br>
            <a:r>
              <a:rPr lang="ru-RU" dirty="0" smtClean="0"/>
              <a:t>3. Поощряете ли вы ребенка за выполнение ими своих обязанностей?</a:t>
            </a:r>
            <a:br>
              <a:rPr lang="ru-RU" dirty="0" smtClean="0"/>
            </a:br>
            <a:r>
              <a:rPr lang="ru-RU" dirty="0" smtClean="0"/>
              <a:t>4. Наказываете ли вы ребенка, если он не выполняет своих обязанностей?</a:t>
            </a:r>
            <a:br>
              <a:rPr lang="ru-RU" dirty="0" smtClean="0"/>
            </a:br>
            <a:r>
              <a:rPr lang="ru-RU" dirty="0" smtClean="0"/>
              <a:t>5. Привлекаете ли вы ребенка к совместной работе?</a:t>
            </a:r>
            <a:br>
              <a:rPr lang="ru-RU" dirty="0" smtClean="0"/>
            </a:br>
            <a:r>
              <a:rPr lang="ru-RU" dirty="0" smtClean="0"/>
              <a:t>6. Есть ли в семье разногласия по поводу трудового воспитания?</a:t>
            </a:r>
            <a:br>
              <a:rPr lang="ru-RU" dirty="0" smtClean="0"/>
            </a:br>
            <a:r>
              <a:rPr lang="ru-RU" dirty="0" smtClean="0"/>
              <a:t>7. Какой труд вы считаете предпочтительным для вашего ребенка?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320040"/>
            <a:ext cx="4499992" cy="2172856"/>
          </a:xfrm>
        </p:spPr>
        <p:txBody>
          <a:bodyPr/>
          <a:lstStyle/>
          <a:p>
            <a:pPr algn="ctr"/>
            <a:r>
              <a:rPr lang="ru-RU" dirty="0" smtClean="0"/>
              <a:t>Рекомендации</a:t>
            </a:r>
            <a:br>
              <a:rPr lang="ru-RU" dirty="0" smtClean="0"/>
            </a:br>
            <a:r>
              <a:rPr lang="ru-RU" dirty="0" smtClean="0"/>
              <a:t>Для заботливых родителей</a:t>
            </a:r>
            <a:endParaRPr lang="ru-RU" dirty="0"/>
          </a:p>
        </p:txBody>
      </p:sp>
      <p:pic>
        <p:nvPicPr>
          <p:cNvPr id="1026" name="Picture 2" descr="C:\Users\АНТОН\Desktop\DSC05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4644008" cy="3356992"/>
          </a:xfrm>
          <a:prstGeom prst="rect">
            <a:avLst/>
          </a:prstGeom>
          <a:noFill/>
        </p:spPr>
      </p:pic>
      <p:pic>
        <p:nvPicPr>
          <p:cNvPr id="1029" name="Picture 5" descr="C:\Users\АНТОН\Desktop\DSC052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329608"/>
            <a:ext cx="4427984" cy="3528392"/>
          </a:xfrm>
          <a:prstGeom prst="rect">
            <a:avLst/>
          </a:prstGeom>
          <a:noFill/>
        </p:spPr>
      </p:pic>
      <p:pic>
        <p:nvPicPr>
          <p:cNvPr id="3074" name="Picture 2" descr="C:\Users\АНТОН\Desktop\DSC055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3068960"/>
            <a:ext cx="4392488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239000" cy="170080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как научить ребенка трудиться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b="1" i="1" cap="all" dirty="0" smtClean="0"/>
              <a:t>познакомьте ребенка с правилами:</a:t>
            </a:r>
            <a:endParaRPr lang="ru-RU" dirty="0" smtClean="0"/>
          </a:p>
          <a:p>
            <a:pPr lvl="0"/>
            <a:r>
              <a:rPr lang="ru-RU" dirty="0" smtClean="0"/>
              <a:t>все, что можешь,  делай сам;</a:t>
            </a:r>
          </a:p>
          <a:p>
            <a:pPr lvl="0"/>
            <a:r>
              <a:rPr lang="ru-RU" dirty="0" smtClean="0"/>
              <a:t>не забывай убирать за собой;</a:t>
            </a:r>
          </a:p>
          <a:p>
            <a:pPr lvl="0"/>
            <a:r>
              <a:rPr lang="ru-RU" dirty="0" smtClean="0"/>
              <a:t>уважай труд  других людей;</a:t>
            </a:r>
          </a:p>
          <a:p>
            <a:pPr lvl="0"/>
            <a:r>
              <a:rPr lang="ru-RU" dirty="0" smtClean="0"/>
              <a:t>прежде чем начать трудиться, приготовь все самое необходимое;</a:t>
            </a:r>
          </a:p>
          <a:p>
            <a:pPr lvl="0"/>
            <a:r>
              <a:rPr lang="ru-RU" dirty="0" smtClean="0"/>
              <a:t>делай все аккуратно, не торопясь;</a:t>
            </a:r>
          </a:p>
          <a:p>
            <a:pPr lvl="0"/>
            <a:r>
              <a:rPr lang="ru-RU" dirty="0" smtClean="0"/>
              <a:t>не отвлекайся, когда трудишься;</a:t>
            </a:r>
          </a:p>
          <a:p>
            <a:pPr lvl="0"/>
            <a:r>
              <a:rPr lang="ru-RU" dirty="0" smtClean="0"/>
              <a:t>правильно пользуйся орудиями труда;</a:t>
            </a:r>
          </a:p>
          <a:p>
            <a:pPr lvl="0"/>
            <a:r>
              <a:rPr lang="ru-RU" dirty="0" smtClean="0"/>
              <a:t>не оставляй работу не законченной;</a:t>
            </a:r>
          </a:p>
          <a:p>
            <a:pPr lvl="0"/>
            <a:r>
              <a:rPr lang="ru-RU" dirty="0" smtClean="0"/>
              <a:t>если трудишься не один, работай дружно.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7239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РЕБЕНОК  ПОЛЮБИТ  ТРУД  ЕСЛИ:</a:t>
            </a:r>
            <a:endParaRPr lang="ru-RU" dirty="0" smtClean="0"/>
          </a:p>
          <a:p>
            <a:pPr lvl="0"/>
            <a:r>
              <a:rPr lang="ru-RU" dirty="0" smtClean="0"/>
              <a:t>приобщать его к труду как можно раньше;</a:t>
            </a:r>
          </a:p>
          <a:p>
            <a:pPr lvl="0"/>
            <a:r>
              <a:rPr lang="ru-RU" dirty="0" smtClean="0"/>
              <a:t>трудиться вместе с ним;</a:t>
            </a:r>
          </a:p>
          <a:p>
            <a:pPr lvl="0"/>
            <a:r>
              <a:rPr lang="ru-RU" dirty="0" smtClean="0"/>
              <a:t>дать ему постоянное поручение;</a:t>
            </a:r>
          </a:p>
          <a:p>
            <a:pPr lvl="0"/>
            <a:r>
              <a:rPr lang="ru-RU" dirty="0" smtClean="0"/>
              <a:t>поручать работу с достаточной нагрузкой;</a:t>
            </a:r>
          </a:p>
          <a:p>
            <a:pPr lvl="0"/>
            <a:r>
              <a:rPr lang="ru-RU" dirty="0" smtClean="0"/>
              <a:t>показать общественную значимость труда.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НЕЛЬЗЯ:</a:t>
            </a:r>
            <a:endParaRPr lang="ru-RU" dirty="0" smtClean="0"/>
          </a:p>
          <a:p>
            <a:pPr lvl="0"/>
            <a:r>
              <a:rPr lang="ru-RU" dirty="0" smtClean="0"/>
              <a:t>наказывать трудом;</a:t>
            </a:r>
          </a:p>
          <a:p>
            <a:pPr lvl="0"/>
            <a:r>
              <a:rPr lang="ru-RU" dirty="0" smtClean="0"/>
              <a:t>торопить ребенка во время трудовой деятельности;</a:t>
            </a:r>
          </a:p>
          <a:p>
            <a:pPr lvl="0"/>
            <a:r>
              <a:rPr lang="ru-RU" dirty="0" smtClean="0"/>
              <a:t>давать непосильные поручения;</a:t>
            </a:r>
          </a:p>
          <a:p>
            <a:pPr lvl="0"/>
            <a:r>
              <a:rPr lang="ru-RU" dirty="0" smtClean="0"/>
              <a:t>допускать отступления от принятых правил;</a:t>
            </a:r>
          </a:p>
          <a:p>
            <a:pPr lvl="0"/>
            <a:r>
              <a:rPr lang="ru-RU" dirty="0" smtClean="0"/>
              <a:t>забывать благодарить за помощь.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33947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Трудимся вместе</a:t>
            </a:r>
            <a:endParaRPr lang="ru-RU" dirty="0"/>
          </a:p>
        </p:txBody>
      </p:sp>
      <p:pic>
        <p:nvPicPr>
          <p:cNvPr id="1026" name="Picture 2" descr="C:\Users\АНТОН\Desktop\DSC025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56792"/>
            <a:ext cx="3978275" cy="3626792"/>
          </a:xfrm>
          <a:prstGeom prst="rect">
            <a:avLst/>
          </a:prstGeom>
          <a:noFill/>
        </p:spPr>
      </p:pic>
      <p:pic>
        <p:nvPicPr>
          <p:cNvPr id="1027" name="Picture 3" descr="C:\Users\АНТОН\Desktop\DSC052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0"/>
            <a:ext cx="3888432" cy="2973462"/>
          </a:xfrm>
          <a:prstGeom prst="rect">
            <a:avLst/>
          </a:prstGeom>
          <a:noFill/>
        </p:spPr>
      </p:pic>
      <p:pic>
        <p:nvPicPr>
          <p:cNvPr id="10" name="Picture 4" descr="C:\Users\АНТОН\Desktop\сад\DSC052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944" y="3068960"/>
            <a:ext cx="3960440" cy="3394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dirty="0" smtClean="0"/>
              <a:t>Тест- шутка (Автор- Е.А. Тарасова 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>«Кем будет Ваш ребенок?»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8316416" cy="5505475"/>
          </a:xfrm>
        </p:spPr>
        <p:txBody>
          <a:bodyPr>
            <a:noAutofit/>
          </a:bodyPr>
          <a:lstStyle/>
          <a:p>
            <a:r>
              <a:rPr lang="ru-RU" sz="1600" dirty="0" smtClean="0"/>
              <a:t>1. Если ваш ребенок все схватывает на лету, то вполне возможно, он станет жонглером.</a:t>
            </a:r>
          </a:p>
          <a:p>
            <a:r>
              <a:rPr lang="ru-RU" sz="1600" dirty="0" smtClean="0"/>
              <a:t>2. Если вы все время посылаете свое чадо на все четыре стороны, он может стать кругосветным путешественником.</a:t>
            </a:r>
          </a:p>
          <a:p>
            <a:r>
              <a:rPr lang="ru-RU" sz="1600" dirty="0" smtClean="0"/>
              <a:t>3. Если ваш ребенок и в саду, и дома через пень колоду, значит, он может стать лесорубом.</a:t>
            </a:r>
          </a:p>
          <a:p>
            <a:r>
              <a:rPr lang="ru-RU" sz="1600" dirty="0" smtClean="0"/>
              <a:t>4. Если ваше чадо плавает на всех вопросах, попробуйте готовить его к карьере моряка.</a:t>
            </a:r>
          </a:p>
          <a:p>
            <a:r>
              <a:rPr lang="ru-RU" sz="1600" dirty="0" smtClean="0"/>
              <a:t>5. Если вашему ребенку все до лампочки, он может стать электриком.</a:t>
            </a:r>
          </a:p>
          <a:p>
            <a:r>
              <a:rPr lang="ru-RU" sz="1600" dirty="0" smtClean="0"/>
              <a:t>6. Если ваш ребенок витает в облаках - значит, он мечтает стать важной птицей.</a:t>
            </a:r>
          </a:p>
          <a:p>
            <a:r>
              <a:rPr lang="ru-RU" sz="1600" dirty="0" smtClean="0"/>
              <a:t>7. Если ваша дочь ходит перед вами на цыпочках, попробуйте отдать ее в балетную школу. </a:t>
            </a:r>
          </a:p>
          <a:p>
            <a:r>
              <a:rPr lang="ru-RU" sz="1600" dirty="0" smtClean="0"/>
              <a:t>8. Если ваш ребенок любит рассказывать сказки - значит, из него получится отличный политик.</a:t>
            </a:r>
          </a:p>
          <a:p>
            <a:r>
              <a:rPr lang="ru-RU" sz="1600" dirty="0" smtClean="0"/>
              <a:t>9. Если ваш ребенок любит петушиться, значит, он может стать директором птицефабрики.</a:t>
            </a:r>
          </a:p>
          <a:p>
            <a:r>
              <a:rPr lang="ru-RU" sz="1600" dirty="0" smtClean="0"/>
              <a:t>10. Если ваше дитя заглядывает всем в рот, он может пойти учиться на стоматолога.</a:t>
            </a:r>
          </a:p>
          <a:p>
            <a:r>
              <a:rPr lang="ru-RU" sz="1600" dirty="0" smtClean="0"/>
              <a:t>11. Если ваш ребенок любит устраивать вам сцены, значит, он прирожденный актер.</a:t>
            </a:r>
          </a:p>
          <a:p>
            <a:r>
              <a:rPr lang="ru-RU" sz="1600" dirty="0" smtClean="0"/>
              <a:t>12.Ну, а если ваш ребенок составляет рассказы до смешного плохо, значит, он может попытаться стать писателем - юмористом.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012160" cy="980728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«Живи земля»</a:t>
            </a:r>
            <a:endParaRPr lang="ru-RU" dirty="0"/>
          </a:p>
        </p:txBody>
      </p:sp>
      <p:pic>
        <p:nvPicPr>
          <p:cNvPr id="7" name="Picture 14" descr="IMG_08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40768"/>
            <a:ext cx="3352800" cy="268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IMG_08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827584" y="3933056"/>
            <a:ext cx="3471664" cy="2924944"/>
          </a:xfrm>
          <a:noFill/>
        </p:spPr>
      </p:pic>
      <p:pic>
        <p:nvPicPr>
          <p:cNvPr id="9" name="Picture 13" descr="IMG_08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79912" y="2132856"/>
            <a:ext cx="333603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IMG_088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5976" y="4383087"/>
            <a:ext cx="3298825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IMG_063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19800" y="332656"/>
            <a:ext cx="31242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Documents and Settings\Admin\Рабочий стол\род.собание картинки\x_93a53f73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406525"/>
            <a:ext cx="6500813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eaLnBrk="1" hangingPunct="1"/>
            <a:r>
              <a:rPr lang="ru-RU" b="1" dirty="0" smtClean="0"/>
              <a:t>Советы родителям. 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1.Никогда не позволяйте себе распускаться, ворчать, ругаться, бранить друг друга и ребенка.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2.Забывайте плохое сразу. Хорошее помните всегда.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3.Старайтесь не ставить плохое в центр воспитания.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4.Воспитывайте у детей уважение к любому труду. 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5.Не прибегайте к наказанию трудом.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6.Воспитывайте на положительном, вовлекайте детей в полезную деятельность.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7. Учите ребенка ценить и свой и чужой труд.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8.Учитывай индивидуальные и возрастные особенности своих детей.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9.Будьте последовательны в своих требованиях.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10.Учите ребенка ценить и свой и чужой труд.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95936" y="320040"/>
            <a:ext cx="47525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Мы самостоятельные</a:t>
            </a:r>
            <a:endParaRPr lang="ru-RU" dirty="0"/>
          </a:p>
        </p:txBody>
      </p:sp>
      <p:pic>
        <p:nvPicPr>
          <p:cNvPr id="2050" name="Picture 2" descr="C:\Users\АНТОН\Desktop\DSC055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916611" cy="3045470"/>
          </a:xfrm>
          <a:prstGeom prst="rect">
            <a:avLst/>
          </a:prstGeom>
          <a:noFill/>
        </p:spPr>
      </p:pic>
      <p:pic>
        <p:nvPicPr>
          <p:cNvPr id="2051" name="Picture 3" descr="C:\Users\АНТОН\Desktop\DSC055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374232"/>
            <a:ext cx="3923928" cy="3483768"/>
          </a:xfrm>
          <a:prstGeom prst="rect">
            <a:avLst/>
          </a:prstGeom>
          <a:noFill/>
        </p:spPr>
      </p:pic>
      <p:pic>
        <p:nvPicPr>
          <p:cNvPr id="13" name="Picture 4" descr="C:\Users\АНТОН\Desktop\DSC055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78300" y="2276872"/>
            <a:ext cx="428213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заботливых родителей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Любить ребенка – это не значит отстранять его от работы. Настоящая родительская любовь проявляется в заботе о всесторонней подготовке ребенка к реальной жизни. </a:t>
            </a:r>
          </a:p>
          <a:p>
            <a:r>
              <a:rPr lang="ru-RU" dirty="0" smtClean="0"/>
              <a:t>Когда ребенок приучен к труду с самого детства, в будущем он легко найдет хорошую работу, зарекомендует себя творческой личностью и хорошим исполнителем. Воспитывать следует трудом, но с любовью.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0" y="571500"/>
            <a:ext cx="8316416" cy="55546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400" b="1" dirty="0" smtClean="0"/>
              <a:t>Дорогие родители успехов вам в воспитании ваших детей.</a:t>
            </a:r>
          </a:p>
          <a:p>
            <a:pPr algn="ctr" eaLnBrk="1" hangingPunct="1">
              <a:buFont typeface="Arial" charset="0"/>
              <a:buNone/>
            </a:pPr>
            <a:r>
              <a:rPr lang="ru-RU" sz="4400" b="1" dirty="0" smtClean="0"/>
              <a:t>Пусть ваши дети растут трудолюбивыми!!!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4339" name="Picture 4" descr="C:\Documents and Settings\Admin\Рабочий стол\род.собание картинки\t8739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2928938"/>
            <a:ext cx="316835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19872" y="0"/>
            <a:ext cx="5256584" cy="1484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Всей семьей строим домик для скворца</a:t>
            </a:r>
            <a:endParaRPr lang="ru-RU" dirty="0"/>
          </a:p>
        </p:txBody>
      </p:sp>
      <p:pic>
        <p:nvPicPr>
          <p:cNvPr id="1029" name="Picture 5" descr="C:\Users\АНТОН\Desktop\Фото02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87824" y="1981200"/>
            <a:ext cx="3657600" cy="4876800"/>
          </a:xfrm>
          <a:prstGeom prst="rect">
            <a:avLst/>
          </a:prstGeom>
          <a:noFill/>
        </p:spPr>
      </p:pic>
      <p:pic>
        <p:nvPicPr>
          <p:cNvPr id="12" name="Picture 2" descr="C:\Users\АНТОН\Desktop\Фото02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394472" cy="4525963"/>
          </a:xfrm>
          <a:prstGeom prst="rect">
            <a:avLst/>
          </a:prstGeom>
          <a:noFill/>
        </p:spPr>
      </p:pic>
      <p:pic>
        <p:nvPicPr>
          <p:cNvPr id="14" name="Picture 3" descr="C:\Users\АНТОН\Desktop\Фото02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176" y="1484784"/>
            <a:ext cx="298782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689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сформировать у родителей отчетливое представление о роли, возможностях, путях и способах трудового воспитания детей в семье.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075" name="Picture 5" descr="C:\Documents and Settings\Admin\Рабочий стол\род.собание картинки\1799563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63" y="2786063"/>
            <a:ext cx="296386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658225" cy="530120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/>
              <a:t> </a:t>
            </a:r>
            <a:r>
              <a:rPr lang="ru-RU" sz="3600" b="1" dirty="0" smtClean="0"/>
              <a:t>«Лучшая форма наследства, оставляемого родителями </a:t>
            </a:r>
          </a:p>
          <a:p>
            <a:pPr eaLnBrk="1" hangingPunct="1">
              <a:buFont typeface="Arial" charset="0"/>
              <a:buNone/>
            </a:pPr>
            <a:r>
              <a:rPr lang="ru-RU" sz="3600" b="1" dirty="0" smtClean="0"/>
              <a:t>  своим детям, это не деньги, </a:t>
            </a:r>
          </a:p>
          <a:p>
            <a:pPr eaLnBrk="1" hangingPunct="1">
              <a:buFont typeface="Arial" charset="0"/>
              <a:buNone/>
            </a:pPr>
            <a:r>
              <a:rPr lang="ru-RU" sz="3600" b="1" dirty="0" smtClean="0"/>
              <a:t>  не вещи и даже не образование, а воспитание трудолюбия, которое является одним из важнейших условий человеческого счастья</a:t>
            </a:r>
            <a:r>
              <a:rPr lang="ru-RU" dirty="0" smtClean="0"/>
              <a:t>»                                                         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                                                      К.Д.Ушинский.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099" name="Picture 4" descr="C:\Documents and Settings\Admin\Рабочий стол\род.собание картинки\m_26753 (1)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BDBAB1"/>
              </a:clrFrom>
              <a:clrTo>
                <a:srgbClr val="BDBAB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0"/>
            <a:ext cx="2088232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Documents and Settings\Admin\Рабочий стол\род.собание картинки\k0338350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1928813"/>
            <a:ext cx="4587875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" y="357188"/>
            <a:ext cx="8388424" cy="6500812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400" b="1" dirty="0" smtClean="0"/>
              <a:t>Выделяют основные принципы работы семьи в трудовом воспитании детей: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/>
              <a:t>   - приобщение к труду через самообслуживание;</a:t>
            </a:r>
            <a:br>
              <a:rPr lang="ru-RU" sz="2400" dirty="0" smtClean="0"/>
            </a:br>
            <a:r>
              <a:rPr lang="ru-RU" sz="2400" dirty="0" smtClean="0"/>
              <a:t>- постепенный переход от самообслуживания к труду для других;</a:t>
            </a:r>
            <a:br>
              <a:rPr lang="ru-RU" sz="2400" dirty="0" smtClean="0"/>
            </a:br>
            <a:r>
              <a:rPr lang="ru-RU" sz="2400" dirty="0" smtClean="0"/>
              <a:t>- постепенное расширение круга обязанностей, наращивание их сложности;</a:t>
            </a:r>
            <a:br>
              <a:rPr lang="ru-RU" sz="2400" dirty="0" smtClean="0"/>
            </a:br>
            <a:r>
              <a:rPr lang="ru-RU" sz="2400" dirty="0" smtClean="0"/>
              <a:t>- тактичный и постоянный контроль качества выполнения трудовых  поручений;</a:t>
            </a:r>
            <a:br>
              <a:rPr lang="ru-RU" sz="2400" dirty="0" smtClean="0"/>
            </a:br>
            <a:r>
              <a:rPr lang="ru-RU" sz="2400" dirty="0" smtClean="0"/>
              <a:t>- организация обучения выполнению трудовых операций;</a:t>
            </a:r>
            <a:br>
              <a:rPr lang="ru-RU" sz="2400" dirty="0" smtClean="0"/>
            </a:br>
            <a:r>
              <a:rPr lang="ru-RU" sz="2400" dirty="0" smtClean="0"/>
              <a:t>- формирование у ребенка уверенности в важности выполнения порученной ему работы;</a:t>
            </a:r>
            <a:br>
              <a:rPr lang="ru-RU" sz="2400" dirty="0" smtClean="0"/>
            </a:br>
            <a:r>
              <a:rPr lang="ru-RU" sz="2400" dirty="0" smtClean="0"/>
              <a:t>- учет индивидуальных особенностей и склонностей ребенка при распределении трудовых поручений;</a:t>
            </a:r>
            <a:br>
              <a:rPr lang="ru-RU" sz="2400" dirty="0" smtClean="0"/>
            </a:br>
            <a:r>
              <a:rPr lang="ru-RU" sz="2400" dirty="0" smtClean="0"/>
              <a:t>- поощрения прилежного выполнения поручений, проявления самостоятельности и инициативы.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Admin\Рабочий стол\род.собание картинки\icon_7big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428625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428625" y="332657"/>
            <a:ext cx="8229600" cy="864096"/>
          </a:xfrm>
        </p:spPr>
        <p:txBody>
          <a:bodyPr/>
          <a:lstStyle/>
          <a:p>
            <a:pPr eaLnBrk="1" hangingPunct="1"/>
            <a:r>
              <a:rPr lang="ru-RU" u="sng" dirty="0" smtClean="0"/>
              <a:t>Ситуация первая</a:t>
            </a:r>
            <a:endParaRPr lang="ru-RU" dirty="0" smtClean="0"/>
          </a:p>
        </p:txBody>
      </p:sp>
      <p:sp>
        <p:nvSpPr>
          <p:cNvPr id="6148" name="Содержимое 3"/>
          <p:cNvSpPr>
            <a:spLocks noGrp="1"/>
          </p:cNvSpPr>
          <p:nvPr>
            <p:ph idx="1"/>
          </p:nvPr>
        </p:nvSpPr>
        <p:spPr>
          <a:xfrm>
            <a:off x="0" y="1412776"/>
            <a:ext cx="8244408" cy="6642199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Семилетняя Маша взялась подметать дома пол. Но у нее нет сноровки: метет медленно, оставляет местами сор. Мать начинает нервничать, делает дочери бесконечные замечания повышенным тоном. Нервозность передается Маше. Мести она начинает еще хуже. Мать отбирает у дочери веник и заканчивает уборку ворча: «Лучше самой сделать, чем от тебя ждать помощи». (</a:t>
            </a:r>
            <a:r>
              <a:rPr lang="ru-RU" sz="2400" dirty="0" err="1" smtClean="0"/>
              <a:t>Т.М.Куриленко</a:t>
            </a:r>
            <a:r>
              <a:rPr lang="ru-RU" sz="2400" dirty="0" smtClean="0"/>
              <a:t>) 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r>
              <a:rPr lang="ru-RU" sz="2400" b="1" dirty="0" smtClean="0"/>
              <a:t>   Вопрос. </a:t>
            </a:r>
            <a:r>
              <a:rPr lang="ru-RU" sz="2400" dirty="0" smtClean="0"/>
              <a:t>В чем состоял педагогический</a:t>
            </a:r>
            <a:r>
              <a:rPr lang="ru-RU" sz="2400" b="1" dirty="0" smtClean="0"/>
              <a:t> </a:t>
            </a:r>
            <a:r>
              <a:rPr lang="ru-RU" sz="2400" dirty="0" smtClean="0"/>
              <a:t>просчет матери? Как вы  поступаете в подобных обстоятельствах?</a:t>
            </a:r>
          </a:p>
          <a:p>
            <a:pPr eaLnBrk="1" hangingPunct="1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Admin\Рабочий стол\род.собание картинки\icon_7big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428625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840705"/>
          </a:xfrm>
        </p:spPr>
        <p:txBody>
          <a:bodyPr/>
          <a:lstStyle/>
          <a:p>
            <a:pPr eaLnBrk="1" hangingPunct="1"/>
            <a:r>
              <a:rPr lang="ru-RU" u="sng" dirty="0" smtClean="0"/>
              <a:t>Ситуация вторая</a:t>
            </a:r>
            <a:endParaRPr lang="ru-RU" dirty="0" smtClean="0"/>
          </a:p>
        </p:txBody>
      </p:sp>
      <p:sp>
        <p:nvSpPr>
          <p:cNvPr id="6148" name="Содержимое 3"/>
          <p:cNvSpPr>
            <a:spLocks noGrp="1"/>
          </p:cNvSpPr>
          <p:nvPr>
            <p:ph idx="1"/>
          </p:nvPr>
        </p:nvSpPr>
        <p:spPr>
          <a:xfrm>
            <a:off x="323528" y="1571625"/>
            <a:ext cx="7920880" cy="6483350"/>
          </a:xfrm>
        </p:spPr>
        <p:txBody>
          <a:bodyPr/>
          <a:lstStyle/>
          <a:p>
            <a:pPr lvl="0"/>
            <a:r>
              <a:rPr lang="ru-RU" dirty="0" smtClean="0"/>
              <a:t> Дима часто помогал маме на кухне: мыл посуду, нарезал хлеб. Однажды отец увидел, как сын моет посуду, и сказал: «Что ты  занимаешься женской работой?» С тех пор Дима перестал помогать маме. (М.П. Осипова, Г.А. </a:t>
            </a:r>
            <a:r>
              <a:rPr lang="ru-RU" dirty="0" err="1" smtClean="0"/>
              <a:t>Бутрима</a:t>
            </a:r>
            <a:r>
              <a:rPr lang="ru-RU" dirty="0" smtClean="0"/>
              <a:t> «Работа с родителями»)</a:t>
            </a:r>
          </a:p>
          <a:p>
            <a:pPr lvl="0"/>
            <a:endParaRPr lang="ru-RU" dirty="0" smtClean="0"/>
          </a:p>
          <a:p>
            <a:r>
              <a:rPr lang="ru-RU" b="1" dirty="0" smtClean="0"/>
              <a:t>Вопрос. </a:t>
            </a:r>
            <a:r>
              <a:rPr lang="ru-RU" dirty="0" smtClean="0"/>
              <a:t>Как вы оцениваете действия отца? Следует ли мальчиков приобщать к домашнему труду?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Admin\Рабочий стол\род.собание картинки\icon_7big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428625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428625" y="260649"/>
            <a:ext cx="8229600" cy="792087"/>
          </a:xfrm>
        </p:spPr>
        <p:txBody>
          <a:bodyPr/>
          <a:lstStyle/>
          <a:p>
            <a:pPr eaLnBrk="1" hangingPunct="1"/>
            <a:r>
              <a:rPr lang="ru-RU" u="sng" dirty="0" smtClean="0"/>
              <a:t>Ситуация третья</a:t>
            </a:r>
            <a:endParaRPr lang="ru-RU" dirty="0" smtClean="0"/>
          </a:p>
        </p:txBody>
      </p:sp>
      <p:sp>
        <p:nvSpPr>
          <p:cNvPr id="6148" name="Содержимое 3"/>
          <p:cNvSpPr>
            <a:spLocks noGrp="1"/>
          </p:cNvSpPr>
          <p:nvPr>
            <p:ph idx="1"/>
          </p:nvPr>
        </p:nvSpPr>
        <p:spPr>
          <a:xfrm>
            <a:off x="323528" y="1268760"/>
            <a:ext cx="8280920" cy="6786215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Антон выполняет домашнее задание одновременно ногой пытается дотянуться до кота, свернувшегося под столом. Иногда мальчик перестает рисовать, смотрит телевизор. Вокруг него на столе разбросаны книги, альбомы, краски, карандаши.</a:t>
            </a:r>
          </a:p>
          <a:p>
            <a:r>
              <a:rPr lang="ru-RU" sz="2800" dirty="0" smtClean="0"/>
              <a:t>В той же комнате мать Антона вяжет шарф. Возле нее спицы, нитки, утюг, тарелка с печеньем, журналы.</a:t>
            </a:r>
          </a:p>
          <a:p>
            <a:r>
              <a:rPr lang="ru-RU" sz="2800" b="1" dirty="0" smtClean="0"/>
              <a:t>Вопрос. </a:t>
            </a:r>
            <a:r>
              <a:rPr lang="ru-RU" sz="2800" dirty="0" smtClean="0"/>
              <a:t>В чем причина неорганизованности мальчика? Как помочь Антону научиться организовывать учебный труд?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425</TotalTime>
  <Words>983</Words>
  <Application>Microsoft Office PowerPoint</Application>
  <PresentationFormat>Экран (4:3)</PresentationFormat>
  <Paragraphs>116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Родительское собрание группы  «Аистята» МАДОУ ЦРР-детский сад «Улыбка» №9 г.Светлого</vt:lpstr>
      <vt:lpstr>Проект «Живи земля»</vt:lpstr>
      <vt:lpstr>Всей семьей строим домик для скворца</vt:lpstr>
      <vt:lpstr>Слайд 4</vt:lpstr>
      <vt:lpstr>Слайд 5</vt:lpstr>
      <vt:lpstr>Слайд 6</vt:lpstr>
      <vt:lpstr>Ситуация первая</vt:lpstr>
      <vt:lpstr>Ситуация вторая</vt:lpstr>
      <vt:lpstr>Ситуация третья</vt:lpstr>
      <vt:lpstr>Ситуация четвертая</vt:lpstr>
      <vt:lpstr>Ситуация пятая</vt:lpstr>
      <vt:lpstr>Народная мудрость: </vt:lpstr>
      <vt:lpstr>Обсуждение дискуссий </vt:lpstr>
      <vt:lpstr>  Анкета для родителей </vt:lpstr>
      <vt:lpstr>Рекомендации Для заботливых родителей</vt:lpstr>
      <vt:lpstr>           как научить ребенка трудиться </vt:lpstr>
      <vt:lpstr>Слайд 17</vt:lpstr>
      <vt:lpstr>Трудимся вместе</vt:lpstr>
      <vt:lpstr>    Тест- шутка (Автор- Е.А. Тарасова ) «Кем будет Ваш ребенок?» </vt:lpstr>
      <vt:lpstr>Советы родителям. </vt:lpstr>
      <vt:lpstr>              Мы самостоятельные</vt:lpstr>
      <vt:lpstr>Для заботливых родителей</vt:lpstr>
      <vt:lpstr>Слайд 23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в 6-7 классах ОШ №12 г. Шахтинск</dc:title>
  <dc:creator>АНТОН</dc:creator>
  <cp:lastModifiedBy>АНТОН</cp:lastModifiedBy>
  <cp:revision>39</cp:revision>
  <dcterms:created xsi:type="dcterms:W3CDTF">2013-01-29T18:29:47Z</dcterms:created>
  <dcterms:modified xsi:type="dcterms:W3CDTF">2013-05-12T14:27:57Z</dcterms:modified>
</cp:coreProperties>
</file>