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2"/>
  </p:notesMasterIdLst>
  <p:sldIdLst>
    <p:sldId id="259" r:id="rId2"/>
    <p:sldId id="258" r:id="rId3"/>
    <p:sldId id="256" r:id="rId4"/>
    <p:sldId id="265" r:id="rId5"/>
    <p:sldId id="261" r:id="rId6"/>
    <p:sldId id="292" r:id="rId7"/>
    <p:sldId id="263" r:id="rId8"/>
    <p:sldId id="257" r:id="rId9"/>
    <p:sldId id="264" r:id="rId10"/>
    <p:sldId id="273" r:id="rId11"/>
    <p:sldId id="270" r:id="rId12"/>
    <p:sldId id="275" r:id="rId13"/>
    <p:sldId id="277" r:id="rId14"/>
    <p:sldId id="276" r:id="rId15"/>
    <p:sldId id="278" r:id="rId16"/>
    <p:sldId id="279" r:id="rId17"/>
    <p:sldId id="280" r:id="rId18"/>
    <p:sldId id="281" r:id="rId19"/>
    <p:sldId id="282" r:id="rId20"/>
    <p:sldId id="27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54" autoAdjust="0"/>
  </p:normalViewPr>
  <p:slideViewPr>
    <p:cSldViewPr>
      <p:cViewPr>
        <p:scale>
          <a:sx n="73" d="100"/>
          <a:sy n="73" d="100"/>
        </p:scale>
        <p:origin x="-246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4F1D5D8-9C12-488F-8808-FAB43A44F526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192327-C49F-4053-AECC-DB70D1C7E0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5773E-3A2F-454D-B62A-778E6EBCC84E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8E50A-BA78-4082-9FC1-F97CE77CDD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52502-22F0-49B8-AE63-B0DAAA36913A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AB63-CDFB-414F-A6CB-E59B4040C5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BAA4E-F4FB-47C1-B899-5E4B382BF08F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F6B3A-EB75-4464-AABA-C2C007887A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8C3AB-874A-4A57-9CF2-8C0605E37150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9D99A-0169-48E4-A6A2-45661D4E72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9CB0F-30DD-47F2-800A-F7305F6D6709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C994C-C286-4FAA-A173-7633BBEE65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B7404-92FD-44DB-AA22-FAF792B0A181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2FA0C-150F-4354-8F66-91BEC60C8A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C0A9-5F3E-42B4-AD97-205FCEF99156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84F0C-815E-42DA-A6EC-B2500DF019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D807A-8396-43F0-8FF8-7DF86D749FDA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633E8-7327-45F4-802D-1F08C7C178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48382-DE1B-4281-93B2-0F6C4B4BF62C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4AD14-7E4E-4ABA-BE90-830882F600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3E10D-8B48-4BB0-95A4-395AA21F1813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5CCCB-4CC2-49B7-B4B5-7A64983318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27541-CD0E-48B0-A186-72D4F37B70C9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DBDA0-787A-4E56-8CD4-A6DA35DEB6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4345F5-DDEE-4909-8F2F-C7BCAC8481AF}" type="datetimeFigureOut">
              <a:rPr lang="ru-RU"/>
              <a:pPr>
                <a:defRPr/>
              </a:pPr>
              <a:t>08.03.2012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12CE95-2C81-4E03-A322-D205E2225C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29" r:id="rId2"/>
    <p:sldLayoutId id="2147483938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9" r:id="rId9"/>
    <p:sldLayoutId id="2147483935" r:id="rId10"/>
    <p:sldLayoutId id="21474839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Развитие логического мышления старших дошкольников.</a:t>
            </a:r>
            <a:endParaRPr lang="ru-RU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714751"/>
            <a:ext cx="7854950" cy="2928959"/>
          </a:xfrm>
        </p:spPr>
        <p:txBody>
          <a:bodyPr/>
          <a:lstStyle/>
          <a:p>
            <a:pPr marR="0" eaLnBrk="1" hangingPunct="1"/>
            <a:r>
              <a:rPr lang="ru-RU" dirty="0" smtClean="0"/>
              <a:t>Игры и задания.</a:t>
            </a:r>
          </a:p>
          <a:p>
            <a:pPr marR="0" eaLnBrk="1" hangingPunct="1"/>
            <a:endParaRPr lang="ru-RU" dirty="0" smtClean="0"/>
          </a:p>
          <a:p>
            <a:pPr marR="0" eaLnBrk="1" hangingPunct="1"/>
            <a:endParaRPr lang="ru-RU" dirty="0" smtClean="0"/>
          </a:p>
          <a:p>
            <a:pPr marR="0" eaLnBrk="1" hangingPunct="1"/>
            <a:r>
              <a:rPr lang="ru-RU" dirty="0" smtClean="0"/>
              <a:t>Составитель: Степура Александра </a:t>
            </a:r>
            <a:r>
              <a:rPr lang="ru-RU" dirty="0" err="1" smtClean="0"/>
              <a:t>Вильямовна</a:t>
            </a:r>
            <a:endParaRPr lang="ru-RU" dirty="0" smtClean="0"/>
          </a:p>
          <a:p>
            <a:pPr marR="0" eaLnBrk="1" hangingPunct="1"/>
            <a:r>
              <a:rPr lang="ru-RU" dirty="0" smtClean="0"/>
              <a:t>ГБДОУ № 32 Пушкинского района</a:t>
            </a:r>
          </a:p>
          <a:p>
            <a:pPr marR="0" eaLnBrk="1" hangingPunct="1"/>
            <a:r>
              <a:rPr lang="ru-RU" dirty="0" smtClean="0"/>
              <a:t>Санкт - Петербурга </a:t>
            </a:r>
            <a:endParaRPr lang="ru-RU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643562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Методика создания ситуации успеха.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                                       (доктор педагогических наук </a:t>
            </a:r>
            <a:r>
              <a:rPr lang="ru-RU" dirty="0" err="1" smtClean="0"/>
              <a:t>Н.Е.Щуркова</a:t>
            </a:r>
            <a:r>
              <a:rPr lang="ru-RU" b="1" dirty="0" smtClean="0"/>
              <a:t>)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Ситуация успеха – проживание субъектом своих достижений в контексте личностного развития.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Ситуация успеха – важный фактор развития личности, способствует увеличению энергетического потенциала личности, проявлению способностей, возможностей.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Алгоритм создания ситуации успеха: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Основываясь на базовой доброжелательности: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Дайте инструкцию. Сделай, изготовь, пожалуйста…)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err="1" smtClean="0"/>
              <a:t>Проавансируйте</a:t>
            </a:r>
            <a:r>
              <a:rPr lang="ru-RU" b="1" dirty="0" smtClean="0"/>
              <a:t> похвалу, веру в ребёнка, успех. (Я знаю, что у тебя получится…)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Похвалите его за смелость (Ты удивительно смелый, молодец, твоя смелость просто поражает…).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Подключите значимую мотивацию (очень нужно…)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Подчеркните персональную исключительность (только ты можешь, справишься…)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Высоко оцените детали (Особенно замечательно у тебя получилась голова в рисунке…)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Произведите педагогическое внушение. (Ты можешь… Ты показал… Теперь нет никаких сомнений в твоих способностях и возможностях)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3"/>
          <p:cNvSpPr>
            <a:spLocks noGrp="1"/>
          </p:cNvSpPr>
          <p:nvPr>
            <p:ph type="title"/>
          </p:nvPr>
        </p:nvSpPr>
        <p:spPr>
          <a:xfrm>
            <a:off x="428625" y="714375"/>
            <a:ext cx="8615363" cy="714375"/>
          </a:xfrm>
        </p:spPr>
        <p:txBody>
          <a:bodyPr/>
          <a:lstStyle/>
          <a:p>
            <a:pPr eaLnBrk="1" hangingPunct="1"/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       Система заданий по развитию логического мышления             </a:t>
            </a:r>
            <a:br>
              <a:rPr lang="ru-RU" sz="2400" smtClean="0"/>
            </a:br>
            <a:r>
              <a:rPr lang="ru-RU" sz="2400" smtClean="0"/>
              <a:t>                                старших дошкольников 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88" y="1643063"/>
          <a:ext cx="857256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143140"/>
                <a:gridCol w="2143140"/>
                <a:gridCol w="2143140"/>
              </a:tblGrid>
              <a:tr h="3071834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Внимание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«Хлопни в ладоши»</a:t>
                      </a:r>
                    </a:p>
                    <a:p>
                      <a:r>
                        <a:rPr lang="ru-RU" sz="1400" dirty="0" smtClean="0"/>
                        <a:t>«Портрет»</a:t>
                      </a:r>
                    </a:p>
                    <a:p>
                      <a:r>
                        <a:rPr lang="ru-RU" sz="1400" dirty="0" smtClean="0"/>
                        <a:t>«Слушай музыку»</a:t>
                      </a:r>
                    </a:p>
                    <a:p>
                      <a:r>
                        <a:rPr lang="ru-RU" sz="1400" dirty="0" smtClean="0"/>
                        <a:t>«Сделай как у меня»</a:t>
                      </a:r>
                    </a:p>
                    <a:p>
                      <a:r>
                        <a:rPr lang="ru-RU" sz="1400" dirty="0" smtClean="0"/>
                        <a:t>«Бубен, колокольчик,  </a:t>
                      </a:r>
                    </a:p>
                    <a:p>
                      <a:r>
                        <a:rPr lang="ru-RU" sz="1400" dirty="0" smtClean="0"/>
                        <a:t>   дудочка»</a:t>
                      </a:r>
                    </a:p>
                    <a:p>
                      <a:r>
                        <a:rPr lang="ru-RU" sz="1400" dirty="0" smtClean="0"/>
                        <a:t>«Выложи кружочки»</a:t>
                      </a:r>
                    </a:p>
                    <a:p>
                      <a:r>
                        <a:rPr lang="ru-RU" sz="1400" dirty="0" smtClean="0"/>
                        <a:t>«Текстура»</a:t>
                      </a:r>
                    </a:p>
                    <a:p>
                      <a:r>
                        <a:rPr lang="ru-RU" sz="1400" dirty="0" smtClean="0"/>
                        <a:t>«Узор»</a:t>
                      </a:r>
                    </a:p>
                    <a:p>
                      <a:r>
                        <a:rPr lang="ru-RU" sz="1400" dirty="0" smtClean="0"/>
                        <a:t>«Погода»</a:t>
                      </a:r>
                    </a:p>
                    <a:p>
                      <a:r>
                        <a:rPr lang="ru-RU" sz="1400" dirty="0" smtClean="0"/>
                        <a:t>«Мышка-птичка»</a:t>
                      </a:r>
                    </a:p>
                    <a:p>
                      <a:r>
                        <a:rPr lang="ru-RU" sz="1400" dirty="0" smtClean="0"/>
                        <a:t>«Кто летает?»</a:t>
                      </a:r>
                    </a:p>
                    <a:p>
                      <a:r>
                        <a:rPr lang="ru-RU" sz="1400" dirty="0" smtClean="0"/>
                        <a:t>«Жмурки»</a:t>
                      </a:r>
                    </a:p>
                    <a:p>
                      <a:r>
                        <a:rPr lang="ru-RU" sz="1400" dirty="0" smtClean="0"/>
                        <a:t>«Отражение»</a:t>
                      </a:r>
                    </a:p>
                    <a:p>
                      <a:r>
                        <a:rPr lang="ru-RU" sz="1400" dirty="0" smtClean="0"/>
                        <a:t>«Приятное  </a:t>
                      </a:r>
                    </a:p>
                    <a:p>
                      <a:r>
                        <a:rPr lang="ru-RU" sz="1400" dirty="0" smtClean="0"/>
                        <a:t>   воспоминание»</a:t>
                      </a:r>
                    </a:p>
                    <a:p>
                      <a:r>
                        <a:rPr lang="ru-RU" sz="1400" dirty="0" smtClean="0"/>
                        <a:t>«Найди отличия»</a:t>
                      </a:r>
                    </a:p>
                    <a:p>
                      <a:r>
                        <a:rPr lang="ru-RU" sz="1400" dirty="0" smtClean="0"/>
                        <a:t>«Скульптура»</a:t>
                      </a:r>
                      <a:endParaRPr lang="ru-RU" sz="1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 smtClean="0"/>
                    </a:p>
                    <a:p>
                      <a:pPr algn="l"/>
                      <a:r>
                        <a:rPr lang="ru-RU" dirty="0" smtClean="0"/>
                        <a:t>Память</a:t>
                      </a:r>
                    </a:p>
                    <a:p>
                      <a:pPr algn="l"/>
                      <a:endParaRPr lang="ru-RU" sz="1400" dirty="0" smtClean="0"/>
                    </a:p>
                    <a:p>
                      <a:pPr algn="l"/>
                      <a:r>
                        <a:rPr lang="ru-RU" sz="1400" dirty="0" smtClean="0"/>
                        <a:t>«Запомни картинки»</a:t>
                      </a:r>
                    </a:p>
                    <a:p>
                      <a:pPr algn="l"/>
                      <a:r>
                        <a:rPr lang="ru-RU" sz="1400" dirty="0" smtClean="0"/>
                        <a:t>«У оленя дом  </a:t>
                      </a:r>
                    </a:p>
                    <a:p>
                      <a:pPr algn="l"/>
                      <a:r>
                        <a:rPr lang="ru-RU" sz="1400" dirty="0" smtClean="0"/>
                        <a:t>   большой»</a:t>
                      </a:r>
                    </a:p>
                    <a:p>
                      <a:pPr algn="l"/>
                      <a:r>
                        <a:rPr lang="ru-RU" sz="1400" dirty="0" smtClean="0"/>
                        <a:t>«Каскад слов»</a:t>
                      </a:r>
                    </a:p>
                    <a:p>
                      <a:pPr algn="l"/>
                      <a:r>
                        <a:rPr lang="ru-RU" sz="1400" dirty="0" smtClean="0"/>
                        <a:t>«Улыбка»</a:t>
                      </a:r>
                    </a:p>
                    <a:p>
                      <a:pPr algn="l"/>
                      <a:r>
                        <a:rPr lang="ru-RU" sz="1400" dirty="0" smtClean="0"/>
                        <a:t>«Встречаемся и   </a:t>
                      </a:r>
                    </a:p>
                    <a:p>
                      <a:pPr algn="l"/>
                      <a:r>
                        <a:rPr lang="ru-RU" sz="1400" dirty="0" smtClean="0"/>
                        <a:t>   прощаемся с </a:t>
                      </a:r>
                    </a:p>
                    <a:p>
                      <a:pPr algn="l"/>
                      <a:r>
                        <a:rPr lang="ru-RU" sz="1400" dirty="0" smtClean="0"/>
                        <a:t>   улыбкой» </a:t>
                      </a:r>
                    </a:p>
                    <a:p>
                      <a:pPr algn="l"/>
                      <a:r>
                        <a:rPr lang="ru-RU" sz="1400" dirty="0" smtClean="0"/>
                        <a:t>«Что изменилось?»</a:t>
                      </a:r>
                    </a:p>
                    <a:p>
                      <a:pPr algn="l"/>
                      <a:r>
                        <a:rPr lang="ru-RU" sz="1400" dirty="0" smtClean="0"/>
                        <a:t>«Спрячь игрушку»</a:t>
                      </a:r>
                    </a:p>
                    <a:p>
                      <a:pPr algn="l"/>
                      <a:r>
                        <a:rPr lang="ru-RU" sz="1400" dirty="0" smtClean="0"/>
                        <a:t>«Найди игрушки»</a:t>
                      </a:r>
                    </a:p>
                    <a:p>
                      <a:pPr algn="l"/>
                      <a:r>
                        <a:rPr lang="ru-RU" sz="1400" dirty="0" smtClean="0"/>
                        <a:t>«Свет, зажгись»</a:t>
                      </a:r>
                    </a:p>
                    <a:p>
                      <a:pPr algn="l"/>
                      <a:r>
                        <a:rPr lang="ru-RU" sz="1400" dirty="0" smtClean="0"/>
                        <a:t>«Рассмотри </a:t>
                      </a:r>
                    </a:p>
                    <a:p>
                      <a:pPr algn="l"/>
                      <a:r>
                        <a:rPr lang="ru-RU" sz="1400" dirty="0" smtClean="0"/>
                        <a:t>   внимательно»</a:t>
                      </a:r>
                    </a:p>
                    <a:p>
                      <a:pPr algn="l"/>
                      <a:r>
                        <a:rPr lang="ru-RU" sz="1400" dirty="0" smtClean="0"/>
                        <a:t>«Кто не на месте?»</a:t>
                      </a:r>
                    </a:p>
                    <a:p>
                      <a:pPr algn="l"/>
                      <a:r>
                        <a:rPr lang="ru-RU" sz="1400" dirty="0" smtClean="0"/>
                        <a:t>«Разучивание                   </a:t>
                      </a:r>
                    </a:p>
                    <a:p>
                      <a:pPr algn="l"/>
                      <a:r>
                        <a:rPr lang="ru-RU" sz="1400" dirty="0" smtClean="0"/>
                        <a:t>  песен(стихов)»</a:t>
                      </a:r>
                    </a:p>
                    <a:p>
                      <a:pPr algn="l"/>
                      <a:r>
                        <a:rPr lang="ru-RU" sz="1400" dirty="0" smtClean="0"/>
                        <a:t>«Каскад слов»</a:t>
                      </a:r>
                      <a:endParaRPr lang="ru-RU" sz="1400" dirty="0"/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Восприятие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«Пирамидка»</a:t>
                      </a:r>
                    </a:p>
                    <a:p>
                      <a:r>
                        <a:rPr lang="ru-RU" sz="1400" dirty="0" smtClean="0"/>
                        <a:t>«Актёр»</a:t>
                      </a:r>
                    </a:p>
                    <a:p>
                      <a:r>
                        <a:rPr lang="ru-RU" sz="1400" dirty="0" smtClean="0"/>
                        <a:t>«Дорисуй фигуры»</a:t>
                      </a:r>
                    </a:p>
                    <a:p>
                      <a:r>
                        <a:rPr lang="ru-RU" sz="1400" dirty="0" smtClean="0"/>
                        <a:t>«Шапка – невидимка»</a:t>
                      </a:r>
                    </a:p>
                    <a:p>
                      <a:r>
                        <a:rPr lang="ru-RU" sz="1400" dirty="0" smtClean="0"/>
                        <a:t>«Форма»</a:t>
                      </a:r>
                    </a:p>
                    <a:p>
                      <a:r>
                        <a:rPr lang="ru-RU" sz="1400" dirty="0" smtClean="0"/>
                        <a:t>«Качели»</a:t>
                      </a:r>
                    </a:p>
                    <a:p>
                      <a:r>
                        <a:rPr lang="ru-RU" sz="1400" dirty="0" smtClean="0"/>
                        <a:t>«Что забыл </a:t>
                      </a:r>
                    </a:p>
                    <a:p>
                      <a:r>
                        <a:rPr lang="ru-RU" sz="1400" dirty="0" smtClean="0"/>
                        <a:t>    нарисовать </a:t>
                      </a:r>
                    </a:p>
                    <a:p>
                      <a:r>
                        <a:rPr lang="ru-RU" sz="1400" dirty="0" smtClean="0"/>
                        <a:t>    художник?»</a:t>
                      </a:r>
                    </a:p>
                    <a:p>
                      <a:r>
                        <a:rPr lang="ru-RU" sz="1400" dirty="0" smtClean="0"/>
                        <a:t>«Снежинки»</a:t>
                      </a:r>
                    </a:p>
                    <a:p>
                      <a:r>
                        <a:rPr lang="ru-RU" sz="1400" dirty="0" smtClean="0"/>
                        <a:t>«Погладим котёнка»</a:t>
                      </a:r>
                    </a:p>
                    <a:p>
                      <a:r>
                        <a:rPr lang="ru-RU" sz="1400" dirty="0" smtClean="0"/>
                        <a:t>«Что нарисовано?»</a:t>
                      </a:r>
                    </a:p>
                    <a:p>
                      <a:r>
                        <a:rPr lang="ru-RU" sz="1400" dirty="0" smtClean="0"/>
                        <a:t>«Кляксы»</a:t>
                      </a:r>
                    </a:p>
                    <a:p>
                      <a:r>
                        <a:rPr lang="ru-RU" sz="1400" dirty="0" smtClean="0"/>
                        <a:t>«Определи звуки»</a:t>
                      </a:r>
                    </a:p>
                    <a:p>
                      <a:r>
                        <a:rPr lang="ru-RU" sz="1400" dirty="0" smtClean="0"/>
                        <a:t>«Точки»</a:t>
                      </a:r>
                    </a:p>
                    <a:p>
                      <a:r>
                        <a:rPr lang="ru-RU" sz="1400" dirty="0" smtClean="0"/>
                        <a:t>«Пуговицы»</a:t>
                      </a:r>
                    </a:p>
                    <a:p>
                      <a:r>
                        <a:rPr lang="ru-RU" sz="1400" dirty="0" smtClean="0"/>
                        <a:t>«Загадки»</a:t>
                      </a:r>
                    </a:p>
                    <a:p>
                      <a:r>
                        <a:rPr lang="ru-RU" sz="1400" dirty="0" smtClean="0"/>
                        <a:t>«Послушай, что за </a:t>
                      </a:r>
                    </a:p>
                    <a:p>
                      <a:r>
                        <a:rPr lang="ru-RU" sz="1400" dirty="0" smtClean="0"/>
                        <a:t>   окном»</a:t>
                      </a:r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Логика и мышление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«Чего не хватает?»</a:t>
                      </a:r>
                    </a:p>
                    <a:p>
                      <a:r>
                        <a:rPr lang="ru-RU" sz="1400" dirty="0" smtClean="0"/>
                        <a:t>«Сыщики»</a:t>
                      </a:r>
                    </a:p>
                    <a:p>
                      <a:r>
                        <a:rPr lang="ru-RU" sz="1400" dirty="0" smtClean="0"/>
                        <a:t>«Сравнение </a:t>
                      </a:r>
                    </a:p>
                    <a:p>
                      <a:r>
                        <a:rPr lang="ru-RU" sz="1400" dirty="0" smtClean="0"/>
                        <a:t>   предметов»</a:t>
                      </a:r>
                    </a:p>
                    <a:p>
                      <a:r>
                        <a:rPr lang="ru-RU" sz="1400" dirty="0" smtClean="0"/>
                        <a:t>«Четвертый лишний»</a:t>
                      </a:r>
                    </a:p>
                    <a:p>
                      <a:r>
                        <a:rPr lang="ru-RU" sz="1400" dirty="0" smtClean="0"/>
                        <a:t>«Найди лишнее </a:t>
                      </a:r>
                    </a:p>
                    <a:p>
                      <a:r>
                        <a:rPr lang="ru-RU" sz="1400" dirty="0" smtClean="0"/>
                        <a:t>  слово»</a:t>
                      </a:r>
                    </a:p>
                    <a:p>
                      <a:r>
                        <a:rPr lang="ru-RU" sz="1400" dirty="0" smtClean="0"/>
                        <a:t>«Сложи узор»</a:t>
                      </a:r>
                    </a:p>
                    <a:p>
                      <a:r>
                        <a:rPr lang="ru-RU" sz="1400" dirty="0" smtClean="0"/>
                        <a:t>«Дыхание»</a:t>
                      </a:r>
                    </a:p>
                    <a:p>
                      <a:r>
                        <a:rPr lang="ru-RU" sz="1400" dirty="0" smtClean="0"/>
                        <a:t>«Тонет – не тонет» </a:t>
                      </a:r>
                    </a:p>
                    <a:p>
                      <a:r>
                        <a:rPr lang="ru-RU" sz="1400" dirty="0" smtClean="0"/>
                        <a:t>«Угадай предмет»</a:t>
                      </a:r>
                    </a:p>
                    <a:p>
                      <a:r>
                        <a:rPr lang="ru-RU" sz="1400" dirty="0" smtClean="0"/>
                        <a:t>«Мячик»</a:t>
                      </a:r>
                    </a:p>
                    <a:p>
                      <a:r>
                        <a:rPr lang="ru-RU" sz="1400" dirty="0" smtClean="0"/>
                        <a:t>«Мостик»</a:t>
                      </a:r>
                    </a:p>
                    <a:p>
                      <a:r>
                        <a:rPr lang="ru-RU" sz="1400" dirty="0" smtClean="0"/>
                        <a:t>«Аналогии»</a:t>
                      </a:r>
                    </a:p>
                    <a:p>
                      <a:r>
                        <a:rPr lang="ru-RU" sz="1400" dirty="0" smtClean="0"/>
                        <a:t>«Я знаю….»</a:t>
                      </a:r>
                    </a:p>
                    <a:p>
                      <a:r>
                        <a:rPr lang="ru-RU" sz="1400" dirty="0" smtClean="0"/>
                        <a:t>« </a:t>
                      </a:r>
                      <a:r>
                        <a:rPr lang="ru-RU" sz="1400" dirty="0" err="1" smtClean="0"/>
                        <a:t>Противополож</a:t>
                      </a:r>
                      <a:r>
                        <a:rPr lang="ru-RU" sz="1400" dirty="0" smtClean="0"/>
                        <a:t>-</a:t>
                      </a:r>
                    </a:p>
                    <a:p>
                      <a:r>
                        <a:rPr lang="ru-RU" sz="1400" dirty="0" smtClean="0"/>
                        <a:t>   </a:t>
                      </a:r>
                      <a:r>
                        <a:rPr lang="ru-RU" sz="1400" dirty="0" err="1" smtClean="0"/>
                        <a:t>ности</a:t>
                      </a:r>
                      <a:r>
                        <a:rPr lang="ru-RU" sz="1400" dirty="0" smtClean="0"/>
                        <a:t>»</a:t>
                      </a:r>
                    </a:p>
                    <a:p>
                      <a:r>
                        <a:rPr lang="ru-RU" sz="1400" dirty="0" smtClean="0"/>
                        <a:t>«</a:t>
                      </a:r>
                      <a:r>
                        <a:rPr lang="ru-RU" sz="1400" dirty="0" err="1" smtClean="0"/>
                        <a:t>Рыбы,птицы,звери</a:t>
                      </a:r>
                      <a:r>
                        <a:rPr lang="ru-RU" sz="1400" dirty="0" smtClean="0"/>
                        <a:t>»</a:t>
                      </a:r>
                    </a:p>
                    <a:p>
                      <a:endParaRPr lang="ru-RU" sz="1600" dirty="0"/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357188"/>
            <a:ext cx="8472487" cy="5967412"/>
          </a:xfrm>
        </p:spPr>
        <p:txBody>
          <a:bodyPr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/>
              <a:t>     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/>
              <a:t>             Рекомендации педагогам и родителям по развитию                     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/>
              <a:t>                                        внимания детей.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dirty="0" smtClean="0"/>
              <a:t>       Данные методы не требуют специальной подготовки. Достаточно быть внимательными к детям и иметь время для занятий с ними.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Развивать слуховое внимание с помощью дидактических игр.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 Часто менять формы деятельности.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Использовать  в совместной деятельности игры.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Приучать проговаривать инструкцию игры несколько раз.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 Почаще  наблюдать и обсуждать с детьми увиденное и услышанное.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Учить сознательно направлять внимание на определенные предметы и явления.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Учить управлять вниманием в соответствии с целью.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Учить сосредотачиваться на известной деятельности, концентрировать свое внимание на ней, не отвлекаясь.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Создавать средства-стимулы, которые будут организовывать внимание детей.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Для развития внимания использовать игры с правилами и игры-драматизации.  </a:t>
            </a:r>
            <a:endParaRPr lang="ru-RU" sz="20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357188"/>
            <a:ext cx="8301037" cy="5889625"/>
          </a:xfrm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</a:t>
            </a:r>
            <a:r>
              <a:rPr lang="ru-RU" sz="3800" dirty="0" smtClean="0"/>
              <a:t>Игры и упражнения, способствующие развитию внимания.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«Да и нет не говорите, черный с белым не носите».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Взрослый задает ребенку вопросы. Ребенок отвечает на них, но при этом не должен называть запрещенные цвета и не говорить «Да» и «Нет».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Игры – головоломки.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Загадки.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«Найди отличия».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«Найди два одинаковых предмета».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«Буди внимателен».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Выполнение гимнастических упражнений по словесной команде.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«Волшебное слово».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Взрослый показывает упражнения, а ребенок их повторяет только в том случае если взрослый говорит: «Пожалуйста».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«Где что было?»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Ребенок запоминает предметы, лежащие на столе; затем он отворачивается. Взрослый передвигает предметы; а ребенок указывает, что изменилось.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«Назови, что ты видишь».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Ребенок за 1 минуту должен назвать как можно больше предметов, находящихся вокруг него.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«Карлики и великаны».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Ребенок должен выслушать словесную инструкцию взрослого, не обращая внимания на его действия.</a:t>
            </a:r>
            <a:endParaRPr lang="ru-RU" sz="29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58175" cy="6500812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Рекомендации для родителей и педагогов по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                 развитию памяти детей.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Развивать умение произвольно вызывать           необходимые воспоминания.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Обучать культуре запоминания.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вспоминать последовательность событий.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использовать при запоминании мнемотехнические приемы.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использовать образ как средство развития произвольной памяти.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повторять, осмысливать, связывать материал в целях запоминания, использовать связи при припоминании.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Способствовать овладению умением использовать для запоминания вспомогательных средств.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24537"/>
          </a:xfrm>
        </p:spPr>
        <p:txBody>
          <a:bodyPr>
            <a:normAutofit fontScale="4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Игры и упражнения для развития памяти.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«Запомни предметы».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Учить запоминать и воспроизводить информацию.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«Детектив».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Развивать произвольное запоминание; ребенок в течении 15 минут рассматривает 15 картинок, после чего картинки убирают; ребенок должен назвать картинки которые он запомнил.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«Пирамида».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Развивать кратковременную механическую память. Взрослый называет ребенку сначала одно слово, ребенок должен сразу же его повторить; затем два слова, ребенок повторяет их; три слова, ребенок повторяет и т.д.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«Что ты видел в отпуске»?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Взрослый задает ребенку вопрос о происходящих в отпуске событиях.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«Следопыт».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Взрослый показывает ребенку игрушку и говорит, что сейчас спрячет ее в комнате; ребенок отворачивается; взрослый прячет игрушку; а ребенок должен ее найти.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«Что ты ел на обед»?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Ребенок должен перечислить все, что он ел на обед.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«Одежда».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Ребенок должен вспомнить, в каком порядке он надевал предметы одежды утром.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«Нарисуй такой же».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Ребенок рисует на листе бумаги какой-либо предмет; затем лист переворачивается и ребенок должен повторить свой рисунок.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«Я положил в мешок».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Взрослый на глазах ребенка кладет в мешок разные предметы; ребенок должен вспомнить, что лежит в мешке.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«Короткий рассказ».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Взрослый читает короткий рассказ; ребенок должен его повторить.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«Башня».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Ребенку показывают схематическое изображение башни, состоящее из множества геометрических фигур; ребенок должен запомнить эти фигуры и назвать их.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«Фигурка из палочек».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Взрослый выкладывает фигурку из палочек; ребенок запоминает ее и по памяти выкладывает такую же.    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6215063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</a:t>
            </a:r>
            <a:r>
              <a:rPr lang="ru-RU" sz="3400" dirty="0" smtClean="0"/>
              <a:t>Рекомендации для педагогов и родителей по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            развитию восприятия у детей.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Учить детей различать предметы на ощупь.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Формировать умение выделять признаки в предмете.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Учить соотносить предметы по величине.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Развивать наблюдательность; учить внимательно и последовательно рассматривать предметы и явления.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Помогать осмысливать связь между объектами и воспринимать изображения в целом.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Формировать умение составлять из частей целое.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Учить выбирать предметы и соотносить их величину по словесному описанию, действовать в соответствии со словесной инструкцией.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Различать основные признаки разных времен года.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Учить ориентироваться в пространстве с помощью плана-схемы.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Закреплять пространственные представления по картине: слева, справа, перед, за, вверху, внизу, между, рядом.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2900" dirty="0" smtClean="0"/>
              <a:t>Способствовать развитию умения анализировать предмет, выделять в нем мелкие детали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500812"/>
          </a:xfrm>
        </p:spPr>
        <p:txBody>
          <a:bodyPr>
            <a:normAutofit fontScale="4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300" dirty="0" smtClean="0"/>
              <a:t>Упражнения и игры для развития восприятия.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</a:t>
            </a:r>
            <a:r>
              <a:rPr lang="ru-RU" sz="3400" dirty="0" smtClean="0"/>
              <a:t>Перевертыши».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Превратить круг, треугольник, квадрат, прямоугольник в любой рисунок.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«Как пройти к зайке», «Путешествие по комнате»,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«Куда пойдешь, что найдешь».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Ориентация в пространстве по плану-схеме.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«Звезды на небе».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Соотносить схематическое изображение созвездий с художественным.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«Узнай форму».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Узнавать в окружающих предметах форму геометрической фигуры 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«Найди отличия».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Учить находить отличия у похожих предметов.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«Построй по росту».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Построить предметы в ряд соответственно их высоте.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«Сложи картинку».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Составить из частей целую картинку (от 4 частей).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«О чем я говорю».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 Взрослый описывает какой либо предмет, а ребенок должен угадать, о каком предмете идет речь. Затем ребенок описывает предмет, а взрослый узнает.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«Какое время года».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  Взрослый называет любое время года, а ребенок называет его признаки. Затем     меняются местами.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«Угадай предмет».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  Взрослый рисует пунктирными  линиями или точками очертание предмета, ребенок должен узнать предмет.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400" dirty="0" smtClean="0"/>
              <a:t>    </a:t>
            </a:r>
            <a:endParaRPr lang="ru-RU" sz="34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572125"/>
          </a:xfrm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Рекомендации педагогам и родителям по развитию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             логики и мышления у детей.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Развивать умственные способности через овладение действиями замещения и наглядного  моделирования в различных видах деятельности.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составлять группы из отдельных предметов.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выделять предметы по назначению и характерным признакам.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классифицировать предметы и обобщать их по характерным признакам или назначению.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понимать смысл литературного произведения; воспроизводить в правильной последовательности содержание текста с помощью вопросов.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сравнивать предметы.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соотносить схематическое изображение с реальными предметами.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Развивать быстроту мышления через дидактические игры.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Побуждать делать самостоятельные выводы.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отвечать на вопросы, делать умозаключения.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Создавать сложноорганизованную среду, чтобы ребенок мог взаимодействовать с различными предметами.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Способствовать осмыслению содержания жизненных ситуаций, подражанию и проигрыванию их с заменой одних объектов другими.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устанавливать причинно-следственные связи.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Развивать мышление используя сказки, поговорки, метафоры, образные сравнения.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Учить выделять и связывать те стороны ситуации, свойства предметов и явлений, которые существенны для решения поставленной задачи.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dirty="0" smtClean="0"/>
              <a:t>Способствовать к переходу решения задач в уме.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6215063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 smtClean="0"/>
              <a:t>Игры и упражнения для развития мышления</a:t>
            </a:r>
            <a:r>
              <a:rPr lang="ru-RU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«Разложи картинки».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Учить выделять последовательность событий.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«Закончи слово».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Учить заканчивать слово по начальному слогу.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«Найди лишний предмет», «Найди в ряду лишнюю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фигуру».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Учить классифицировать предметы по признакам и назначению.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«Творческий подход».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Ребенку показывают предмет, не имеющий определенного назначения; ребенок должен придумать, как можно использовать данный предмет.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«Антонимы».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Ребенку называют слово, а он должен назвать противоположное по смыслу.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Например:          тяжелый – легкий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                             сильный – слабый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                               твердый – мягкий………..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«</a:t>
            </a:r>
            <a:r>
              <a:rPr lang="ru-RU" sz="2900" dirty="0" err="1" smtClean="0"/>
              <a:t>Уникуб</a:t>
            </a:r>
            <a:r>
              <a:rPr lang="ru-RU" sz="2900" dirty="0" smtClean="0"/>
              <a:t>», «Лото», «Домино», мозаика, конструкторы.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Загадки.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900" dirty="0" smtClean="0"/>
              <a:t>   </a:t>
            </a:r>
            <a:endParaRPr lang="ru-RU" sz="29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4843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« Дайте разумное содержание жизни детей дошкольного возраста, и они будут ни глупыми, ни вялыми, ни безнравственными… Это означает умение педагога подыскать особенный материал – тот, что доступен для ума, сердца ребенка и должен укрепить его здоровье».    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                                           Е.Н. Водовозова                           </a:t>
            </a:r>
            <a:endParaRPr lang="ru-RU" sz="40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0063" y="214313"/>
            <a:ext cx="5286375" cy="6429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         Литература</a:t>
            </a:r>
            <a:endParaRPr lang="ru-RU" dirty="0"/>
          </a:p>
        </p:txBody>
      </p:sp>
      <p:pic>
        <p:nvPicPr>
          <p:cNvPr id="4" name="Содержимое 3" descr="SPA517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201079" y="1299062"/>
            <a:ext cx="1643076" cy="13309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SPA5177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906061" y="1308590"/>
            <a:ext cx="1545657" cy="12144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SPA5177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567208" y="1361958"/>
            <a:ext cx="1509518" cy="1214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 descr="SPA5179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5214942" y="1357298"/>
            <a:ext cx="1571636" cy="1285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 descr="SPA5179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29454" y="1214422"/>
            <a:ext cx="1214446" cy="15614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Рисунок 11" descr="SPA5179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400000">
            <a:off x="178563" y="3178967"/>
            <a:ext cx="1571636" cy="1357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Рисунок 13" descr="SPA51798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928794" y="2928934"/>
            <a:ext cx="1571636" cy="1818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SPA5179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5400000">
            <a:off x="3536149" y="3250405"/>
            <a:ext cx="1643074" cy="1285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Рисунок 15" descr="SPA51800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5400000">
            <a:off x="5179223" y="3250405"/>
            <a:ext cx="1643074" cy="1285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Рисунок 17" descr="SPA51802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5400000">
            <a:off x="6774672" y="3298030"/>
            <a:ext cx="1666886" cy="1214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Рисунок 18" descr="SPA51804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5400000">
            <a:off x="83830" y="5084498"/>
            <a:ext cx="1761102" cy="1357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Рисунок 19" descr="SPA51813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000232" y="4929198"/>
            <a:ext cx="1428760" cy="17534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Рисунок 20" descr="SPA51837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643307" y="4929198"/>
            <a:ext cx="1285884" cy="1714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Рисунок 21" descr="SPA51838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286380" y="5000636"/>
            <a:ext cx="1285884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Рисунок 22" descr="SPA51839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000892" y="5000636"/>
            <a:ext cx="1285884" cy="16532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3579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Актуальность:                                                                                             По  мнению  ученых  психологов  обучение  без  учёта психофизиологических   особенностей развития  детей  способствует  возникновению  стресса, тормозит   развитие  ребёнка, в  том  числе  развитие логического  мышления.                                                      За  последние  годы у меня накопился  значительный  практический  и  теоретический   материал  по теме: </a:t>
            </a:r>
            <a:br>
              <a:rPr lang="ru-RU" sz="2400" dirty="0" smtClean="0"/>
            </a:br>
            <a:r>
              <a:rPr lang="ru-RU" sz="2400" dirty="0" smtClean="0"/>
              <a:t>«Развитие  логического мышления старших дошкольников ».</a:t>
            </a:r>
            <a:br>
              <a:rPr lang="ru-RU" sz="2400" dirty="0" smtClean="0"/>
            </a:br>
            <a:r>
              <a:rPr lang="ru-RU" sz="2400" dirty="0" smtClean="0"/>
              <a:t>В  процессе  организации  занятий  с  детьми  я  столкнулась  с  рядом  трудностей.  Некоторые  дети  с  трудом  понимают  материал,  отсутствует  интерес  к  познавательной  деятельности,  незначительная  динамика  в  развитии  вызывала  беспокойство  педагогов  и  родителей.  Возникла  необходимость  в  дополнительных  знаниях  о  ребёнке  с  целью   максимальной  индивидуализации  образовательного  процесса.</a:t>
            </a:r>
            <a:endParaRPr lang="ru-RU" sz="24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305800" cy="607223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Моя работа призвана:</a:t>
            </a:r>
            <a:br>
              <a:rPr lang="ru-RU" sz="2400" dirty="0" smtClean="0"/>
            </a:br>
            <a:r>
              <a:rPr lang="ru-RU" sz="2000" dirty="0" smtClean="0"/>
              <a:t>- вооружить детей знаниями, умениями, навыками, необходимыми для </a:t>
            </a:r>
            <a:br>
              <a:rPr lang="ru-RU" sz="2000" dirty="0" smtClean="0"/>
            </a:br>
            <a:r>
              <a:rPr lang="ru-RU" sz="2000" dirty="0" smtClean="0"/>
              <a:t>  самостоятельного решения новых вопросов, новых задач, воспитывать </a:t>
            </a:r>
            <a:br>
              <a:rPr lang="ru-RU" sz="2000" dirty="0" smtClean="0"/>
            </a:br>
            <a:r>
              <a:rPr lang="ru-RU" sz="2000" dirty="0" smtClean="0"/>
              <a:t>  самостоятельность, инициативу, чувство ответственности и настойчивости </a:t>
            </a:r>
            <a:br>
              <a:rPr lang="ru-RU" sz="2000" dirty="0" smtClean="0"/>
            </a:br>
            <a:r>
              <a:rPr lang="ru-RU" sz="2000" dirty="0" smtClean="0"/>
              <a:t>  в преодолении трудностей;    </a:t>
            </a:r>
            <a:br>
              <a:rPr lang="ru-RU" sz="2000" dirty="0" smtClean="0"/>
            </a:br>
            <a:r>
              <a:rPr lang="ru-RU" sz="2000" dirty="0" smtClean="0"/>
              <a:t>- целенаправленно развивать познавательные процессы включающие в </a:t>
            </a:r>
            <a:br>
              <a:rPr lang="ru-RU" sz="2000" dirty="0" smtClean="0"/>
            </a:br>
            <a:r>
              <a:rPr lang="ru-RU" sz="2000" dirty="0" smtClean="0"/>
              <a:t>  себя умения наблюдать и сравнивать, замечать общее в различном, </a:t>
            </a:r>
            <a:br>
              <a:rPr lang="ru-RU" sz="2000" dirty="0" smtClean="0"/>
            </a:br>
            <a:r>
              <a:rPr lang="ru-RU" sz="2000" dirty="0" smtClean="0"/>
              <a:t>  отличать главное от второстепенного, находить закономерности и </a:t>
            </a:r>
            <a:br>
              <a:rPr lang="ru-RU" sz="2000" dirty="0" smtClean="0"/>
            </a:br>
            <a:r>
              <a:rPr lang="ru-RU" sz="2000" dirty="0" smtClean="0"/>
              <a:t>  использовать их для выполнения заданий;</a:t>
            </a:r>
            <a:br>
              <a:rPr lang="ru-RU" sz="2000" dirty="0" smtClean="0"/>
            </a:br>
            <a:r>
              <a:rPr lang="ru-RU" sz="2000" dirty="0" smtClean="0"/>
              <a:t>- развивать способности к проведению простейших обобщений, умений </a:t>
            </a:r>
            <a:br>
              <a:rPr lang="ru-RU" sz="2000" dirty="0" smtClean="0"/>
            </a:br>
            <a:r>
              <a:rPr lang="ru-RU" sz="2000" dirty="0" smtClean="0"/>
              <a:t>  использовать полученные знания в новых условиях; </a:t>
            </a:r>
            <a:br>
              <a:rPr lang="ru-RU" sz="2000" dirty="0" smtClean="0"/>
            </a:br>
            <a:r>
              <a:rPr lang="ru-RU" sz="2000" dirty="0" smtClean="0"/>
              <a:t>- развивать речь детей: уметь описать свойства предмета, объяснит </a:t>
            </a:r>
            <a:br>
              <a:rPr lang="ru-RU" sz="2000" dirty="0" smtClean="0"/>
            </a:br>
            <a:r>
              <a:rPr lang="ru-RU" sz="2000" dirty="0" smtClean="0"/>
              <a:t>  сходство и различие предметов, обосновывать свой ответ, учить четко </a:t>
            </a:r>
            <a:br>
              <a:rPr lang="ru-RU" sz="2000" dirty="0" smtClean="0"/>
            </a:br>
            <a:r>
              <a:rPr lang="ru-RU" sz="2000" dirty="0" smtClean="0"/>
              <a:t>  излагать свои мысли;</a:t>
            </a:r>
            <a:br>
              <a:rPr lang="ru-RU" sz="2000" dirty="0" smtClean="0"/>
            </a:br>
            <a:r>
              <a:rPr lang="ru-RU" sz="2000" dirty="0" smtClean="0"/>
              <a:t>- развивать наглядно – образную, словесно – логическую и эмоциональную </a:t>
            </a:r>
            <a:br>
              <a:rPr lang="ru-RU" sz="2000" dirty="0" smtClean="0"/>
            </a:br>
            <a:r>
              <a:rPr lang="ru-RU" sz="2000" dirty="0" smtClean="0"/>
              <a:t>   память;</a:t>
            </a:r>
            <a:br>
              <a:rPr lang="ru-RU" sz="2000" dirty="0" smtClean="0"/>
            </a:br>
            <a:r>
              <a:rPr lang="ru-RU" sz="2000" dirty="0" smtClean="0"/>
              <a:t>- развивать внимание, наблюдательность, логическое мышление;</a:t>
            </a:r>
            <a:br>
              <a:rPr lang="ru-RU" sz="2000" dirty="0" smtClean="0"/>
            </a:br>
            <a:r>
              <a:rPr lang="ru-RU" sz="2000" dirty="0" smtClean="0"/>
              <a:t>- научить ориентироваться в тетради, аккуратно и чётко вести записи;</a:t>
            </a:r>
            <a:br>
              <a:rPr lang="ru-RU" sz="2000" dirty="0" smtClean="0"/>
            </a:br>
            <a:r>
              <a:rPr lang="ru-RU" sz="2000" dirty="0" smtClean="0"/>
              <a:t>- научить слушать и выполнять работу самостоятельно.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857488" y="2571744"/>
            <a:ext cx="3214710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Логические игры и задания развивают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500" y="1143000"/>
            <a:ext cx="1928813" cy="1271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МЫШЛЕНИЕ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29000" y="714375"/>
            <a:ext cx="2000250" cy="1271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ВНИМАНИЕ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57938" y="1285875"/>
            <a:ext cx="2071687" cy="1214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ПАМЯТЬ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7188" y="4143375"/>
            <a:ext cx="2071687" cy="120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ВООБРАЖЕНИЕ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14688" y="5286375"/>
            <a:ext cx="2571750" cy="120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СПОСОБНОСТЬ К ТВОРЧЕСТВУ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72250" y="4357688"/>
            <a:ext cx="1771650" cy="120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РЕЧЬ</a:t>
            </a:r>
          </a:p>
        </p:txBody>
      </p:sp>
      <p:cxnSp>
        <p:nvCxnSpPr>
          <p:cNvPr id="15" name="Прямая соединительная линия 14"/>
          <p:cNvCxnSpPr>
            <a:stCxn id="7" idx="2"/>
            <a:endCxn id="5" idx="0"/>
          </p:cNvCxnSpPr>
          <p:nvPr/>
        </p:nvCxnSpPr>
        <p:spPr>
          <a:xfrm rot="16200000" flipH="1">
            <a:off x="4153694" y="2261394"/>
            <a:ext cx="585787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5786438" y="2500313"/>
            <a:ext cx="57150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>
            <a:off x="5857875" y="3857625"/>
            <a:ext cx="714375" cy="50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5" idx="1"/>
          </p:cNvCxnSpPr>
          <p:nvPr/>
        </p:nvCxnSpPr>
        <p:spPr>
          <a:xfrm>
            <a:off x="2500313" y="2428875"/>
            <a:ext cx="828675" cy="404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2428875" y="3857625"/>
            <a:ext cx="642938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5" idx="4"/>
            <a:endCxn id="10" idx="0"/>
          </p:cNvCxnSpPr>
          <p:nvPr/>
        </p:nvCxnSpPr>
        <p:spPr>
          <a:xfrm rot="16200000" flipH="1">
            <a:off x="4017963" y="4803775"/>
            <a:ext cx="928687" cy="36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500063" y="500063"/>
            <a:ext cx="8229600" cy="61436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 КОГНЕТИВНЫЕ   ТИПЫ    ЛЮДЕЙ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                  (познавательные)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ВИЗУАЛЫ             АУДИАЛЫ           КЕНЕСТЕТИКИ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(зрители)             (слушатели)      (практики, деятели)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воспринимают                     воспринимают           воспринимают практические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визуальные                            словесные                             инструкции;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инструкции;                          инструкции;               - преобладает двигательно-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-не сразу вступает            - развито слуховое           словесная память;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 в контакт;                           внимание;                     - приятен тактильный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-не принимает                  - развита слуховая            контакт.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тактильный                         память.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контакт.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714500" y="1928813"/>
            <a:ext cx="1214438" cy="928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536950" y="2392363"/>
            <a:ext cx="9286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00625" y="1857375"/>
            <a:ext cx="1714500" cy="1000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305800" cy="585791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В дошкольном возрасте ярко проявляются две          категории знаний:</a:t>
            </a:r>
            <a:br>
              <a:rPr lang="ru-RU" sz="3200" dirty="0" smtClean="0"/>
            </a:br>
            <a:r>
              <a:rPr lang="ru-RU" sz="3200" dirty="0" smtClean="0"/>
              <a:t>- знания и умения, которыми ребёнок </a:t>
            </a:r>
            <a:br>
              <a:rPr lang="ru-RU" sz="3200" dirty="0" smtClean="0"/>
            </a:br>
            <a:r>
              <a:rPr lang="ru-RU" sz="3200" dirty="0" smtClean="0"/>
              <a:t>  овладевает без специального обучения в   </a:t>
            </a:r>
            <a:br>
              <a:rPr lang="ru-RU" sz="3200" dirty="0" smtClean="0"/>
            </a:br>
            <a:r>
              <a:rPr lang="ru-RU" sz="3200" dirty="0" smtClean="0"/>
              <a:t>  повседневном общении со взрослыми, в </a:t>
            </a:r>
            <a:br>
              <a:rPr lang="ru-RU" sz="3200" dirty="0" smtClean="0"/>
            </a:br>
            <a:r>
              <a:rPr lang="ru-RU" sz="3200" dirty="0" smtClean="0"/>
              <a:t>  играх, наблюдениях, во время просмотра </a:t>
            </a:r>
            <a:br>
              <a:rPr lang="ru-RU" sz="3200" dirty="0" smtClean="0"/>
            </a:br>
            <a:r>
              <a:rPr lang="ru-RU" sz="3200" dirty="0" smtClean="0"/>
              <a:t>  телевизионных передач;</a:t>
            </a:r>
            <a:br>
              <a:rPr lang="ru-RU" sz="3200" dirty="0" smtClean="0"/>
            </a:br>
            <a:r>
              <a:rPr lang="ru-RU" sz="3200" dirty="0" smtClean="0"/>
              <a:t>- знания и умения которые могут быть усвоены </a:t>
            </a:r>
            <a:br>
              <a:rPr lang="ru-RU" sz="3200" dirty="0" smtClean="0"/>
            </a:br>
            <a:r>
              <a:rPr lang="ru-RU" sz="3200" dirty="0" smtClean="0"/>
              <a:t>  только в процессе специального обучения на </a:t>
            </a:r>
            <a:br>
              <a:rPr lang="ru-RU" sz="3200" dirty="0" smtClean="0"/>
            </a:br>
            <a:r>
              <a:rPr lang="ru-RU" sz="3200" dirty="0" smtClean="0"/>
              <a:t>  занятиях.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ыноска 3 5"/>
          <p:cNvSpPr/>
          <p:nvPr/>
        </p:nvSpPr>
        <p:spPr>
          <a:xfrm>
            <a:off x="5929322" y="1071546"/>
            <a:ext cx="2286016" cy="1285884"/>
          </a:xfrm>
          <a:prstGeom prst="borderCallout3">
            <a:avLst>
              <a:gd name="adj1" fmla="val 49643"/>
              <a:gd name="adj2" fmla="val -252"/>
              <a:gd name="adj3" fmla="val 120710"/>
              <a:gd name="adj4" fmla="val -31667"/>
              <a:gd name="adj5" fmla="val 118823"/>
              <a:gd name="adj6" fmla="val -31251"/>
              <a:gd name="adj7" fmla="val 118961"/>
              <a:gd name="adj8" fmla="val -3155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accent3">
                    <a:lumMod val="50000"/>
                  </a:schemeClr>
                </a:solidFill>
              </a:rPr>
              <a:t>Психолог</a:t>
            </a:r>
          </a:p>
        </p:txBody>
      </p:sp>
      <p:sp>
        <p:nvSpPr>
          <p:cNvPr id="9" name="Овал 8"/>
          <p:cNvSpPr/>
          <p:nvPr/>
        </p:nvSpPr>
        <p:spPr>
          <a:xfrm>
            <a:off x="3286116" y="2428868"/>
            <a:ext cx="2286016" cy="14859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Воспитатель</a:t>
            </a:r>
          </a:p>
        </p:txBody>
      </p:sp>
      <p:sp>
        <p:nvSpPr>
          <p:cNvPr id="10" name="Выноска 1 9"/>
          <p:cNvSpPr/>
          <p:nvPr/>
        </p:nvSpPr>
        <p:spPr>
          <a:xfrm>
            <a:off x="6143636" y="4071942"/>
            <a:ext cx="2143140" cy="1285884"/>
          </a:xfrm>
          <a:prstGeom prst="borderCallout1">
            <a:avLst>
              <a:gd name="adj1" fmla="val 48512"/>
              <a:gd name="adj2" fmla="val 168"/>
              <a:gd name="adj3" fmla="val -24345"/>
              <a:gd name="adj4" fmla="val -4506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chemeClr val="tx1">
                    <a:lumMod val="85000"/>
                    <a:lumOff val="15000"/>
                  </a:schemeClr>
                </a:solidFill>
              </a:rPr>
              <a:t>Музыкальный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>
                <a:ln w="50800"/>
                <a:solidFill>
                  <a:schemeClr val="tx1">
                    <a:lumMod val="85000"/>
                    <a:lumOff val="15000"/>
                  </a:schemeClr>
                </a:solidFill>
              </a:rPr>
              <a:t>руководитель</a:t>
            </a:r>
          </a:p>
        </p:txBody>
      </p:sp>
      <p:sp>
        <p:nvSpPr>
          <p:cNvPr id="12" name="Выноска 2 11"/>
          <p:cNvSpPr/>
          <p:nvPr/>
        </p:nvSpPr>
        <p:spPr>
          <a:xfrm>
            <a:off x="785786" y="4214818"/>
            <a:ext cx="2157422" cy="1127004"/>
          </a:xfrm>
          <a:prstGeom prst="borderCallout2">
            <a:avLst>
              <a:gd name="adj1" fmla="val 49541"/>
              <a:gd name="adj2" fmla="val 99787"/>
              <a:gd name="adj3" fmla="val -30725"/>
              <a:gd name="adj4" fmla="val 148675"/>
              <a:gd name="adj5" fmla="val -31422"/>
              <a:gd name="adj6" fmla="val 14860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rgbClr val="002060"/>
                </a:solidFill>
              </a:rPr>
              <a:t>Физкультурный</a:t>
            </a: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>
                <a:ln w="50800"/>
                <a:solidFill>
                  <a:srgbClr val="002060"/>
                </a:solidFill>
              </a:rPr>
              <a:t>руководитель</a:t>
            </a:r>
          </a:p>
        </p:txBody>
      </p:sp>
      <p:sp>
        <p:nvSpPr>
          <p:cNvPr id="13" name="Выноска 3 12"/>
          <p:cNvSpPr/>
          <p:nvPr/>
        </p:nvSpPr>
        <p:spPr>
          <a:xfrm>
            <a:off x="714348" y="1142984"/>
            <a:ext cx="2286016" cy="1071570"/>
          </a:xfrm>
          <a:prstGeom prst="borderCallout3">
            <a:avLst>
              <a:gd name="adj1" fmla="val 49956"/>
              <a:gd name="adj2" fmla="val 100328"/>
              <a:gd name="adj3" fmla="val 130537"/>
              <a:gd name="adj4" fmla="val 134760"/>
              <a:gd name="adj5" fmla="val 130992"/>
              <a:gd name="adj6" fmla="val 133552"/>
              <a:gd name="adj7" fmla="val 131105"/>
              <a:gd name="adj8" fmla="val 1355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50800"/>
                <a:solidFill>
                  <a:srgbClr val="FF0000"/>
                </a:solidFill>
              </a:rPr>
              <a:t>Логопед</a:t>
            </a:r>
          </a:p>
        </p:txBody>
      </p:sp>
      <p:cxnSp>
        <p:nvCxnSpPr>
          <p:cNvPr id="35" name="Прямая со стрелкой 34"/>
          <p:cNvCxnSpPr>
            <a:stCxn id="10" idx="2"/>
            <a:endCxn id="10" idx="2"/>
          </p:cNvCxnSpPr>
          <p:nvPr/>
        </p:nvCxnSpPr>
        <p:spPr>
          <a:xfrm rot="5400000" flipH="1" flipV="1">
            <a:off x="7215188" y="4071938"/>
            <a:ext cx="158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2" idx="2"/>
            <a:endCxn id="13" idx="3"/>
          </p:cNvCxnSpPr>
          <p:nvPr/>
        </p:nvCxnSpPr>
        <p:spPr>
          <a:xfrm rot="16200000" flipV="1">
            <a:off x="860425" y="3211513"/>
            <a:ext cx="200025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3" idx="4"/>
            <a:endCxn id="6" idx="1"/>
          </p:cNvCxnSpPr>
          <p:nvPr/>
        </p:nvCxnSpPr>
        <p:spPr>
          <a:xfrm>
            <a:off x="3000375" y="1677988"/>
            <a:ext cx="2928938" cy="36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6215063" y="3214688"/>
            <a:ext cx="1714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10800000" flipV="1">
            <a:off x="2928938" y="4786313"/>
            <a:ext cx="3214687" cy="42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8215370" cy="564360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При организации работы с детьми предъявляю к себе требования:</a:t>
            </a:r>
            <a:br>
              <a:rPr lang="ru-RU" sz="2000" dirty="0" smtClean="0"/>
            </a:br>
            <a:r>
              <a:rPr lang="ru-RU" sz="2000" dirty="0" smtClean="0"/>
              <a:t>- собственным примером демонстрировать интерес , увлеченность, </a:t>
            </a:r>
            <a:br>
              <a:rPr lang="ru-RU" sz="2000" dirty="0" smtClean="0"/>
            </a:br>
            <a:r>
              <a:rPr lang="ru-RU" sz="2000" dirty="0" smtClean="0"/>
              <a:t>   настойчивость в деятельности, в том числе интеллектуальной;</a:t>
            </a:r>
            <a:br>
              <a:rPr lang="ru-RU" sz="2000" dirty="0" smtClean="0"/>
            </a:br>
            <a:r>
              <a:rPr lang="ru-RU" sz="2000" dirty="0" smtClean="0"/>
              <a:t>-  проявить интерес к каждому проявлению ребенком любознательности;</a:t>
            </a:r>
            <a:br>
              <a:rPr lang="ru-RU" sz="2000" dirty="0" smtClean="0"/>
            </a:br>
            <a:r>
              <a:rPr lang="ru-RU" sz="2000" dirty="0" smtClean="0"/>
              <a:t>-  создавать спокойный доброжелательный характер деятельности путем </a:t>
            </a:r>
            <a:br>
              <a:rPr lang="ru-RU" sz="2000" dirty="0" smtClean="0"/>
            </a:br>
            <a:r>
              <a:rPr lang="ru-RU" sz="2000" dirty="0" smtClean="0"/>
              <a:t>   неторопливого темпа голоса, одобрения, похвалы, тактильного </a:t>
            </a:r>
            <a:br>
              <a:rPr lang="ru-RU" sz="2000" dirty="0" smtClean="0"/>
            </a:br>
            <a:r>
              <a:rPr lang="ru-RU" sz="2000" dirty="0" smtClean="0"/>
              <a:t>   прикосновения;</a:t>
            </a:r>
            <a:br>
              <a:rPr lang="ru-RU" sz="2000" dirty="0" smtClean="0"/>
            </a:br>
            <a:r>
              <a:rPr lang="ru-RU" sz="2000" dirty="0" smtClean="0"/>
              <a:t>-  не допускать статическую позу детей более 5 -7 минут;</a:t>
            </a:r>
            <a:br>
              <a:rPr lang="ru-RU" sz="2000" dirty="0" smtClean="0"/>
            </a:br>
            <a:r>
              <a:rPr lang="ru-RU" sz="2000" dirty="0" smtClean="0"/>
              <a:t>-  постоянно поддерживать обратную связь с ребенком, чтобы знать, что  </a:t>
            </a:r>
            <a:br>
              <a:rPr lang="ru-RU" sz="2000" dirty="0" smtClean="0"/>
            </a:br>
            <a:r>
              <a:rPr lang="ru-RU" sz="2000" dirty="0" smtClean="0"/>
              <a:t>   непонятно, кому нужна помощь;</a:t>
            </a:r>
            <a:br>
              <a:rPr lang="ru-RU" sz="2000" dirty="0" smtClean="0"/>
            </a:br>
            <a:r>
              <a:rPr lang="ru-RU" sz="2000" dirty="0" smtClean="0"/>
              <a:t>-  находить повод похвалить каждого ребенка, не сравнивать детей друг с </a:t>
            </a:r>
            <a:br>
              <a:rPr lang="ru-RU" sz="2000" dirty="0" smtClean="0"/>
            </a:br>
            <a:r>
              <a:rPr lang="ru-RU" sz="2000" dirty="0" smtClean="0"/>
              <a:t>    другом, находить в каждом особенное;  </a:t>
            </a:r>
            <a:br>
              <a:rPr lang="ru-RU" sz="2000" dirty="0" smtClean="0"/>
            </a:br>
            <a:r>
              <a:rPr lang="ru-RU" sz="2000" dirty="0" smtClean="0"/>
              <a:t>-  обеспечит возможность каждому ребенку работать в свойственном ему </a:t>
            </a:r>
            <a:br>
              <a:rPr lang="ru-RU" sz="2000" dirty="0" smtClean="0"/>
            </a:br>
            <a:r>
              <a:rPr lang="ru-RU" sz="2000" dirty="0" smtClean="0"/>
              <a:t>   темпе;</a:t>
            </a:r>
            <a:br>
              <a:rPr lang="ru-RU" sz="2000" dirty="0" smtClean="0"/>
            </a:br>
            <a:r>
              <a:rPr lang="ru-RU" sz="2000" dirty="0" smtClean="0"/>
              <a:t>- давать возможность ребенку самостоятельно придти к решению </a:t>
            </a:r>
            <a:br>
              <a:rPr lang="ru-RU" sz="2000" dirty="0" smtClean="0"/>
            </a:br>
            <a:r>
              <a:rPr lang="ru-RU" sz="2000" dirty="0" smtClean="0"/>
              <a:t>  проблемы, не спешить подсказать и указать на ошибки;</a:t>
            </a:r>
            <a:br>
              <a:rPr lang="ru-RU" sz="2000" dirty="0" smtClean="0"/>
            </a:br>
            <a:r>
              <a:rPr lang="ru-RU" sz="2000" dirty="0" smtClean="0"/>
              <a:t>- хвалить детей за ошибки и их преодоление;</a:t>
            </a:r>
            <a:br>
              <a:rPr lang="ru-RU" sz="2000" dirty="0" smtClean="0"/>
            </a:br>
            <a:r>
              <a:rPr lang="ru-RU" sz="2000" dirty="0" smtClean="0"/>
              <a:t>- предлагать творческие задания, проблемные ситуации.</a:t>
            </a:r>
            <a:endParaRPr lang="ru-RU" sz="20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987</TotalTime>
  <Words>1770</Words>
  <Application>Microsoft Office PowerPoint</Application>
  <PresentationFormat>Экран (4:3)</PresentationFormat>
  <Paragraphs>290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Развитие логического мышления старших дошкольников.</vt:lpstr>
      <vt:lpstr>« Дайте разумное содержание жизни детей дошкольного возраста, и они будут ни глупыми, ни вялыми, ни безнравственными… Это означает умение педагога подыскать особенный материал – тот, что доступен для ума, сердца ребенка и должен укрепить его здоровье».                                                  Е.Н. Водовозова                           </vt:lpstr>
      <vt:lpstr>Актуальность:                                                                                             По  мнению  ученых  психологов  обучение  без  учёта психофизиологических   особенностей развития  детей  способствует  возникновению  стресса, тормозит   развитие  ребёнка, в  том  числе  развитие логического  мышления.                                                      За  последние  годы у меня накопился  значительный  практический  и  теоретический   материал  по теме:  «Развитие  логического мышления старших дошкольников ». В  процессе  организации  занятий  с  детьми  я  столкнулась  с  рядом  трудностей.  Некоторые  дети  с  трудом  понимают  материал,  отсутствует  интерес  к  познавательной  деятельности,  незначительная  динамика  в  развитии  вызывала  беспокойство  педагогов  и  родителей.  Возникла  необходимость  в  дополнительных  знаниях  о  ребёнке  с  целью   максимальной  индивидуализации  образовательного  процесса.</vt:lpstr>
      <vt:lpstr>Моя работа призвана: - вооружить детей знаниями, умениями, навыками, необходимыми для    самостоятельного решения новых вопросов, новых задач, воспитывать    самостоятельность, инициативу, чувство ответственности и настойчивости    в преодолении трудностей;     - целенаправленно развивать познавательные процессы включающие в    себя умения наблюдать и сравнивать, замечать общее в различном,    отличать главное от второстепенного, находить закономерности и    использовать их для выполнения заданий; - развивать способности к проведению простейших обобщений, умений    использовать полученные знания в новых условиях;  - развивать речь детей: уметь описать свойства предмета, объяснит    сходство и различие предметов, обосновывать свой ответ, учить четко    излагать свои мысли; - развивать наглядно – образную, словесно – логическую и эмоциональную     память; - развивать внимание, наблюдательность, логическое мышление; - научить ориентироваться в тетради, аккуратно и чётко вести записи; - научить слушать и выполнять работу самостоятельно.  </vt:lpstr>
      <vt:lpstr>Слайд 5</vt:lpstr>
      <vt:lpstr>Слайд 6</vt:lpstr>
      <vt:lpstr>В дошкольном возрасте ярко проявляются две          категории знаний: - знания и умения, которыми ребёнок    овладевает без специального обучения в      повседневном общении со взрослыми, в    играх, наблюдениях, во время просмотра    телевизионных передач; - знания и умения которые могут быть усвоены    только в процессе специального обучения на    занятиях. </vt:lpstr>
      <vt:lpstr>Слайд 8</vt:lpstr>
      <vt:lpstr>При организации работы с детьми предъявляю к себе требования: - собственным примером демонстрировать интерес , увлеченность,     настойчивость в деятельности, в том числе интеллектуальной; -  проявить интерес к каждому проявлению ребенком любознательности; -  создавать спокойный доброжелательный характер деятельности путем     неторопливого темпа голоса, одобрения, похвалы, тактильного     прикосновения; -  не допускать статическую позу детей более 5 -7 минут; -  постоянно поддерживать обратную связь с ребенком, чтобы знать, что      непонятно, кому нужна помощь; -  находить повод похвалить каждого ребенка, не сравнивать детей друг с      другом, находить в каждом особенное;   -  обеспечит возможность каждому ребенку работать в свойственном ему     темпе; - давать возможность ребенку самостоятельно придти к решению    проблемы, не спешить подсказать и указать на ошибки; - хвалить детей за ошибки и их преодоление; - предлагать творческие задания, проблемные ситуации.</vt:lpstr>
      <vt:lpstr>Слайд 10</vt:lpstr>
      <vt:lpstr>          Система заданий по развитию логического мышления                                              старших дошкольников 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                 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логического мышления старших дошкольников.</dc:title>
  <dc:creator>Игорь</dc:creator>
  <cp:lastModifiedBy>Admin</cp:lastModifiedBy>
  <cp:revision>121</cp:revision>
  <dcterms:created xsi:type="dcterms:W3CDTF">2010-05-24T19:25:02Z</dcterms:created>
  <dcterms:modified xsi:type="dcterms:W3CDTF">2012-03-08T04:05:44Z</dcterms:modified>
</cp:coreProperties>
</file>