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72" r:id="rId2"/>
    <p:sldId id="263" r:id="rId3"/>
    <p:sldId id="271" r:id="rId4"/>
    <p:sldId id="280" r:id="rId5"/>
    <p:sldId id="267" r:id="rId6"/>
    <p:sldId id="265" r:id="rId7"/>
    <p:sldId id="277" r:id="rId8"/>
    <p:sldId id="279" r:id="rId9"/>
    <p:sldId id="256" r:id="rId10"/>
    <p:sldId id="273" r:id="rId11"/>
    <p:sldId id="274" r:id="rId12"/>
    <p:sldId id="278" r:id="rId13"/>
    <p:sldId id="276" r:id="rId14"/>
    <p:sldId id="27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3" autoAdjust="0"/>
    <p:restoredTop sz="94667" autoAdjust="0"/>
  </p:normalViewPr>
  <p:slideViewPr>
    <p:cSldViewPr>
      <p:cViewPr varScale="1">
        <p:scale>
          <a:sx n="83" d="100"/>
          <a:sy n="83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4419E-D5C2-4721-BA77-22FB71EF1B8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49F94644-6AF8-41E3-8BD6-0FA2C65483CA}">
      <dgm:prSet phldrT="[Текст]" phldr="1"/>
      <dgm:spPr/>
      <dgm:t>
        <a:bodyPr/>
        <a:lstStyle/>
        <a:p>
          <a:endParaRPr lang="ru-RU" dirty="0"/>
        </a:p>
      </dgm:t>
    </dgm:pt>
    <dgm:pt modelId="{CE8D1B66-9A42-4845-9305-E431909AD27B}" type="parTrans" cxnId="{1762AD65-62A8-4AA4-BE66-F1E76E0F0C41}">
      <dgm:prSet/>
      <dgm:spPr/>
      <dgm:t>
        <a:bodyPr/>
        <a:lstStyle/>
        <a:p>
          <a:endParaRPr lang="ru-RU"/>
        </a:p>
      </dgm:t>
    </dgm:pt>
    <dgm:pt modelId="{5E4B046A-D72B-466A-A1EC-4547B5204C05}" type="sibTrans" cxnId="{1762AD65-62A8-4AA4-BE66-F1E76E0F0C41}">
      <dgm:prSet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 xmlns="">
                  <a14:imgLayer r:embed="rId2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49F5D10B-6466-40F6-B825-185C99F77B07}" type="pres">
      <dgm:prSet presAssocID="{B414419E-D5C2-4721-BA77-22FB71EF1B82}" presName="Name0" presStyleCnt="0">
        <dgm:presLayoutVars>
          <dgm:chMax val="7"/>
          <dgm:chPref val="7"/>
          <dgm:dir/>
        </dgm:presLayoutVars>
      </dgm:prSet>
      <dgm:spPr/>
    </dgm:pt>
    <dgm:pt modelId="{CA953F76-716B-4C86-A283-93E4829ACF6B}" type="pres">
      <dgm:prSet presAssocID="{B414419E-D5C2-4721-BA77-22FB71EF1B82}" presName="Name1" presStyleCnt="0"/>
      <dgm:spPr/>
    </dgm:pt>
    <dgm:pt modelId="{D949C1B9-B0BD-4285-ADFE-B918D8271F7E}" type="pres">
      <dgm:prSet presAssocID="{5E4B046A-D72B-466A-A1EC-4547B5204C05}" presName="picture_1" presStyleCnt="0"/>
      <dgm:spPr/>
    </dgm:pt>
    <dgm:pt modelId="{578F5F66-197A-49CE-89C5-FBEEE8B9549D}" type="pres">
      <dgm:prSet presAssocID="{5E4B046A-D72B-466A-A1EC-4547B5204C05}" presName="pictureRepeatNode" presStyleLbl="alignImgPlace1" presStyleIdx="0" presStyleCnt="1" custScaleX="200000" custScaleY="193643" custLinFactNeighborY="-54805"/>
      <dgm:spPr/>
      <dgm:t>
        <a:bodyPr/>
        <a:lstStyle/>
        <a:p>
          <a:endParaRPr lang="ru-RU"/>
        </a:p>
      </dgm:t>
    </dgm:pt>
    <dgm:pt modelId="{69AFF3B8-959A-4491-8783-788447D9C998}" type="pres">
      <dgm:prSet presAssocID="{49F94644-6AF8-41E3-8BD6-0FA2C65483C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D4D3C-CCF6-4629-A867-A0BA9EAAC4F6}" type="presOf" srcId="{5E4B046A-D72B-466A-A1EC-4547B5204C05}" destId="{578F5F66-197A-49CE-89C5-FBEEE8B9549D}" srcOrd="0" destOrd="0" presId="urn:microsoft.com/office/officeart/2008/layout/CircularPictureCallout"/>
    <dgm:cxn modelId="{1762AD65-62A8-4AA4-BE66-F1E76E0F0C41}" srcId="{B414419E-D5C2-4721-BA77-22FB71EF1B82}" destId="{49F94644-6AF8-41E3-8BD6-0FA2C65483CA}" srcOrd="0" destOrd="0" parTransId="{CE8D1B66-9A42-4845-9305-E431909AD27B}" sibTransId="{5E4B046A-D72B-466A-A1EC-4547B5204C05}"/>
    <dgm:cxn modelId="{CD044D5D-6349-466E-90AB-4A793F0C076B}" type="presOf" srcId="{49F94644-6AF8-41E3-8BD6-0FA2C65483CA}" destId="{69AFF3B8-959A-4491-8783-788447D9C998}" srcOrd="0" destOrd="0" presId="urn:microsoft.com/office/officeart/2008/layout/CircularPictureCallout"/>
    <dgm:cxn modelId="{DB5A3EDC-E319-42AE-A458-06D5EACF7825}" type="presOf" srcId="{B414419E-D5C2-4721-BA77-22FB71EF1B82}" destId="{49F5D10B-6466-40F6-B825-185C99F77B07}" srcOrd="0" destOrd="0" presId="urn:microsoft.com/office/officeart/2008/layout/CircularPictureCallout"/>
    <dgm:cxn modelId="{B4D9D8C8-7216-48BE-BB3D-D5E6875D8F20}" type="presParOf" srcId="{49F5D10B-6466-40F6-B825-185C99F77B07}" destId="{CA953F76-716B-4C86-A283-93E4829ACF6B}" srcOrd="0" destOrd="0" presId="urn:microsoft.com/office/officeart/2008/layout/CircularPictureCallout"/>
    <dgm:cxn modelId="{B2FC97B1-634E-4CD8-B933-1A0356A75188}" type="presParOf" srcId="{CA953F76-716B-4C86-A283-93E4829ACF6B}" destId="{D949C1B9-B0BD-4285-ADFE-B918D8271F7E}" srcOrd="0" destOrd="0" presId="urn:microsoft.com/office/officeart/2008/layout/CircularPictureCallout"/>
    <dgm:cxn modelId="{DB99C203-7E32-4162-9F52-A32CDBBD0706}" type="presParOf" srcId="{D949C1B9-B0BD-4285-ADFE-B918D8271F7E}" destId="{578F5F66-197A-49CE-89C5-FBEEE8B9549D}" srcOrd="0" destOrd="0" presId="urn:microsoft.com/office/officeart/2008/layout/CircularPictureCallout"/>
    <dgm:cxn modelId="{4888120A-A44F-423D-AAEF-0776DEAFCBE5}" type="presParOf" srcId="{CA953F76-716B-4C86-A283-93E4829ACF6B}" destId="{69AFF3B8-959A-4491-8783-788447D9C99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F5F66-197A-49CE-89C5-FBEEE8B9549D}">
      <dsp:nvSpPr>
        <dsp:cNvPr id="0" name=""/>
        <dsp:cNvSpPr/>
      </dsp:nvSpPr>
      <dsp:spPr>
        <a:xfrm>
          <a:off x="0" y="0"/>
          <a:ext cx="3941712" cy="381642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FF3B8-959A-4491-8783-788447D9C998}">
      <dsp:nvSpPr>
        <dsp:cNvPr id="0" name=""/>
        <dsp:cNvSpPr/>
      </dsp:nvSpPr>
      <dsp:spPr>
        <a:xfrm>
          <a:off x="1340182" y="1969308"/>
          <a:ext cx="1261347" cy="650382"/>
        </a:xfrm>
        <a:prstGeom prst="rect">
          <a:avLst/>
        </a:prstGeom>
        <a:noFill/>
        <a:ln w="400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>
        <a:off x="1340182" y="1969308"/>
        <a:ext cx="1261347" cy="650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291C8-0541-45E4-81A7-94F5B3DA9676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A024B-6671-43D7-B54C-5468064314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285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E5890-31B5-4969-99D3-BE55869AFFD5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DDF4F-47D0-41C2-9050-2182473412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45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DDF4F-47D0-41C2-9050-21824734129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64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D60A-9702-4DFA-84DB-96303DF6BCA8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E87F-19A9-41BC-9890-82DD5C075300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6FC95-52EB-44B5-A51F-9EC44E50F1E4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89ED-6BBD-4A30-BFBE-79E67F7C6732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8FE4E-D411-43B0-A81E-465BCCAE7657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DB6F-5222-42BF-9E1B-447B5BB6A84B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E6AD-8B58-49AC-B232-5654B135B1B8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2FBBF-D6CF-40E1-9C13-33BB5A14EBE5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2706-50C0-43C1-BC6D-BF886BCC9920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1581-5D0C-4E5E-8111-816A8DBB8D97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A034-298C-4A5C-82F5-ED28658A7C13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C3BE3E-2FC9-428E-9CA0-310B47E52DA8}" type="datetime1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6AB3C76-B268-44A7-A390-0E5A8EDCE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7ya.ru/article/Adaptaciya-k-detskom-sadu-Kak-pomoch-rebenku/#null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yandsearch.txt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audio" Target="../media/audio7.wav"/><Relationship Id="rId11" Type="http://schemas.openxmlformats.org/officeDocument/2006/relationships/image" Target="../media/image8.jpeg"/><Relationship Id="rId5" Type="http://schemas.openxmlformats.org/officeDocument/2006/relationships/audio" Target="../media/audio6.wav"/><Relationship Id="rId10" Type="http://schemas.openxmlformats.org/officeDocument/2006/relationships/image" Target="../media/image7.jpeg"/><Relationship Id="rId4" Type="http://schemas.openxmlformats.org/officeDocument/2006/relationships/audio" Target="../media/audio5.wav"/><Relationship Id="rId9" Type="http://schemas.microsoft.com/office/2007/relationships/hdphoto" Target="../media/hdphoto2.wdp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ma12.ru/content/view/61/40/" TargetMode="Externa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636085" cy="1258493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Презентация  </a:t>
            </a:r>
            <a:r>
              <a:rPr lang="ru-RU" dirty="0" smtClean="0"/>
              <a:t>                                                                                             </a:t>
            </a:r>
            <a:br>
              <a:rPr lang="ru-RU" dirty="0" smtClean="0"/>
            </a:br>
            <a:r>
              <a:rPr lang="ru-RU" sz="2000" dirty="0" err="1" smtClean="0"/>
              <a:t>Добычкиной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Елены</a:t>
            </a:r>
            <a:br>
              <a:rPr lang="ru-RU" sz="2000" dirty="0" smtClean="0"/>
            </a:br>
            <a:r>
              <a:rPr lang="ru-RU" sz="2000" dirty="0" smtClean="0"/>
              <a:t>Геннадьевны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ГДОУ «Радуга» Центрального района</a:t>
            </a:r>
            <a:r>
              <a:rPr lang="en-GB" sz="2000" dirty="0" smtClean="0"/>
              <a:t>.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6753910"/>
              </p:ext>
            </p:extLst>
          </p:nvPr>
        </p:nvGraphicFramePr>
        <p:xfrm>
          <a:off x="5004048" y="1844824"/>
          <a:ext cx="394171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8802645"/>
      </p:ext>
    </p:extLst>
  </p:cSld>
  <p:clrMapOvr>
    <a:masterClrMapping/>
  </p:clrMapOvr>
  <p:transition spd="slow" advTm="19332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  <p:extLst mod="1">
    <p:ext uri="{E180D4A7-C9FB-4DFB-919C-405C955672EB}">
      <p14:showEvtLst xmlns:p14="http://schemas.microsoft.com/office/powerpoint/2010/main" xmlns="">
        <p14:playEvt time="1978" objId="13"/>
        <p14:stopEvt time="10250" objId="13"/>
        <p14:playEvt time="11114" objId="13"/>
        <p14:stopEvt time="19280" objId="1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21535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Подготовьте ребенка морально.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ru-RU" sz="2000" dirty="0" smtClean="0"/>
              <a:t>Готовьте его к временной разлуке с вами и давайте ему понять, что это неизбежно, потому что он уже большой. Говорите о том, как здорово, что он уже взрослый. И самое главное- все время объясняйте ребенку, что он для вас как и прежде, дорог и любим.    </a:t>
            </a:r>
          </a:p>
          <a:p>
            <a:r>
              <a:rPr lang="ru-RU" sz="2000" dirty="0" smtClean="0"/>
              <a:t>Рассказывайте ребенку, что и когда именно он будет делать в садике,  и чем вы будете заниматься на работе. Объясняйте ему, что мама всегда придет за ним вечером. </a:t>
            </a:r>
          </a:p>
          <a:p>
            <a:r>
              <a:rPr lang="ru-RU" sz="2000" dirty="0" smtClean="0"/>
              <a:t>Играйте в садик: приводите в «садик», оставляйте его одного, а потом покажите на часы и скажите: «Вот и время пришло, сейчас пойду своего сыночка (дочку) из садика забирать». </a:t>
            </a:r>
            <a:endParaRPr lang="ru-RU" sz="2000" dirty="0"/>
          </a:p>
        </p:txBody>
      </p:sp>
      <p:pic>
        <p:nvPicPr>
          <p:cNvPr id="1026" name="Picture 2" descr="D:\Документы слушателей\Добычкина Елена\CAF32JY5CAI03OCBCAMKTL4SCAVLQ1BACA5Z1OJ6CA0RC237CA6ELERSCAI2TRX3CAN2QUUPCAL3U355CA14ZR1CCAXZO4IHCASV781UCA1B7JSFCABSDTAUCAUECHWACAWI8KM7CAQDPQ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786322"/>
            <a:ext cx="2928958" cy="185738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15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Читайте сказочные истории о посещении садика. Все рассказы должны заканчиваться счастливо. Можете устраивать игру с куклами «День в детском саду». Уже «прожив» пугающую ситуацию в игре, ребенок будет проще к ней относиться.</a:t>
            </a:r>
          </a:p>
          <a:p>
            <a:r>
              <a:rPr lang="ru-RU" sz="2000" dirty="0" smtClean="0"/>
              <a:t>По возможности, гуляйте с ребенком на территории садика. Например, когда дети спят, можно покопаться в песочнице или побегать по веранде. Вечером выходите смотреть, как родители забирают домой детей.</a:t>
            </a:r>
          </a:p>
          <a:p>
            <a:r>
              <a:rPr lang="ru-RU" sz="2000" dirty="0" smtClean="0"/>
              <a:t>Будет идеально, если ребенок заранее познакомится с воспитательницей. Впоследствии малышу будет гораздо проще выполнять просьбы педагога, т.к. одним из основных трудностей для ребенка является необходимость  слушаться и подчиняться незнакомому </a:t>
            </a:r>
            <a:endParaRPr lang="ru-RU" sz="2000" dirty="0"/>
          </a:p>
        </p:txBody>
      </p:sp>
      <p:pic>
        <p:nvPicPr>
          <p:cNvPr id="4" name="Рисунок 3" descr="lesson108 - копия.gif"/>
          <p:cNvPicPr>
            <a:picLocks noChangeAspect="1"/>
          </p:cNvPicPr>
          <p:nvPr/>
        </p:nvPicPr>
        <p:blipFill>
          <a:blip r:embed="rId3"/>
          <a:srcRect t="13889" b="13889"/>
          <a:stretch>
            <a:fillRect/>
          </a:stretch>
        </p:blipFill>
        <p:spPr>
          <a:xfrm>
            <a:off x="3214678" y="4572008"/>
            <a:ext cx="3286148" cy="214314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sndAc>
      <p:stSnd loop="1"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42844" y="142852"/>
            <a:ext cx="8715436" cy="442915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Готовьте ребенку еду как в детском саду.</a:t>
            </a:r>
            <a:endParaRPr lang="ru-RU" sz="26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/>
              <a:t>Процесс адаптации к садику требует больших затрат психических и физических сил. И если ребенок будет сыт, то процесс привыкания у него пройдет намного легче.  А если ребенок  будет есть привычные и любимые блюда, его настроение будет повышенным и он охотнее будет воспринимать все «тяготы детсадовской жизни».</a:t>
            </a:r>
          </a:p>
          <a:p>
            <a:r>
              <a:rPr lang="ru-RU" dirty="0" smtClean="0"/>
              <a:t>Основу рациона в садике составляют каши, супы, тушеные овощи, сырники,  творожные запеканки, омлет, рыбные, мясные и куриные котлеты.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   Среднее время адаптации ребенка к детскому саду занимает 3 недели. Если ребенок не адаптировался к садику по истечении 3 месяцев, необходимо обратиться к специалисту.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Дарья\Мои документы\ленцаврик\iCAO05GA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357694"/>
            <a:ext cx="2643206" cy="25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214338"/>
            <a:ext cx="8643998" cy="442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Закаливайте ребенка.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/>
              <a:t>Посещайте бассейн, гимнастику, делайте массаж ребенку, почаще гуляйте на свежем воздухе, обливайтесь в ванной прохладной водичкой, не перекутывайте ребенка, чаще проветривайте комнаты, приучайте спать только в трусиках. В адаптационный период все силы ребенка должны быть направлены на освоение нового, а не борьбу с болезнями.</a:t>
            </a:r>
            <a:endParaRPr lang="ru-RU" sz="2800" dirty="0"/>
          </a:p>
        </p:txBody>
      </p:sp>
      <p:pic>
        <p:nvPicPr>
          <p:cNvPr id="4098" name="Picture 2" descr="D:\Документы слушателей\Добычкина Елена\CAY9PXSSCAKS8UNBCADLZ7XCCARFGI99CA2ZXOH1CALDT02ECAJH8P1MCA58CB50CADCZFHZCA5VWRAOCA5TP5SMCATL1HCNCA273WQOCAEMX506CAC94INKCAEA3X47CAW8WPWLCAISFPO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714752"/>
            <a:ext cx="3214710" cy="292895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Поощряйте его стремление к общению со сверстниками.</a:t>
            </a:r>
            <a:endParaRPr lang="ru-RU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dirty="0" smtClean="0"/>
              <a:t>Чаще ходите в гости к родным и близким с детьми. Старайтесь гулять там, где собирается много детишек с родителями. Играйте рядом или вместе </a:t>
            </a:r>
            <a:r>
              <a:rPr lang="ru-RU" sz="2800" dirty="0" err="1" smtClean="0"/>
              <a:t>c</a:t>
            </a:r>
            <a:r>
              <a:rPr lang="ru-RU" sz="2800" dirty="0" smtClean="0"/>
              <a:t> ними. Пусть ребенок привыкает общаться с другими детьми. Это важный социальный навык.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1" name="Picture 3" descr="C:\Documents and Settings\Дарья\Мои документы\ленцаврик\iCAUKN9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464496" cy="3147043"/>
          </a:xfrm>
          <a:prstGeom prst="rect">
            <a:avLst/>
          </a:prstGeom>
          <a:noFill/>
          <a:effectLst>
            <a:innerShdw blurRad="63500" dist="50800" dir="5400000">
              <a:prstClr val="black">
                <a:alpha val="50000"/>
              </a:prstClr>
            </a:innerShdw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ятно 1 3"/>
          <p:cNvSpPr/>
          <p:nvPr/>
        </p:nvSpPr>
        <p:spPr>
          <a:xfrm>
            <a:off x="1979712" y="1772816"/>
            <a:ext cx="5616624" cy="43204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Documents and Settings\Дарья\Local Settings\Temporary Internet Files\Content.IE5\N7JLIHZ3\MM900365304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9324" y="2852936"/>
            <a:ext cx="18927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85918" y="3214686"/>
            <a:ext cx="5857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 descr="C:\Documents and Settings\Дарья\Мои документы\ленцаврик\i[5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708" y="228600"/>
            <a:ext cx="3024336" cy="22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69786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3531">
        <p14:glitter pattern="hexagon"/>
      </p:transition>
    </mc:Choice>
    <mc:Fallback>
      <p:transition spd="slow" advTm="35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492896"/>
            <a:ext cx="7848872" cy="2592288"/>
          </a:xfrm>
        </p:spPr>
        <p:txBody>
          <a:bodyPr anchor="b"/>
          <a:lstStyle/>
          <a:p>
            <a:pPr algn="ctr"/>
            <a:r>
              <a:rPr lang="ru-RU" b="1" dirty="0" smtClean="0"/>
              <a:t>Адаптация детей</a:t>
            </a:r>
            <a:br>
              <a:rPr lang="ru-RU" b="1" dirty="0" smtClean="0"/>
            </a:br>
            <a:r>
              <a:rPr lang="ru-RU" b="1" dirty="0" smtClean="0"/>
              <a:t>к детскому саду</a:t>
            </a:r>
            <a:endParaRPr lang="ru-RU" b="1" dirty="0"/>
          </a:p>
        </p:txBody>
      </p:sp>
      <p:pic>
        <p:nvPicPr>
          <p:cNvPr id="8194" name="Picture 2" descr="C:\Documents and Settings\Дарья\Мои документы\ленцаврик\1241588309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744416" cy="28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2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48155026"/>
      </p:ext>
    </p:extLst>
  </p:cSld>
  <p:clrMapOvr>
    <a:masterClrMapping/>
  </p:clrMapOvr>
  <p:transition spd="slow" advTm="296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785212" y="332656"/>
            <a:ext cx="7560840" cy="6120680"/>
          </a:xfrm>
          <a:prstGeom prst="star5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1619672" y="1340768"/>
            <a:ext cx="5883470" cy="4059386"/>
          </a:xfrm>
          <a:prstGeom prst="star5">
            <a:avLst/>
          </a:prstGeom>
          <a:solidFill>
            <a:schemeClr val="bg1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3"/>
          </p:cNvPr>
          <p:cNvSpPr/>
          <p:nvPr/>
        </p:nvSpPr>
        <p:spPr>
          <a:xfrm>
            <a:off x="3115137" y="2564904"/>
            <a:ext cx="3024336" cy="2088232"/>
          </a:xfrm>
          <a:prstGeom prst="star5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11560" y="69269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Нажмите…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35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2865">
        <p14:switch dir="r"/>
      </p:transition>
    </mc:Choice>
    <mc:Fallback>
      <p:transition spd="slow" advTm="28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" name="Picture 7" descr="C:\Documents and Settings\Дарья\Мои документы\ленцаврик\za_knigoi.png">
            <a:hlinkClick r:id="rId3" action="ppaction://hlinkfile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10" b="11110"/>
          <a:stretch>
            <a:fillRect/>
          </a:stretch>
        </p:blipFill>
        <p:spPr bwMode="auto">
          <a:xfrm>
            <a:off x="-19882" y="-15559"/>
            <a:ext cx="4726475" cy="3212976"/>
          </a:xfrm>
          <a:prstGeom prst="rect">
            <a:avLst/>
          </a:prstGeom>
          <a:noFill/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  <a:extLst/>
        </p:spPr>
      </p:pic>
      <p:pic>
        <p:nvPicPr>
          <p:cNvPr id="4" name="Picture 2" descr="C:\Documents and Settings\Дарья\Мои документы\ленцаврик\iCAAE70H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593" y="3212976"/>
            <a:ext cx="4437407" cy="3645024"/>
          </a:xfrm>
          <a:prstGeom prst="rect">
            <a:avLst/>
          </a:prstGeom>
          <a:noFill/>
          <a:extLst/>
        </p:spPr>
      </p:pic>
      <p:pic>
        <p:nvPicPr>
          <p:cNvPr id="5" name="MS900069321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2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9" b="2099"/>
          <a:stretch>
            <a:fillRect/>
          </a:stretch>
        </p:blipFill>
        <p:spPr>
          <a:xfrm>
            <a:off x="2561780" y="1377989"/>
            <a:ext cx="4250400" cy="3818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4" algn="ctr"/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 descr="C:\Documents and Settings\Дарья\Мои документы\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38818"/>
            <a:ext cx="128815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Дарья\Мои документы\ленцаврик\iCARAOBN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058441"/>
            <a:ext cx="1133630" cy="151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Дарья\Мои документы\ленцаврик\iCA9EUSKZ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0350" y="2469102"/>
            <a:ext cx="1913216" cy="15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Дарья\Мои документы\ленцаврик\iCAUB44KQ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5141" y="4138817"/>
            <a:ext cx="119987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Дарья\Мои документы\ленцаврик\iCA3AWF0T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4631" y="1015013"/>
            <a:ext cx="1148932" cy="15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/>
          <p:cNvSpPr/>
          <p:nvPr/>
        </p:nvSpPr>
        <p:spPr>
          <a:xfrm>
            <a:off x="3771926" y="4853192"/>
            <a:ext cx="1913215" cy="1888175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5023" y="184016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14124">
                    <a:lumMod val="75000"/>
                  </a:srgbClr>
                </a:solidFill>
              </a:rPr>
              <a:t>Хорошо в детском саду!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21875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145"/>
    </mc:Choice>
    <mc:Fallback>
      <p:transition spd="slow" advTm="4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571480"/>
            <a:ext cx="9144000" cy="4143404"/>
          </a:xfrm>
        </p:spPr>
        <p:txBody>
          <a:bodyPr anchor="ctr">
            <a:noAutofit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Ваш малыш совсем скоро впервые пойдет в детский сад? Конечно, вы очень волнуетесь, как он будет контактировать с новыми людьми и понравится ли ему в саду.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 какими реальными проблемами  придется столкнуться вам и малышу и как подготовить ребенка к детскому саду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fontAlgn="t"/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Дуга 5"/>
          <p:cNvSpPr/>
          <p:nvPr/>
        </p:nvSpPr>
        <p:spPr>
          <a:xfrm>
            <a:off x="9756576" y="692696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860" y="4000504"/>
            <a:ext cx="4357528" cy="28574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6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8207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4735">
        <p14:doors dir="vert"/>
      </p:transition>
    </mc:Choice>
    <mc:Fallback>
      <p:transition spd="slow" advTm="4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85728"/>
            <a:ext cx="8715436" cy="628654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b="1" dirty="0" smtClean="0">
                <a:solidFill>
                  <a:schemeClr val="bg2">
                    <a:lumMod val="50000"/>
                  </a:schemeClr>
                </a:solidFill>
              </a:rPr>
              <a:t>Приучайте ребенка к длительному отсутствию родственников. </a:t>
            </a:r>
            <a:r>
              <a:rPr lang="ru-RU" sz="6700" b="1" dirty="0" smtClean="0">
                <a:solidFill>
                  <a:schemeClr val="bg2">
                    <a:lumMod val="50000"/>
                  </a:schemeClr>
                </a:solidFill>
              </a:rPr>
              <a:t>  </a:t>
            </a:r>
            <a:r>
              <a:rPr lang="ru-RU" sz="6700" b="1" dirty="0" smtClean="0"/>
              <a:t> </a:t>
            </a:r>
            <a:endParaRPr lang="ru-RU" sz="6700" dirty="0" smtClean="0"/>
          </a:p>
          <a:p>
            <a:pPr>
              <a:tabLst>
                <a:tab pos="1165225" algn="l"/>
              </a:tabLst>
            </a:pPr>
            <a:r>
              <a:rPr lang="ru-RU" sz="8000" dirty="0" smtClean="0"/>
              <a:t>После того как вы убедитесь, что в вашем присутствии ребенок спокойно общается с другими взрослыми, можно попробовать оставлять его с кем-то из знакомых уже без вас. На роль временной няни лучше всего подойдет ваша подруга или бабушка (при условии, что ранее она проводила с внуком немного времени). Для начала достаточно оставить ребенка на час-другой, постепенно время можно увеличивать. </a:t>
            </a:r>
          </a:p>
          <a:p>
            <a:pPr>
              <a:tabLst>
                <a:tab pos="1165225" algn="l"/>
              </a:tabLst>
            </a:pPr>
            <a:r>
              <a:rPr lang="ru-RU" sz="8000" dirty="0" smtClean="0"/>
              <a:t> Всегда говорите малышу, когда именно вы вернетесь. Например, после того как ребенок поспит и поест. Так ребенку будет легче вас ждать. Обязательно выполняйте данное обещание. Таким образом, малыш будет понимать, что ваше временное отсутствие - вовсе не катастрофа, и что вы всегда вернетесь за ним.  </a:t>
            </a:r>
          </a:p>
          <a:p>
            <a:pPr>
              <a:tabLst>
                <a:tab pos="1165225" algn="l"/>
              </a:tabLst>
            </a:pPr>
            <a:r>
              <a:rPr lang="ru-RU" sz="8000" dirty="0" smtClean="0"/>
              <a:t>Посещайте группы раннего развития и игровые комнаты. Там малыш привыкнет к тому, что в определенных условиях "главным" взрослым может быть не мама, а кто-то другой.</a:t>
            </a:r>
          </a:p>
          <a:p>
            <a:pPr>
              <a:buNone/>
              <a:tabLst>
                <a:tab pos="1165225" algn="l"/>
              </a:tabLst>
            </a:pPr>
            <a:endParaRPr lang="ru-RU" sz="8000" dirty="0"/>
          </a:p>
        </p:txBody>
      </p:sp>
      <p:pic>
        <p:nvPicPr>
          <p:cNvPr id="5122" name="Picture 2" descr="D:\Документы слушателей\Добычкина Елена\CAIYLRLDCA9WZ2XUCA8AAFKLCA0SCF1MCADPV3UZCA5MVV2QCA7Y30MPCA407PXLCAJZW1JPCAJ9BZ0ACAO8Z7ECCANJRZO3CA52038YCA4A4P1UCAM1C3YVCAH2D6VVCA75YXZICAXMKIZ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376" y="5000636"/>
            <a:ext cx="3071834" cy="185736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00174"/>
            <a:ext cx="80724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Если ребенок будет уметь одеваться, принимать пищу и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hlinkClick r:id="rId3" tooltip="Как приучить ребенка к горшку"/>
              </a:rPr>
              <a:t>ходить на горшок</a:t>
            </a:r>
            <a:r>
              <a:rPr lang="ru-RU" sz="2000" dirty="0" smtClean="0"/>
              <a:t> сам, то ему будет намного проще. Проследите, сколько времени ребенок тратит на то, чтобы съесть обед. Обычно в саду на него уходит 30 минут. Все эти навыки смогут уменьшить эмоциональный и физический дискомфорт ребенка, когда он окажется в незнакомом коллективе.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57166"/>
            <a:ext cx="6000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Научите ребенка самостоятельно одеваться, принимать пищу и ходить на горшок.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</a:p>
          <a:p>
            <a:pPr lvl="1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7" name="Picture 3" descr="D:\Документы слушателей\Добычкина Елена\CAIF8EDNCAFKH6TDCA4V21U0CAG3ELQNCABBCOJ7CA8EM75HCA9GZ3OWCAR7SFAKCAR6H1U6CAU1FXTHCAMBRTM3CAPH2ZIGCA65J1EGCAHJ53D2CA9HXQHJCAI6BWOYCA801049CASI26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4279392"/>
            <a:ext cx="2928958" cy="242886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7" y="35679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Советы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 подготовке ребенка к детскому саду: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/>
              <a:t> 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Переведите ребенка на  четкий режим дня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/>
              <a:t>Детишкам будет проще соблюдать режим в садике, если он последнее время жил по такому режиму. То, что для него будет вполне естественно,  не будет вызывать дополнительных трудностей. Узнайте заранее режим дня в садике, куда вы планируете отдать ребенка.</a:t>
            </a:r>
          </a:p>
          <a:p>
            <a:pPr algn="ctr">
              <a:lnSpc>
                <a:spcPct val="200000"/>
              </a:lnSpc>
            </a:pPr>
            <a:r>
              <a:rPr lang="ru-RU" sz="2000" b="1" dirty="0">
                <a:solidFill>
                  <a:srgbClr val="00B050"/>
                </a:solidFill>
              </a:rPr>
              <a:t>Примерный режим дня в садике: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dirty="0"/>
              <a:t>7:00 - 8:30- прием детей</a:t>
            </a:r>
          </a:p>
          <a:p>
            <a:r>
              <a:rPr lang="ru-RU" dirty="0"/>
              <a:t>9:00- завтрак</a:t>
            </a:r>
          </a:p>
          <a:p>
            <a:r>
              <a:rPr lang="ru-RU" dirty="0"/>
              <a:t>10:30- прогулка, занятия</a:t>
            </a:r>
          </a:p>
          <a:p>
            <a:r>
              <a:rPr lang="ru-RU" dirty="0"/>
              <a:t>12:00 (или 12:30)- обед</a:t>
            </a:r>
          </a:p>
          <a:p>
            <a:r>
              <a:rPr lang="ru-RU" dirty="0"/>
              <a:t>13:00- 15:00- дневной сон</a:t>
            </a:r>
          </a:p>
          <a:p>
            <a:r>
              <a:rPr lang="ru-RU" dirty="0"/>
              <a:t>15:30- полдник</a:t>
            </a:r>
          </a:p>
          <a:p>
            <a:r>
              <a:rPr lang="ru-RU" dirty="0"/>
              <a:t>16:00-18:30 -игры, прогулка; родители забирают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6299" y="4438139"/>
            <a:ext cx="2322598" cy="238833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C76-B268-44A7-A390-0E5A8EDCEFD9}" type="slidenum">
              <a:rPr lang="ru-RU" smtClean="0"/>
              <a:pPr/>
              <a:t>9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2047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461">
        <p14:gallery dir="l"/>
      </p:transition>
    </mc:Choice>
    <mc:Fallback>
      <p:transition spd="slow" advTm="54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1106</TotalTime>
  <Words>456</Words>
  <Application>Microsoft Office PowerPoint</Application>
  <PresentationFormat>Экран (4:3)</PresentationFormat>
  <Paragraphs>58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                                                                                               Добычкиной Елены Геннадьевны   ГДОУ «Радуга» Центрального района.</vt:lpstr>
      <vt:lpstr>Адаптация детей к детскому саду</vt:lpstr>
      <vt:lpstr>Слайд 3</vt:lpstr>
      <vt:lpstr>Слайд 4</vt:lpstr>
      <vt:lpstr>Слайд 5</vt:lpstr>
      <vt:lpstr>Слайд 6</vt:lpstr>
      <vt:lpstr>Слайд 7</vt:lpstr>
      <vt:lpstr>Слайд 8</vt:lpstr>
      <vt:lpstr>  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                                                                                             Добычкиной Елены Геннадьевны</dc:title>
  <dc:creator>Дарья</dc:creator>
  <cp:lastModifiedBy>User</cp:lastModifiedBy>
  <cp:revision>183</cp:revision>
  <dcterms:created xsi:type="dcterms:W3CDTF">2011-10-05T19:38:34Z</dcterms:created>
  <dcterms:modified xsi:type="dcterms:W3CDTF">2011-10-13T11:34:52Z</dcterms:modified>
</cp:coreProperties>
</file>