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7" r:id="rId12"/>
    <p:sldId id="268" r:id="rId13"/>
    <p:sldId id="269" r:id="rId14"/>
    <p:sldId id="282" r:id="rId15"/>
    <p:sldId id="270" r:id="rId16"/>
    <p:sldId id="271" r:id="rId17"/>
    <p:sldId id="272" r:id="rId18"/>
    <p:sldId id="273" r:id="rId19"/>
    <p:sldId id="274" r:id="rId20"/>
    <p:sldId id="275" r:id="rId21"/>
    <p:sldId id="276" r:id="rId22"/>
    <p:sldId id="280"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969696"/>
    <a:srgbClr val="006600"/>
    <a:srgbClr val="008000"/>
    <a:srgbClr val="FFFFCC"/>
    <a:srgbClr val="FFD10D"/>
    <a:srgbClr val="FFFFFF"/>
    <a:srgbClr val="385D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352F7FB-6D31-4BAC-8661-B89359B1564A}" type="datetimeFigureOut">
              <a:rPr lang="ru-RU"/>
              <a:pPr>
                <a:defRPr/>
              </a:pPr>
              <a:t>02.10.2011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2F7F02-421F-498C-AAFD-8854CE882B2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76FC34-D53C-406A-A75B-B9A65EA56EC6}" type="datetimeFigureOut">
              <a:rPr lang="ru-RU"/>
              <a:pPr>
                <a:defRPr/>
              </a:pPr>
              <a:t>02.10.2011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4164DC-E886-45BC-9010-C0BF40E5B4E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7CD4D9-3739-4819-824F-12ECC9B9A82D}" type="datetimeFigureOut">
              <a:rPr lang="ru-RU"/>
              <a:pPr>
                <a:defRPr/>
              </a:pPr>
              <a:t>02.10.2011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C9830E-B34B-4473-867E-9EBC0CF24ED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0061D8-26E8-4DFF-87CF-63ED2D0FBDA5}" type="datetimeFigureOut">
              <a:rPr lang="ru-RU"/>
              <a:pPr>
                <a:defRPr/>
              </a:pPr>
              <a:t>02.10.2011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62D72BD-2792-462F-BB86-A15B39A1244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64A2707-B044-4D4C-96BB-A3118E8C4C59}" type="datetimeFigureOut">
              <a:rPr lang="ru-RU"/>
              <a:pPr>
                <a:defRPr/>
              </a:pPr>
              <a:t>02.10.2011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934CEA-9FDA-406F-97EF-BF9EE467DF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57313F2-2E8F-42F3-96F6-8D3BC3C46544}" type="datetimeFigureOut">
              <a:rPr lang="ru-RU"/>
              <a:pPr>
                <a:defRPr/>
              </a:pPr>
              <a:t>02.10.2011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685F640-EB7C-4218-B13C-D3E033B25F9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CB55908-2FC0-4EA9-AE43-7AE92A67D4BF}" type="datetimeFigureOut">
              <a:rPr lang="ru-RU"/>
              <a:pPr>
                <a:defRPr/>
              </a:pPr>
              <a:t>02.10.2011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4DA41AF-3BE6-4E2F-821F-DC09148D43B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5A680F9-16B9-4C19-B557-D64F9F4ADB46}" type="datetimeFigureOut">
              <a:rPr lang="ru-RU"/>
              <a:pPr>
                <a:defRPr/>
              </a:pPr>
              <a:t>02.10.2011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5D8D794-ABFC-4E69-A89A-0A4FBED1BB5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C66F3AF-3502-4A0A-B651-0E166D6A15EA}" type="datetimeFigureOut">
              <a:rPr lang="ru-RU"/>
              <a:pPr>
                <a:defRPr/>
              </a:pPr>
              <a:t>02.10.2011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855D923-86DE-4E46-8931-525F8CAEA62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4AE296-D37B-4FD8-9D0A-D39126F0D8B9}" type="datetimeFigureOut">
              <a:rPr lang="ru-RU"/>
              <a:pPr>
                <a:defRPr/>
              </a:pPr>
              <a:t>02.10.2011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6C55151-1C5F-4691-8AC0-50B61BCD58F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F90EF22-0E6C-4727-BBC3-620EC506E6ED}" type="datetimeFigureOut">
              <a:rPr lang="ru-RU"/>
              <a:pPr>
                <a:defRPr/>
              </a:pPr>
              <a:t>02.10.2011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E227C0-D1FD-4ED3-AE87-24245DDD5F0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9BCFA8-3F75-478D-B189-299BB4FA5F30}" type="datetimeFigureOut">
              <a:rPr lang="ru-RU"/>
              <a:pPr>
                <a:defRPr/>
              </a:pPr>
              <a:t>02.10.2011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3081EF-1F28-4584-90A6-B20DEDB6999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3" descr="dor01.jpg"/>
          <p:cNvPicPr>
            <a:picLocks noChangeAspect="1"/>
          </p:cNvPicPr>
          <p:nvPr/>
        </p:nvPicPr>
        <p:blipFill>
          <a:blip r:embed="rId2"/>
          <a:srcRect/>
          <a:stretch>
            <a:fillRect/>
          </a:stretch>
        </p:blipFill>
        <p:spPr bwMode="auto">
          <a:xfrm>
            <a:off x="0" y="549275"/>
            <a:ext cx="9144000" cy="5715000"/>
          </a:xfrm>
          <a:prstGeom prst="rect">
            <a:avLst/>
          </a:prstGeom>
          <a:noFill/>
          <a:ln w="9525">
            <a:noFill/>
            <a:miter lim="800000"/>
            <a:headEnd/>
            <a:tailEnd/>
          </a:ln>
        </p:spPr>
      </p:pic>
      <p:sp>
        <p:nvSpPr>
          <p:cNvPr id="2" name="Заголовок 1"/>
          <p:cNvSpPr>
            <a:spLocks noGrp="1"/>
          </p:cNvSpPr>
          <p:nvPr>
            <p:ph type="ctrTitle"/>
          </p:nvPr>
        </p:nvSpPr>
        <p:spPr>
          <a:xfrm>
            <a:off x="500063" y="1285875"/>
            <a:ext cx="8458200" cy="3214688"/>
          </a:xfrm>
        </p:spPr>
        <p:txBody>
          <a:bodyPr>
            <a:noAutofit/>
          </a:bodyPr>
          <a:lstStyle/>
          <a:p>
            <a:pPr eaLnBrk="1" hangingPunct="1">
              <a:defRPr/>
            </a:pPr>
            <a:r>
              <a:rPr lang="ru-RU" b="1" smtClean="0">
                <a:solidFill>
                  <a:srgbClr val="FFD10D"/>
                </a:solidFill>
                <a:effectLst>
                  <a:outerShdw blurRad="38100" dist="38100" dir="2700000" algn="tl">
                    <a:srgbClr val="000000"/>
                  </a:outerShdw>
                </a:effectLst>
              </a:rPr>
              <a:t>Безопасность наших детей через ознакомление с правилами дорожного движения</a:t>
            </a:r>
            <a:r>
              <a:rPr lang="ru-RU"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11188" y="4437063"/>
            <a:ext cx="8072437" cy="2292350"/>
          </a:xfrm>
          <a:prstGeom prst="rect">
            <a:avLst/>
          </a:prstGeom>
          <a:solidFill>
            <a:srgbClr val="FFD10D"/>
          </a:solidFill>
          <a:ln w="9525">
            <a:noFill/>
            <a:miter lim="800000"/>
            <a:headEnd/>
            <a:tailEnd/>
          </a:ln>
        </p:spPr>
        <p:txBody>
          <a:bodyPr>
            <a:spAutoFit/>
          </a:bodyPr>
          <a:lstStyle/>
          <a:p>
            <a:r>
              <a:rPr lang="ru-RU" sz="1600" b="1"/>
              <a:t>За 6 месяцев 2011 года на улицах городов и дорогах Татарстана было зарегистрировано 244 ДТП с участием детей, в которых 8 детей погибли и 251 получили травмы различной степени тяжести. 50 % погибших в ДТП детей являлись пассажирами автомобилей (4 ребенка) и 50 % – дети-пешеходы (4 ребенка).</a:t>
            </a:r>
          </a:p>
          <a:p>
            <a:r>
              <a:rPr lang="ru-RU" sz="1600" b="1"/>
              <a:t>По сравнению с аналогичным периодом прошлого года отмечено снижение всех трех показателей: количество ДТП с участием детей –  на 27 ДТП  (- 10 %), количество погибших  на 7 детей (- 47 %), раненых – на 22 ребенка (- 8,1%).</a:t>
            </a:r>
          </a:p>
        </p:txBody>
      </p:sp>
      <p:sp>
        <p:nvSpPr>
          <p:cNvPr id="7" name="TextBox 6"/>
          <p:cNvSpPr txBox="1">
            <a:spLocks noChangeArrowheads="1"/>
          </p:cNvSpPr>
          <p:nvPr/>
        </p:nvSpPr>
        <p:spPr bwMode="auto">
          <a:xfrm>
            <a:off x="179388" y="1989138"/>
            <a:ext cx="2357437" cy="366712"/>
          </a:xfrm>
          <a:prstGeom prst="rect">
            <a:avLst/>
          </a:prstGeom>
          <a:noFill/>
          <a:ln w="9525">
            <a:noFill/>
            <a:miter lim="800000"/>
            <a:headEnd/>
            <a:tailEnd/>
          </a:ln>
        </p:spPr>
        <p:txBody>
          <a:bodyPr>
            <a:spAutoFit/>
          </a:bodyPr>
          <a:lstStyle/>
          <a:p>
            <a:endParaRPr lang="ru-RU"/>
          </a:p>
        </p:txBody>
      </p:sp>
      <p:pic>
        <p:nvPicPr>
          <p:cNvPr id="22533" name="Picture 5"/>
          <p:cNvPicPr>
            <a:picLocks noChangeAspect="1" noChangeArrowheads="1"/>
          </p:cNvPicPr>
          <p:nvPr/>
        </p:nvPicPr>
        <p:blipFill>
          <a:blip r:embed="rId2"/>
          <a:srcRect/>
          <a:stretch>
            <a:fillRect/>
          </a:stretch>
        </p:blipFill>
        <p:spPr bwMode="auto">
          <a:xfrm>
            <a:off x="1187450" y="188913"/>
            <a:ext cx="6697663" cy="416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8" presetClass="entr" presetSubtype="32" fill="hold" nodeType="afterEffect">
                                  <p:stCondLst>
                                    <p:cond delay="0"/>
                                  </p:stCondLst>
                                  <p:childTnLst>
                                    <p:set>
                                      <p:cBhvr>
                                        <p:cTn id="17" dur="1" fill="hold">
                                          <p:stCondLst>
                                            <p:cond delay="0"/>
                                          </p:stCondLst>
                                        </p:cTn>
                                        <p:tgtEl>
                                          <p:spTgt spid="22533"/>
                                        </p:tgtEl>
                                        <p:attrNameLst>
                                          <p:attrName>style.visibility</p:attrName>
                                        </p:attrNameLst>
                                      </p:cBhvr>
                                      <p:to>
                                        <p:strVal val="visible"/>
                                      </p:to>
                                    </p:set>
                                    <p:animEffect transition="in" filter="diamond(out)">
                                      <p:cBhvr>
                                        <p:cTn id="18"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404813"/>
            <a:ext cx="8435975" cy="1511300"/>
          </a:xfrm>
          <a:solidFill>
            <a:srgbClr val="FFD10D"/>
          </a:solidFill>
        </p:spPr>
        <p:txBody>
          <a:bodyPr/>
          <a:lstStyle/>
          <a:p>
            <a:pPr eaLnBrk="1" hangingPunct="1"/>
            <a:r>
              <a:rPr lang="ru-RU" sz="2000" smtClean="0"/>
              <a:t>За 6 месяцев 2011 года произошло 151 ДТП с участием детей-пешеходов, что составляет 62 % от общего количества ДТП с детьми, в них погибли 4 ребенка и 151 получили ранения.</a:t>
            </a:r>
            <a:r>
              <a:rPr lang="ru-RU" smtClean="0"/>
              <a:t> </a:t>
            </a:r>
          </a:p>
        </p:txBody>
      </p:sp>
      <p:pic>
        <p:nvPicPr>
          <p:cNvPr id="10" name="Picture 11" descr="906429_ya_i_anya_023"/>
          <p:cNvPicPr>
            <a:picLocks noChangeAspect="1" noChangeArrowheads="1"/>
          </p:cNvPicPr>
          <p:nvPr/>
        </p:nvPicPr>
        <p:blipFill>
          <a:blip r:embed="rId2"/>
          <a:srcRect/>
          <a:stretch>
            <a:fillRect/>
          </a:stretch>
        </p:blipFill>
        <p:spPr bwMode="auto">
          <a:xfrm>
            <a:off x="1593850" y="2143125"/>
            <a:ext cx="5956300" cy="4468813"/>
          </a:xfrm>
          <a:prstGeom prst="rect">
            <a:avLst/>
          </a:prstGeom>
          <a:noFill/>
          <a:ln w="9525">
            <a:noFill/>
            <a:miter lim="800000"/>
            <a:headEnd/>
            <a:tailEnd/>
          </a:ln>
        </p:spPr>
      </p:pic>
      <p:sp>
        <p:nvSpPr>
          <p:cNvPr id="11" name="Номер слайда 5"/>
          <p:cNvSpPr>
            <a:spLocks noGrp="1"/>
          </p:cNvSpPr>
          <p:nvPr>
            <p:ph type="sldNum" sz="quarter" idx="12"/>
          </p:nvPr>
        </p:nvSpPr>
        <p:spPr/>
        <p:txBody>
          <a:bodyPr/>
          <a:lstStyle/>
          <a:p>
            <a:pPr>
              <a:defRPr/>
            </a:pPr>
            <a:fld id="{34C997E0-1F39-440D-B20C-A6D695135F5D}" type="slidenum">
              <a:rPr lang="ru-RU"/>
              <a:pPr>
                <a:defRPr/>
              </a:pPr>
              <a:t>11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8" presetClass="entr" presetSubtype="32"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out)">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b_9519.jpg"/>
          <p:cNvPicPr>
            <a:picLocks noChangeAspect="1"/>
          </p:cNvPicPr>
          <p:nvPr/>
        </p:nvPicPr>
        <p:blipFill>
          <a:blip r:embed="rId2"/>
          <a:srcRect/>
          <a:stretch>
            <a:fillRect/>
          </a:stretch>
        </p:blipFill>
        <p:spPr bwMode="auto">
          <a:xfrm>
            <a:off x="1428750" y="1928813"/>
            <a:ext cx="6286500" cy="4716462"/>
          </a:xfrm>
          <a:prstGeom prst="rect">
            <a:avLst/>
          </a:prstGeom>
          <a:noFill/>
          <a:ln w="9525">
            <a:noFill/>
            <a:miter lim="800000"/>
            <a:headEnd/>
            <a:tailEnd/>
          </a:ln>
        </p:spPr>
      </p:pic>
      <p:sp>
        <p:nvSpPr>
          <p:cNvPr id="4" name="Rectangle 2"/>
          <p:cNvSpPr>
            <a:spLocks noGrp="1" noChangeArrowheads="1"/>
          </p:cNvSpPr>
          <p:nvPr>
            <p:ph type="title"/>
          </p:nvPr>
        </p:nvSpPr>
        <p:spPr>
          <a:xfrm>
            <a:off x="428625" y="285750"/>
            <a:ext cx="8229600" cy="1271588"/>
          </a:xfrm>
          <a:solidFill>
            <a:srgbClr val="FFD10D"/>
          </a:solidFill>
        </p:spPr>
        <p:txBody>
          <a:bodyPr/>
          <a:lstStyle/>
          <a:p>
            <a:pPr eaLnBrk="1" hangingPunct="1">
              <a:defRPr/>
            </a:pPr>
            <a:r>
              <a:rPr lang="ru-RU" sz="2000" b="1" smtClean="0">
                <a:effectLst>
                  <a:outerShdw blurRad="38100" dist="38100" dir="2700000" algn="tl">
                    <a:srgbClr val="FFFFFF"/>
                  </a:outerShdw>
                </a:effectLst>
              </a:rPr>
              <a:t>По вине самих детей произошло 64 ДТП (26,2 % от общего количества ДТП с детьми). В них 2 ребенка погибли и 62 получили ранения.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8"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ou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8313" y="4365625"/>
            <a:ext cx="8318500" cy="2303463"/>
          </a:xfrm>
          <a:solidFill>
            <a:srgbClr val="FFD10D"/>
          </a:solidFill>
          <a:ln>
            <a:solidFill>
              <a:srgbClr val="385D8A"/>
            </a:solidFill>
          </a:ln>
        </p:spPr>
        <p:txBody>
          <a:bodyPr/>
          <a:lstStyle/>
          <a:p>
            <a:pPr algn="l" eaLnBrk="1" hangingPunct="1"/>
            <a:r>
              <a:rPr lang="ru-RU" sz="2000" b="1" smtClean="0"/>
              <a:t>Основные причины ДТП, совершенных по вине детей:</a:t>
            </a:r>
            <a:br>
              <a:rPr lang="ru-RU" sz="2000" b="1" smtClean="0"/>
            </a:br>
            <a:r>
              <a:rPr lang="ru-RU" sz="1800" b="1" smtClean="0"/>
              <a:t>переход проезжей части в неустановленном месте – 17 ДТП;</a:t>
            </a:r>
            <a:br>
              <a:rPr lang="ru-RU" sz="1800" b="1" smtClean="0"/>
            </a:br>
            <a:r>
              <a:rPr lang="ru-RU" sz="1800" b="1" smtClean="0"/>
              <a:t>неожиданный выход пешехода из-за предметов, ограничивающих видимость – 14 ДТП;</a:t>
            </a:r>
            <a:br>
              <a:rPr lang="ru-RU" sz="1800" b="1" smtClean="0"/>
            </a:br>
            <a:r>
              <a:rPr lang="ru-RU" sz="1800" b="1" smtClean="0"/>
              <a:t>переход проезжей части вне пешеходного перехода – 11 ДТП;</a:t>
            </a:r>
            <a:br>
              <a:rPr lang="ru-RU" sz="1800" b="1" smtClean="0"/>
            </a:br>
            <a:r>
              <a:rPr lang="ru-RU" sz="1800" b="1" smtClean="0"/>
              <a:t>пешеход в возрасте до 7 лет без взрослого – 4 ДТП;</a:t>
            </a:r>
            <a:br>
              <a:rPr lang="ru-RU" sz="1800" b="1" smtClean="0"/>
            </a:br>
            <a:r>
              <a:rPr lang="ru-RU" sz="1800" b="1" smtClean="0"/>
              <a:t>иные нарушения ПДД пешеходами – 6 ДТП;</a:t>
            </a:r>
            <a:br>
              <a:rPr lang="ru-RU" sz="1800" b="1" smtClean="0"/>
            </a:br>
            <a:r>
              <a:rPr lang="ru-RU" sz="1800" b="1" smtClean="0"/>
              <a:t>игра на проезжей части – 1 ДТП.</a:t>
            </a:r>
          </a:p>
        </p:txBody>
      </p:sp>
      <p:pic>
        <p:nvPicPr>
          <p:cNvPr id="7" name="Picture 10" descr="дети переходят улицу"/>
          <p:cNvPicPr>
            <a:picLocks noGrp="1" noChangeAspect="1" noChangeArrowheads="1"/>
          </p:cNvPicPr>
          <p:nvPr>
            <p:ph sz="half" idx="4294967295"/>
          </p:nvPr>
        </p:nvPicPr>
        <p:blipFill>
          <a:blip r:embed="rId2"/>
          <a:srcRect/>
          <a:stretch>
            <a:fillRect/>
          </a:stretch>
        </p:blipFill>
        <p:spPr>
          <a:xfrm>
            <a:off x="468313" y="188913"/>
            <a:ext cx="8280400" cy="4032250"/>
          </a:xfrm>
        </p:spPr>
      </p:pic>
      <p:sp>
        <p:nvSpPr>
          <p:cNvPr id="8" name="Номер слайда 5"/>
          <p:cNvSpPr>
            <a:spLocks noGrp="1"/>
          </p:cNvSpPr>
          <p:nvPr>
            <p:ph type="sldNum" sz="quarter" idx="12"/>
          </p:nvPr>
        </p:nvSpPr>
        <p:spPr/>
        <p:txBody>
          <a:bodyPr/>
          <a:lstStyle/>
          <a:p>
            <a:pPr>
              <a:defRPr/>
            </a:pPr>
            <a:fld id="{303E6883-4D0C-45FC-91F1-6855CF48C5AA}" type="slidenum">
              <a:rPr lang="ru-RU"/>
              <a:pPr>
                <a:defRPr/>
              </a:pPr>
              <a:t>13</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8"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out)">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p:cNvSpPr>
          <p:nvPr>
            <p:ph type="title"/>
          </p:nvPr>
        </p:nvSpPr>
        <p:spPr>
          <a:xfrm>
            <a:off x="457200" y="274638"/>
            <a:ext cx="8291513" cy="1785937"/>
          </a:xfrm>
          <a:solidFill>
            <a:srgbClr val="FFD10D"/>
          </a:solidFill>
        </p:spPr>
        <p:txBody>
          <a:bodyPr/>
          <a:lstStyle/>
          <a:p>
            <a:r>
              <a:rPr lang="ru-RU" sz="1600" smtClean="0"/>
              <a:t>Жизнь маленького пассажира бесценна. И ответственность за его жизнь, в первую очередь, несут родители. Когда они перевозят своего ребенка в автомобиле без детского удерживающего устройства, сознательно подвергая его опасности, оправдания этому быть не может. За семь месяцев 2011 года сотрудниками подразделений республиканской Госавтоинспекции было выявлено более 40 тысяч фактов нарушения правил перевозки детей (без детского удерживающего устройства).</a:t>
            </a:r>
          </a:p>
        </p:txBody>
      </p:sp>
      <p:pic>
        <p:nvPicPr>
          <p:cNvPr id="38918" name="Picture 6"/>
          <p:cNvPicPr>
            <a:picLocks noChangeAspect="1" noChangeArrowheads="1"/>
          </p:cNvPicPr>
          <p:nvPr>
            <p:ph idx="1"/>
          </p:nvPr>
        </p:nvPicPr>
        <p:blipFill>
          <a:blip r:embed="rId2"/>
          <a:srcRect/>
          <a:stretch>
            <a:fillRect/>
          </a:stretch>
        </p:blipFill>
        <p:spPr>
          <a:xfrm>
            <a:off x="2339975" y="2349500"/>
            <a:ext cx="4343400" cy="4343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ox(out)">
                                      <p:cBhvr>
                                        <p:cTn id="7" dur="1000"/>
                                        <p:tgtEl>
                                          <p:spTgt spid="38916"/>
                                        </p:tgtEl>
                                      </p:cBhvr>
                                    </p:animEffect>
                                  </p:childTnLst>
                                </p:cTn>
                              </p:par>
                            </p:childTnLst>
                          </p:cTn>
                        </p:par>
                        <p:par>
                          <p:cTn id="8" fill="hold">
                            <p:stCondLst>
                              <p:cond delay="1000"/>
                            </p:stCondLst>
                            <p:childTnLst>
                              <p:par>
                                <p:cTn id="9" presetID="8" presetClass="entr" presetSubtype="16" fill="hold" grpId="0" nodeType="afterEffect" nodePh="1">
                                  <p:stCondLst>
                                    <p:cond delay="0"/>
                                  </p:stCondLst>
                                  <p:endCondLst>
                                    <p:cond evt="begin" delay="0">
                                      <p:tn val="9"/>
                                    </p:cond>
                                  </p:endCondLst>
                                  <p:childTnLst>
                                    <p:set>
                                      <p:cBhvr>
                                        <p:cTn id="10" dur="1" fill="hold">
                                          <p:stCondLst>
                                            <p:cond delay="0"/>
                                          </p:stCondLst>
                                        </p:cTn>
                                        <p:tgtEl>
                                          <p:spTgt spid="38918"/>
                                        </p:tgtEl>
                                        <p:attrNameLst>
                                          <p:attrName>style.visibility</p:attrName>
                                        </p:attrNameLst>
                                      </p:cBhvr>
                                      <p:to>
                                        <p:strVal val="visible"/>
                                      </p:to>
                                    </p:set>
                                    <p:animEffect transition="in" filter="diamond(in)">
                                      <p:cBhvr>
                                        <p:cTn id="11" dur="20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95288" y="333375"/>
            <a:ext cx="8072437" cy="5643563"/>
          </a:xfrm>
          <a:prstGeom prst="rect">
            <a:avLst/>
          </a:prstGeom>
          <a:solidFill>
            <a:srgbClr val="FFD10D"/>
          </a:solidFill>
          <a:ln w="9525">
            <a:noFill/>
            <a:miter lim="800000"/>
            <a:headEnd/>
            <a:tailEnd/>
          </a:ln>
        </p:spPr>
        <p:txBody>
          <a:bodyPr>
            <a:spAutoFit/>
          </a:bodyPr>
          <a:lstStyle/>
          <a:p>
            <a:pPr algn="just"/>
            <a:r>
              <a:rPr lang="ru-RU" sz="2800" b="1">
                <a:solidFill>
                  <a:srgbClr val="0070C0"/>
                </a:solidFill>
              </a:rPr>
              <a:t>Уважаемые родители! </a:t>
            </a:r>
            <a:r>
              <a:rPr lang="ru-RU" sz="2800">
                <a:solidFill>
                  <a:srgbClr val="0070C0"/>
                </a:solidFill>
              </a:rPr>
              <a:t>Только зная Правила дорожного движения и хорошо ориентируясь в сложных  ситуациях на улице, ваши дети будут находиться в меньшей опасности, и вы, в первую очередь,  должны помочь им в этом. Как в сложной обстановке на дороге должен поступить водитель, а как пешеход? Увы,</a:t>
            </a:r>
            <a:r>
              <a:rPr lang="en-US" sz="2800">
                <a:solidFill>
                  <a:srgbClr val="0070C0"/>
                </a:solidFill>
              </a:rPr>
              <a:t> </a:t>
            </a:r>
            <a:r>
              <a:rPr lang="ru-RU" sz="2800">
                <a:solidFill>
                  <a:srgbClr val="0070C0"/>
                </a:solidFill>
              </a:rPr>
              <a:t>чаще всего в семье обращаются к этой теме только тогда, когда уже свершился факт дорожно-транспортного происшествия. Так давайте же сделаем все возможное, чтобы не допустить трагедии.</a:t>
            </a:r>
          </a:p>
          <a:p>
            <a:pPr algn="just"/>
            <a:endParaRPr lang="ru-RU"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07.jpg"/>
          <p:cNvPicPr>
            <a:picLocks noChangeAspect="1"/>
          </p:cNvPicPr>
          <p:nvPr/>
        </p:nvPicPr>
        <p:blipFill>
          <a:blip r:embed="rId2"/>
          <a:srcRect/>
          <a:stretch>
            <a:fillRect/>
          </a:stretch>
        </p:blipFill>
        <p:spPr bwMode="auto">
          <a:xfrm>
            <a:off x="914400" y="1143000"/>
            <a:ext cx="7315200" cy="5181600"/>
          </a:xfrm>
          <a:prstGeom prst="rect">
            <a:avLst/>
          </a:prstGeom>
          <a:noFill/>
          <a:ln w="9525">
            <a:noFill/>
            <a:miter lim="800000"/>
            <a:headEnd/>
            <a:tailEnd/>
          </a:ln>
        </p:spPr>
      </p:pic>
      <p:sp>
        <p:nvSpPr>
          <p:cNvPr id="5" name="TextBox 4"/>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01.jpg"/>
          <p:cNvPicPr>
            <a:picLocks noChangeAspect="1"/>
          </p:cNvPicPr>
          <p:nvPr/>
        </p:nvPicPr>
        <p:blipFill>
          <a:blip r:embed="rId2"/>
          <a:srcRect/>
          <a:stretch>
            <a:fillRect/>
          </a:stretch>
        </p:blipFill>
        <p:spPr bwMode="auto">
          <a:xfrm>
            <a:off x="914400" y="1104900"/>
            <a:ext cx="73152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06.jpg"/>
          <p:cNvPicPr>
            <a:picLocks noChangeAspect="1"/>
          </p:cNvPicPr>
          <p:nvPr/>
        </p:nvPicPr>
        <p:blipFill>
          <a:blip r:embed="rId2"/>
          <a:srcRect/>
          <a:stretch>
            <a:fillRect/>
          </a:stretch>
        </p:blipFill>
        <p:spPr bwMode="auto">
          <a:xfrm>
            <a:off x="914400" y="1182688"/>
            <a:ext cx="7315200" cy="517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02.jpg"/>
          <p:cNvPicPr>
            <a:picLocks noChangeAspect="1"/>
          </p:cNvPicPr>
          <p:nvPr/>
        </p:nvPicPr>
        <p:blipFill>
          <a:blip r:embed="rId2"/>
          <a:srcRect/>
          <a:stretch>
            <a:fillRect/>
          </a:stretch>
        </p:blipFill>
        <p:spPr bwMode="auto">
          <a:xfrm>
            <a:off x="914400" y="1189038"/>
            <a:ext cx="7315200" cy="516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00063" y="1428750"/>
            <a:ext cx="8229600" cy="4525963"/>
          </a:xfrm>
        </p:spPr>
        <p:txBody>
          <a:bodyPr/>
          <a:lstStyle/>
          <a:p>
            <a:pPr algn="ctr" eaLnBrk="1" hangingPunct="1">
              <a:buFont typeface="Arial" charset="0"/>
              <a:buNone/>
            </a:pPr>
            <a:r>
              <a:rPr lang="ru-RU" sz="4800" b="1" smtClean="0">
                <a:solidFill>
                  <a:srgbClr val="002060"/>
                </a:solidFill>
              </a:rPr>
              <a:t>Дорога…Жизнь… Как похожи два эти понятия! Дорога жизни. Жизненный путь. Как близки они друг другу!</a:t>
            </a:r>
          </a:p>
          <a:p>
            <a:pPr eaLnBrk="1" hangingPunct="1">
              <a:buFont typeface="Arial" charset="0"/>
              <a:buNone/>
            </a:pPr>
            <a:endParaRPr lang="ru-RU"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249363" y="214313"/>
            <a:ext cx="6645275" cy="646112"/>
          </a:xfrm>
          <a:prstGeom prst="rect">
            <a:avLst/>
          </a:prstGeom>
          <a:noFill/>
          <a:ln w="9525">
            <a:noFill/>
            <a:miter lim="800000"/>
            <a:headEnd/>
            <a:tailEnd/>
          </a:ln>
        </p:spPr>
        <p:txBody>
          <a:bodyPr>
            <a:spAutoFit/>
          </a:bodyPr>
          <a:lstStyle/>
          <a:p>
            <a:pPr algn="ctr"/>
            <a:r>
              <a:rPr lang="ru-RU" sz="3600" b="1">
                <a:solidFill>
                  <a:srgbClr val="0070C0"/>
                </a:solidFill>
              </a:rPr>
              <a:t>ПРАВИЛА ПЕШЕХОДА</a:t>
            </a:r>
          </a:p>
        </p:txBody>
      </p:sp>
      <p:pic>
        <p:nvPicPr>
          <p:cNvPr id="3" name="Рисунок 2" descr="С-10.jpg"/>
          <p:cNvPicPr>
            <a:picLocks noChangeAspect="1"/>
          </p:cNvPicPr>
          <p:nvPr/>
        </p:nvPicPr>
        <p:blipFill>
          <a:blip r:embed="rId2"/>
          <a:srcRect/>
          <a:stretch>
            <a:fillRect/>
          </a:stretch>
        </p:blipFill>
        <p:spPr bwMode="auto">
          <a:xfrm>
            <a:off x="914400" y="1176338"/>
            <a:ext cx="7315200" cy="518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072063" y="411163"/>
            <a:ext cx="3714750" cy="6232525"/>
          </a:xfrm>
          <a:prstGeom prst="rect">
            <a:avLst/>
          </a:prstGeom>
          <a:noFill/>
          <a:ln w="9525">
            <a:noFill/>
            <a:miter lim="800000"/>
            <a:headEnd/>
            <a:tailEnd/>
          </a:ln>
        </p:spPr>
        <p:txBody>
          <a:bodyPr>
            <a:spAutoFit/>
          </a:bodyPr>
          <a:lstStyle/>
          <a:p>
            <a:r>
              <a:rPr lang="ru-RU" sz="2100"/>
              <a:t>Очень хочется, чтобы вы прониклись сознанием того, что накормить, одеть малыша, нацелить его на хорошие оценки так же необходимо, как научить ребёнка безопасному поведению на дороге. Чтобы за всеми этими заботами не забылось, не потерялось главное – дорога: дорога в школу, дорога домой. Важно, чтобы она привела к цели, не оборвалась в начале или на полпути.</a:t>
            </a:r>
          </a:p>
          <a:p>
            <a:r>
              <a:rPr lang="ru-RU" sz="2100"/>
              <a:t>Какой она будет для ребенка, зависит от нас с вами, взрослых.</a:t>
            </a:r>
          </a:p>
        </p:txBody>
      </p:sp>
      <p:pic>
        <p:nvPicPr>
          <p:cNvPr id="3" name="Рисунок 2" descr="Obl_Vash_rebenok.jpg"/>
          <p:cNvPicPr>
            <a:picLocks noChangeAspect="1"/>
          </p:cNvPicPr>
          <p:nvPr/>
        </p:nvPicPr>
        <p:blipFill>
          <a:blip r:embed="rId2"/>
          <a:srcRect/>
          <a:stretch>
            <a:fillRect/>
          </a:stretch>
        </p:blipFill>
        <p:spPr bwMode="auto">
          <a:xfrm>
            <a:off x="428625" y="482600"/>
            <a:ext cx="4143375" cy="6018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08625" y="1916113"/>
            <a:ext cx="3171825" cy="1187450"/>
          </a:xfrm>
          <a:prstGeom prst="rect">
            <a:avLst/>
          </a:prstGeom>
          <a:noFill/>
        </p:spPr>
        <p:txBody>
          <a:bodyPr wrap="none">
            <a:spAutoFit/>
          </a:bodyPr>
          <a:lstStyle/>
          <a:p>
            <a:pPr algn="ctr" fontAlgn="auto">
              <a:spcBef>
                <a:spcPts val="0"/>
              </a:spcBef>
              <a:spcAft>
                <a:spcPts val="0"/>
              </a:spcAft>
              <a:defRPr/>
            </a:pPr>
            <a:r>
              <a:rPr lang="ru-RU" sz="2400" b="1" dirty="0">
                <a:solidFill>
                  <a:srgbClr val="002060"/>
                </a:solidFill>
                <a:effectLst>
                  <a:outerShdw blurRad="38100" dist="38100" dir="2700000" algn="tl">
                    <a:srgbClr val="000000">
                      <a:alpha val="43137"/>
                    </a:srgbClr>
                  </a:outerShdw>
                </a:effectLst>
                <a:latin typeface="+mn-lt"/>
              </a:rPr>
              <a:t>СОХРАНИМ ЖИЗНЬ</a:t>
            </a:r>
          </a:p>
          <a:p>
            <a:pPr algn="ctr" fontAlgn="auto">
              <a:spcBef>
                <a:spcPts val="0"/>
              </a:spcBef>
              <a:spcAft>
                <a:spcPts val="0"/>
              </a:spcAft>
              <a:defRPr/>
            </a:pPr>
            <a:r>
              <a:rPr lang="ru-RU" sz="2400" b="1" dirty="0">
                <a:solidFill>
                  <a:srgbClr val="002060"/>
                </a:solidFill>
                <a:effectLst>
                  <a:outerShdw blurRad="38100" dist="38100" dir="2700000" algn="tl">
                    <a:srgbClr val="000000">
                      <a:alpha val="43137"/>
                    </a:srgbClr>
                  </a:outerShdw>
                </a:effectLst>
                <a:latin typeface="+mn-lt"/>
              </a:rPr>
              <a:t>И ЗДОРОВЬЕ </a:t>
            </a:r>
          </a:p>
          <a:p>
            <a:pPr algn="ctr" fontAlgn="auto">
              <a:spcBef>
                <a:spcPts val="0"/>
              </a:spcBef>
              <a:spcAft>
                <a:spcPts val="0"/>
              </a:spcAft>
              <a:defRPr/>
            </a:pPr>
            <a:r>
              <a:rPr lang="ru-RU" sz="2400" b="1" dirty="0">
                <a:solidFill>
                  <a:srgbClr val="002060"/>
                </a:solidFill>
                <a:effectLst>
                  <a:outerShdw blurRad="38100" dist="38100" dir="2700000" algn="tl">
                    <a:srgbClr val="000000">
                      <a:alpha val="43137"/>
                    </a:srgbClr>
                  </a:outerShdw>
                </a:effectLst>
                <a:latin typeface="+mn-lt"/>
              </a:rPr>
              <a:t>НАШИХ ДЕТЕЙ</a:t>
            </a:r>
          </a:p>
        </p:txBody>
      </p:sp>
      <p:pic>
        <p:nvPicPr>
          <p:cNvPr id="33796" name="Picture 4"/>
          <p:cNvPicPr>
            <a:picLocks noChangeAspect="1" noChangeArrowheads="1"/>
          </p:cNvPicPr>
          <p:nvPr/>
        </p:nvPicPr>
        <p:blipFill>
          <a:blip r:embed="rId2"/>
          <a:srcRect/>
          <a:stretch>
            <a:fillRect/>
          </a:stretch>
        </p:blipFill>
        <p:spPr bwMode="auto">
          <a:xfrm>
            <a:off x="250825" y="549275"/>
            <a:ext cx="4464050" cy="5832475"/>
          </a:xfrm>
          <a:prstGeom prst="rect">
            <a:avLst/>
          </a:prstGeom>
          <a:noFill/>
          <a:ln w="9525">
            <a:noFill/>
            <a:miter lim="800000"/>
            <a:headEnd/>
            <a:tailEnd/>
          </a:ln>
        </p:spPr>
      </p:pic>
      <p:sp>
        <p:nvSpPr>
          <p:cNvPr id="33797" name="Rectangle 5"/>
          <p:cNvSpPr>
            <a:spLocks/>
          </p:cNvSpPr>
          <p:nvPr/>
        </p:nvSpPr>
        <p:spPr bwMode="auto">
          <a:xfrm>
            <a:off x="4859338" y="5157788"/>
            <a:ext cx="4105275" cy="1296987"/>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ru-RU"/>
              <a:t>Презентацию подготовила</a:t>
            </a:r>
          </a:p>
          <a:p>
            <a:pPr marL="342900" indent="-342900" eaLnBrk="0" hangingPunct="0">
              <a:spcBef>
                <a:spcPct val="20000"/>
              </a:spcBef>
              <a:buFont typeface="Arial" charset="0"/>
              <a:buNone/>
            </a:pPr>
            <a:r>
              <a:rPr lang="ru-RU"/>
              <a:t>старший воспитатель </a:t>
            </a:r>
            <a:r>
              <a:rPr lang="en-US"/>
              <a:t>I</a:t>
            </a:r>
            <a:r>
              <a:rPr lang="ru-RU"/>
              <a:t> кв. категории</a:t>
            </a:r>
          </a:p>
          <a:p>
            <a:pPr marL="342900" indent="-342900" eaLnBrk="0" hangingPunct="0">
              <a:spcBef>
                <a:spcPct val="20000"/>
              </a:spcBef>
              <a:buFont typeface="Arial" charset="0"/>
              <a:buNone/>
            </a:pPr>
            <a:r>
              <a:rPr lang="ru-RU"/>
              <a:t>Шаймарданова Лилия Раисовна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diamond(in)">
                                      <p:cBhvr>
                                        <p:cTn id="11" dur="2000"/>
                                        <p:tgtEl>
                                          <p:spTgt spid="33796"/>
                                        </p:tgtEl>
                                      </p:cBhvr>
                                    </p:animEffect>
                                  </p:childTnLst>
                                </p:cTn>
                              </p:par>
                            </p:childTnLst>
                          </p:cTn>
                        </p:par>
                        <p:par>
                          <p:cTn id="12" fill="hold">
                            <p:stCondLst>
                              <p:cond delay="4000"/>
                            </p:stCondLst>
                            <p:childTnLst>
                              <p:par>
                                <p:cTn id="13" presetID="5" presetClass="entr" presetSubtype="10" fill="hold" grpId="0" nodeType="after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checkerboard(across)">
                                      <p:cBhvr>
                                        <p:cTn id="15" dur="1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7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descr="dor02.jpg"/>
          <p:cNvPicPr>
            <a:picLocks noChangeAspect="1"/>
          </p:cNvPicPr>
          <p:nvPr/>
        </p:nvPicPr>
        <p:blipFill>
          <a:blip r:embed="rId2"/>
          <a:srcRect/>
          <a:stretch>
            <a:fillRect/>
          </a:stretch>
        </p:blipFill>
        <p:spPr bwMode="auto">
          <a:xfrm>
            <a:off x="0" y="-214313"/>
            <a:ext cx="9144000" cy="7072313"/>
          </a:xfrm>
          <a:prstGeom prst="rect">
            <a:avLst/>
          </a:prstGeom>
          <a:noFill/>
          <a:ln w="9525">
            <a:noFill/>
            <a:miter lim="800000"/>
            <a:headEnd/>
            <a:tailEnd/>
          </a:ln>
        </p:spPr>
      </p:pic>
      <p:sp>
        <p:nvSpPr>
          <p:cNvPr id="14337" name="Rectangle 1"/>
          <p:cNvSpPr>
            <a:spLocks noChangeArrowheads="1"/>
          </p:cNvSpPr>
          <p:nvPr/>
        </p:nvSpPr>
        <p:spPr bwMode="auto">
          <a:xfrm>
            <a:off x="500063" y="428625"/>
            <a:ext cx="8286750" cy="6186488"/>
          </a:xfrm>
          <a:prstGeom prst="rect">
            <a:avLst/>
          </a:prstGeom>
          <a:noFill/>
          <a:ln w="9525">
            <a:noFill/>
            <a:miter lim="800000"/>
            <a:headEnd/>
            <a:tailEnd/>
          </a:ln>
          <a:effectLst/>
        </p:spPr>
        <p:txBody>
          <a:bodyPr anchor="ctr">
            <a:spAutoFit/>
          </a:bodyPr>
          <a:lstStyle/>
          <a:p>
            <a:pPr algn="ctr">
              <a:defRPr/>
            </a:pPr>
            <a:r>
              <a:rPr lang="ru-RU" sz="4400">
                <a:solidFill>
                  <a:srgbClr val="FFC000"/>
                </a:solidFill>
                <a:effectLst>
                  <a:outerShdw blurRad="38100" dist="38100" dir="2700000" algn="tl">
                    <a:srgbClr val="000000"/>
                  </a:outerShdw>
                </a:effectLst>
                <a:latin typeface="a_CooperBlack"/>
                <a:ea typeface="Calibri" pitchFamily="34" charset="0"/>
                <a:cs typeface="Times New Roman" pitchFamily="18" charset="0"/>
              </a:rPr>
              <a:t>Дорога… Реальная модель всей нашей жизни. Пример, который отражает любые жизненные ситуации и отношения. Как и в жизни, здесь есть определенные правила и законы.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7"/>
                                        </p:tgtEl>
                                        <p:attrNameLst>
                                          <p:attrName>style.visibility</p:attrName>
                                        </p:attrNameLst>
                                      </p:cBhvr>
                                      <p:to>
                                        <p:strVal val="visible"/>
                                      </p:to>
                                    </p:set>
                                    <p:anim calcmode="discrete" valueType="clr">
                                      <p:cBhvr override="childStyle">
                                        <p:cTn id="7" dur="80"/>
                                        <p:tgtEl>
                                          <p:spTgt spid="143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7"/>
                                        </p:tgtEl>
                                        <p:attrNameLst>
                                          <p:attrName>fillcolor</p:attrName>
                                        </p:attrNameLst>
                                      </p:cBhvr>
                                      <p:tavLst>
                                        <p:tav tm="0">
                                          <p:val>
                                            <p:clrVal>
                                              <a:schemeClr val="accent2"/>
                                            </p:clrVal>
                                          </p:val>
                                        </p:tav>
                                        <p:tav tm="50000">
                                          <p:val>
                                            <p:clrVal>
                                              <a:schemeClr val="hlink"/>
                                            </p:clrVal>
                                          </p:val>
                                        </p:tav>
                                      </p:tavLst>
                                    </p:anim>
                                    <p:set>
                                      <p:cBhvr>
                                        <p:cTn id="9" dur="80"/>
                                        <p:tgtEl>
                                          <p:spTgt spid="143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olpa.jpg"/>
          <p:cNvPicPr>
            <a:picLocks noChangeAspect="1"/>
          </p:cNvPicPr>
          <p:nvPr/>
        </p:nvPicPr>
        <p:blipFill>
          <a:blip r:embed="rId2"/>
          <a:srcRect/>
          <a:stretch>
            <a:fillRect/>
          </a:stretch>
        </p:blipFill>
        <p:spPr bwMode="auto">
          <a:xfrm>
            <a:off x="1358900" y="0"/>
            <a:ext cx="6426200" cy="4822825"/>
          </a:xfrm>
          <a:prstGeom prst="rect">
            <a:avLst/>
          </a:prstGeom>
          <a:noFill/>
          <a:ln w="9525">
            <a:noFill/>
            <a:miter lim="800000"/>
            <a:headEnd/>
            <a:tailEnd/>
          </a:ln>
        </p:spPr>
      </p:pic>
      <p:sp>
        <p:nvSpPr>
          <p:cNvPr id="7" name="Выноска со стрелкой вверх 6"/>
          <p:cNvSpPr>
            <a:spLocks noChangeArrowheads="1"/>
          </p:cNvSpPr>
          <p:nvPr/>
        </p:nvSpPr>
        <p:spPr bwMode="auto">
          <a:xfrm>
            <a:off x="571500" y="4286250"/>
            <a:ext cx="8001000" cy="2500313"/>
          </a:xfrm>
          <a:prstGeom prst="upArrowCallout">
            <a:avLst>
              <a:gd name="adj1" fmla="val 25007"/>
              <a:gd name="adj2" fmla="val 25007"/>
              <a:gd name="adj3" fmla="val 25000"/>
              <a:gd name="adj4" fmla="val 64977"/>
            </a:avLst>
          </a:prstGeom>
          <a:solidFill>
            <a:srgbClr val="385D8A">
              <a:alpha val="12157"/>
            </a:srgbClr>
          </a:solidFill>
          <a:ln w="25400" algn="ctr">
            <a:solidFill>
              <a:srgbClr val="00B0F0">
                <a:alpha val="59999"/>
              </a:srgbClr>
            </a:solidFill>
            <a:miter lim="800000"/>
            <a:headEnd/>
            <a:tailEnd/>
          </a:ln>
        </p:spPr>
        <p:txBody>
          <a:bodyPr anchor="ctr"/>
          <a:lstStyle/>
          <a:p>
            <a:pPr algn="ctr" fontAlgn="auto">
              <a:spcBef>
                <a:spcPts val="0"/>
              </a:spcBef>
              <a:spcAft>
                <a:spcPts val="0"/>
              </a:spcAft>
              <a:defRPr/>
            </a:pPr>
            <a:r>
              <a:rPr lang="ru-RU" dirty="0">
                <a:solidFill>
                  <a:srgbClr val="C00000"/>
                </a:solidFill>
                <a:latin typeface="+mn-lt"/>
              </a:rPr>
              <a:t>Дороги бывают разные: дороги в никуда, с определенным местом назначения… Мы каждый день в пути: кто-то в пути к намеченной цели, а кто-то просто идет по течению, подчиняясь законам толпы… И на этом пути нам встречаются разные люди. Попутчики, собеседники, случайные прохожие или толпа, идущая навстречу и сметающая все на своем пути.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1.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4" name="TextBox 3"/>
          <p:cNvSpPr txBox="1">
            <a:spLocks noChangeArrowheads="1"/>
          </p:cNvSpPr>
          <p:nvPr/>
        </p:nvSpPr>
        <p:spPr bwMode="auto">
          <a:xfrm>
            <a:off x="534988" y="3903663"/>
            <a:ext cx="8074025" cy="2954337"/>
          </a:xfrm>
          <a:prstGeom prst="rect">
            <a:avLst/>
          </a:prstGeom>
          <a:noFill/>
          <a:ln w="9525">
            <a:noFill/>
            <a:miter lim="800000"/>
            <a:headEnd/>
            <a:tailEnd/>
          </a:ln>
        </p:spPr>
        <p:txBody>
          <a:bodyPr>
            <a:spAutoFit/>
          </a:bodyPr>
          <a:lstStyle/>
          <a:p>
            <a:pPr algn="ctr"/>
            <a:r>
              <a:rPr lang="ru-RU" sz="2400" b="1">
                <a:solidFill>
                  <a:srgbClr val="FF0000"/>
                </a:solidFill>
              </a:rPr>
              <a:t>Как сложно порой бывает сориентироваться в ситуации! Как, попав в интенсивный дорожный или жизненный поток, суметь найти свою нишу, идти в ногу со временем, соблюдать скоростной режим? Как часто в силу своей беспечности мы бываем, незащищены перед опасностью! Особенно сложно, конечно, детям.</a:t>
            </a:r>
          </a:p>
          <a:p>
            <a:endParaRPr lang="ru-RU"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rop.jpg"/>
          <p:cNvPicPr>
            <a:picLocks noChangeAspect="1"/>
          </p:cNvPicPr>
          <p:nvPr/>
        </p:nvPicPr>
        <p:blipFill>
          <a:blip r:embed="rId2"/>
          <a:srcRect/>
          <a:stretch>
            <a:fillRect/>
          </a:stretch>
        </p:blipFill>
        <p:spPr bwMode="auto">
          <a:xfrm>
            <a:off x="0" y="0"/>
            <a:ext cx="5356225" cy="6858000"/>
          </a:xfrm>
          <a:prstGeom prst="rect">
            <a:avLst/>
          </a:prstGeom>
          <a:noFill/>
          <a:ln w="9525">
            <a:noFill/>
            <a:miter lim="800000"/>
            <a:headEnd/>
            <a:tailEnd/>
          </a:ln>
        </p:spPr>
      </p:pic>
      <p:sp>
        <p:nvSpPr>
          <p:cNvPr id="4" name="TextBox 3"/>
          <p:cNvSpPr txBox="1">
            <a:spLocks noChangeArrowheads="1"/>
          </p:cNvSpPr>
          <p:nvPr/>
        </p:nvSpPr>
        <p:spPr bwMode="auto">
          <a:xfrm>
            <a:off x="5643563" y="357188"/>
            <a:ext cx="3071812" cy="6494462"/>
          </a:xfrm>
          <a:prstGeom prst="rect">
            <a:avLst/>
          </a:prstGeom>
          <a:noFill/>
          <a:ln w="9525">
            <a:noFill/>
            <a:miter lim="800000"/>
            <a:headEnd/>
            <a:tailEnd/>
          </a:ln>
        </p:spPr>
        <p:txBody>
          <a:bodyPr>
            <a:spAutoFit/>
          </a:bodyPr>
          <a:lstStyle/>
          <a:p>
            <a:r>
              <a:rPr lang="ru-RU" sz="2600">
                <a:solidFill>
                  <a:srgbClr val="006600"/>
                </a:solidFill>
              </a:rPr>
              <a:t>Каждый выбирает свою дорогу сам. Одни пробираются узкими, непроторенными тропами, другие выбирают широкие современные магистрали, третьи сами прокладывают дорогу себе и окружающим…</a:t>
            </a:r>
          </a:p>
          <a:p>
            <a:endParaRPr lang="ru-RU" sz="260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4" descr="6259.0.123915._original.jpg"/>
          <p:cNvPicPr>
            <a:picLocks noChangeAspect="1"/>
          </p:cNvPicPr>
          <p:nvPr/>
        </p:nvPicPr>
        <p:blipFill>
          <a:blip r:embed="rId2"/>
          <a:srcRect/>
          <a:stretch>
            <a:fillRect/>
          </a:stretch>
        </p:blipFill>
        <p:spPr bwMode="auto">
          <a:xfrm>
            <a:off x="0" y="265113"/>
            <a:ext cx="9144000" cy="6092825"/>
          </a:xfrm>
          <a:prstGeom prst="rect">
            <a:avLst/>
          </a:prstGeom>
          <a:noFill/>
          <a:ln w="9525">
            <a:noFill/>
            <a:miter lim="800000"/>
            <a:headEnd/>
            <a:tailEnd/>
          </a:ln>
        </p:spPr>
      </p:pic>
      <p:sp>
        <p:nvSpPr>
          <p:cNvPr id="4" name="TextBox 3"/>
          <p:cNvSpPr txBox="1">
            <a:spLocks noChangeArrowheads="1"/>
          </p:cNvSpPr>
          <p:nvPr/>
        </p:nvSpPr>
        <p:spPr bwMode="auto">
          <a:xfrm>
            <a:off x="785813" y="357188"/>
            <a:ext cx="7786687" cy="2308225"/>
          </a:xfrm>
          <a:prstGeom prst="rect">
            <a:avLst/>
          </a:prstGeom>
          <a:noFill/>
          <a:ln w="9525">
            <a:noFill/>
            <a:miter lim="800000"/>
            <a:headEnd/>
            <a:tailEnd/>
          </a:ln>
        </p:spPr>
        <p:txBody>
          <a:bodyPr>
            <a:spAutoFit/>
          </a:bodyPr>
          <a:lstStyle/>
          <a:p>
            <a:pPr algn="ctr"/>
            <a:r>
              <a:rPr lang="ru-RU" sz="2400">
                <a:solidFill>
                  <a:srgbClr val="002060"/>
                </a:solidFill>
              </a:rPr>
              <a:t>В наш век бешеных скоростей и загруженных трасс легко попасть в пробку или зайти в тупик, еще сложнее избежать столкновения. И тогда очень важно знать, что есть люди, готовые прийти на помощь; и помнить, что тебя ждут дома.</a:t>
            </a:r>
          </a:p>
          <a:p>
            <a:pPr algn="ctr"/>
            <a:endParaRPr lang="ru-RU"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93946.jpg"/>
          <p:cNvPicPr>
            <a:picLocks noChangeAspect="1"/>
          </p:cNvPicPr>
          <p:nvPr/>
        </p:nvPicPr>
        <p:blipFill>
          <a:blip r:embed="rId2"/>
          <a:srcRect/>
          <a:stretch>
            <a:fillRect/>
          </a:stretch>
        </p:blipFill>
        <p:spPr bwMode="auto">
          <a:xfrm>
            <a:off x="34925" y="428625"/>
            <a:ext cx="9109075" cy="6072188"/>
          </a:xfrm>
          <a:prstGeom prst="rect">
            <a:avLst/>
          </a:prstGeom>
          <a:noFill/>
          <a:ln w="9525">
            <a:noFill/>
            <a:miter lim="800000"/>
            <a:headEnd/>
            <a:tailEnd/>
          </a:ln>
        </p:spPr>
      </p:pic>
      <p:sp>
        <p:nvSpPr>
          <p:cNvPr id="4" name="TextBox 3"/>
          <p:cNvSpPr txBox="1">
            <a:spLocks noChangeArrowheads="1"/>
          </p:cNvSpPr>
          <p:nvPr/>
        </p:nvSpPr>
        <p:spPr bwMode="auto">
          <a:xfrm>
            <a:off x="357188" y="500063"/>
            <a:ext cx="7786687" cy="1570037"/>
          </a:xfrm>
          <a:prstGeom prst="rect">
            <a:avLst/>
          </a:prstGeom>
          <a:solidFill>
            <a:srgbClr val="FFFFFF">
              <a:alpha val="34117"/>
            </a:srgbClr>
          </a:solidFill>
          <a:ln w="9525">
            <a:noFill/>
            <a:miter lim="800000"/>
            <a:headEnd/>
            <a:tailEnd/>
          </a:ln>
        </p:spPr>
        <p:txBody>
          <a:bodyPr>
            <a:spAutoFit/>
          </a:bodyPr>
          <a:lstStyle/>
          <a:p>
            <a:r>
              <a:rPr lang="ru-RU" sz="2400">
                <a:solidFill>
                  <a:srgbClr val="002060"/>
                </a:solidFill>
              </a:rPr>
              <a:t>Дорога… Это целая жизнь. Как удивительно похожи жизненные и дорожные ситуации! И готовить к ним себя и своих детей нужно с детства. </a:t>
            </a:r>
          </a:p>
          <a:p>
            <a:endParaRPr lang="ru-RU" sz="2400">
              <a:solidFill>
                <a:srgbClr val="FFFF00"/>
              </a:solidFill>
            </a:endParaRPr>
          </a:p>
        </p:txBody>
      </p:sp>
      <p:sp>
        <p:nvSpPr>
          <p:cNvPr id="5" name="TextBox 4"/>
          <p:cNvSpPr txBox="1">
            <a:spLocks noChangeArrowheads="1"/>
          </p:cNvSpPr>
          <p:nvPr/>
        </p:nvSpPr>
        <p:spPr bwMode="auto">
          <a:xfrm>
            <a:off x="4429125" y="3784600"/>
            <a:ext cx="4500563" cy="2216150"/>
          </a:xfrm>
          <a:prstGeom prst="rect">
            <a:avLst/>
          </a:prstGeom>
          <a:solidFill>
            <a:srgbClr val="FFFFFF">
              <a:alpha val="34117"/>
            </a:srgbClr>
          </a:solidFill>
          <a:ln w="9525">
            <a:noFill/>
            <a:miter lim="800000"/>
            <a:headEnd/>
            <a:tailEnd/>
          </a:ln>
        </p:spPr>
        <p:txBody>
          <a:bodyPr>
            <a:spAutoFit/>
          </a:bodyPr>
          <a:lstStyle/>
          <a:p>
            <a:r>
              <a:rPr lang="ru-RU" sz="2400">
                <a:solidFill>
                  <a:srgbClr val="002060"/>
                </a:solidFill>
              </a:rPr>
              <a:t>Быть терпимым, уверенным в себе, не бояться трудностей, соблюдать правила – вот то, что поможет найти выход из любой ситуации.</a:t>
            </a:r>
          </a:p>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457200" y="4868863"/>
            <a:ext cx="8291513" cy="1989137"/>
          </a:xfrm>
          <a:prstGeom prst="rect">
            <a:avLst/>
          </a:prstGeom>
        </p:spPr>
        <p:txBody>
          <a:bodyPr>
            <a:normAutofit/>
          </a:bodyPr>
          <a:lstStyle/>
          <a:p>
            <a:pPr marL="342900" indent="-342900" algn="ctr">
              <a:lnSpc>
                <a:spcPct val="90000"/>
              </a:lnSpc>
              <a:spcBef>
                <a:spcPct val="20000"/>
              </a:spcBef>
              <a:defRPr/>
            </a:pPr>
            <a:r>
              <a:rPr lang="ru-RU" sz="3200" b="1">
                <a:solidFill>
                  <a:schemeClr val="folHlink"/>
                </a:solidFill>
                <a:effectLst>
                  <a:outerShdw blurRad="38100" dist="38100" dir="2700000" algn="tl">
                    <a:srgbClr val="000000"/>
                  </a:outerShdw>
                </a:effectLst>
              </a:rPr>
              <a:t>Анализ</a:t>
            </a:r>
            <a:br>
              <a:rPr lang="ru-RU" sz="3200" b="1">
                <a:solidFill>
                  <a:schemeClr val="folHlink"/>
                </a:solidFill>
                <a:effectLst>
                  <a:outerShdw blurRad="38100" dist="38100" dir="2700000" algn="tl">
                    <a:srgbClr val="000000"/>
                  </a:outerShdw>
                </a:effectLst>
              </a:rPr>
            </a:br>
            <a:r>
              <a:rPr lang="ru-RU" sz="3200" b="1">
                <a:solidFill>
                  <a:schemeClr val="folHlink"/>
                </a:solidFill>
                <a:effectLst>
                  <a:outerShdw blurRad="38100" dist="38100" dir="2700000" algn="tl">
                    <a:srgbClr val="000000"/>
                  </a:outerShdw>
                </a:effectLst>
              </a:rPr>
              <a:t>детского дорожно-транспортного травматизма </a:t>
            </a:r>
          </a:p>
          <a:p>
            <a:pPr marL="342900" indent="-342900" algn="ctr">
              <a:lnSpc>
                <a:spcPct val="90000"/>
              </a:lnSpc>
              <a:spcBef>
                <a:spcPct val="20000"/>
              </a:spcBef>
              <a:defRPr/>
            </a:pPr>
            <a:r>
              <a:rPr lang="ru-RU" sz="3200" b="1">
                <a:solidFill>
                  <a:schemeClr val="folHlink"/>
                </a:solidFill>
                <a:effectLst>
                  <a:outerShdw blurRad="38100" dist="38100" dir="2700000" algn="tl">
                    <a:srgbClr val="000000"/>
                  </a:outerShdw>
                </a:effectLst>
              </a:rPr>
              <a:t>за </a:t>
            </a:r>
            <a:r>
              <a:rPr lang="en-US" sz="3200" b="1">
                <a:solidFill>
                  <a:schemeClr val="folHlink"/>
                </a:solidFill>
                <a:effectLst>
                  <a:outerShdw blurRad="38100" dist="38100" dir="2700000" algn="tl">
                    <a:srgbClr val="000000"/>
                  </a:outerShdw>
                </a:effectLst>
              </a:rPr>
              <a:t>6</a:t>
            </a:r>
            <a:r>
              <a:rPr lang="ru-RU" sz="3200" b="1">
                <a:solidFill>
                  <a:schemeClr val="folHlink"/>
                </a:solidFill>
                <a:effectLst>
                  <a:outerShdw blurRad="38100" dist="38100" dir="2700000" algn="tl">
                    <a:srgbClr val="000000"/>
                  </a:outerShdw>
                </a:effectLst>
              </a:rPr>
              <a:t> месяцев 20</a:t>
            </a:r>
            <a:r>
              <a:rPr lang="en-US" sz="3200" b="1">
                <a:solidFill>
                  <a:schemeClr val="folHlink"/>
                </a:solidFill>
                <a:effectLst>
                  <a:outerShdw blurRad="38100" dist="38100" dir="2700000" algn="tl">
                    <a:srgbClr val="000000"/>
                  </a:outerShdw>
                </a:effectLst>
              </a:rPr>
              <a:t>1</a:t>
            </a:r>
            <a:r>
              <a:rPr lang="ru-RU" sz="3200" b="1">
                <a:solidFill>
                  <a:schemeClr val="folHlink"/>
                </a:solidFill>
                <a:effectLst>
                  <a:outerShdw blurRad="38100" dist="38100" dir="2700000" algn="tl">
                    <a:srgbClr val="000000"/>
                  </a:outerShdw>
                </a:effectLst>
              </a:rPr>
              <a:t>1</a:t>
            </a:r>
            <a:r>
              <a:rPr lang="en-US" sz="3200" b="1">
                <a:solidFill>
                  <a:schemeClr val="folHlink"/>
                </a:solidFill>
                <a:effectLst>
                  <a:outerShdw blurRad="38100" dist="38100" dir="2700000" algn="tl">
                    <a:srgbClr val="000000"/>
                  </a:outerShdw>
                </a:effectLst>
              </a:rPr>
              <a:t> </a:t>
            </a:r>
            <a:r>
              <a:rPr lang="ru-RU" sz="3200" b="1">
                <a:solidFill>
                  <a:schemeClr val="folHlink"/>
                </a:solidFill>
                <a:effectLst>
                  <a:outerShdw blurRad="38100" dist="38100" dir="2700000" algn="tl">
                    <a:srgbClr val="000000"/>
                  </a:outerShdw>
                </a:effectLst>
              </a:rPr>
              <a:t>г.</a:t>
            </a:r>
          </a:p>
        </p:txBody>
      </p:sp>
      <p:pic>
        <p:nvPicPr>
          <p:cNvPr id="8" name="Picture 4" descr="h_112604"/>
          <p:cNvPicPr>
            <a:picLocks noChangeAspect="1" noChangeArrowheads="1"/>
          </p:cNvPicPr>
          <p:nvPr/>
        </p:nvPicPr>
        <p:blipFill>
          <a:blip r:embed="rId2"/>
          <a:srcRect/>
          <a:stretch>
            <a:fillRect/>
          </a:stretch>
        </p:blipFill>
        <p:spPr bwMode="auto">
          <a:xfrm>
            <a:off x="0" y="404813"/>
            <a:ext cx="9144000" cy="427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659</Words>
  <Application>Microsoft Office PowerPoint</Application>
  <PresentationFormat>Экран (4:3)</PresentationFormat>
  <Paragraphs>33</Paragraphs>
  <Slides>22</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22</vt:i4>
      </vt:variant>
    </vt:vector>
  </HeadingPairs>
  <TitlesOfParts>
    <vt:vector size="27" baseType="lpstr">
      <vt:lpstr>Arial</vt:lpstr>
      <vt:lpstr>Calibri</vt:lpstr>
      <vt:lpstr>a_CooperBlack</vt:lpstr>
      <vt:lpstr>Times New Roman</vt:lpstr>
      <vt:lpstr>Тема Office</vt:lpstr>
      <vt:lpstr>Безопасность наших детей через ознакомление с правилами дорожного движения </vt:lpstr>
      <vt:lpstr>Слайд 2</vt:lpstr>
      <vt:lpstr>Слайд 3</vt:lpstr>
      <vt:lpstr>Слайд 4</vt:lpstr>
      <vt:lpstr>Слайд 5</vt:lpstr>
      <vt:lpstr>Слайд 6</vt:lpstr>
      <vt:lpstr>Слайд 7</vt:lpstr>
      <vt:lpstr>Слайд 8</vt:lpstr>
      <vt:lpstr>Слайд 9</vt:lpstr>
      <vt:lpstr>Слайд 10</vt:lpstr>
      <vt:lpstr>За 6 месяцев 2011 года произошло 151 ДТП с участием детей-пешеходов, что составляет 62 % от общего количества ДТП с детьми, в них погибли 4 ребенка и 151 получили ранения. </vt:lpstr>
      <vt:lpstr>По вине самих детей произошло 64 ДТП (26,2 % от общего количества ДТП с детьми). В них 2 ребенка погибли и 62 получили ранения.</vt:lpstr>
      <vt:lpstr>Основные причины ДТП, совершенных по вине детей: переход проезжей части в неустановленном месте – 17 ДТП; неожиданный выход пешехода из-за предметов, ограничивающих видимость – 14 ДТП; переход проезжей части вне пешеходного перехода – 11 ДТП; пешеход в возрасте до 7 лет без взрослого – 4 ДТП; иные нарушения ПДД пешеходами – 6 ДТП; игра на проезжей части – 1 ДТП.</vt:lpstr>
      <vt:lpstr>Жизнь маленького пассажира бесценна. И ответственность за его жизнь, в первую очередь, несут родители. Когда они перевозят своего ребенка в автомобиле без детского удерживающего устройства, сознательно подвергая его опасности, оправдания этому быть не может. За семь месяцев 2011 года сотрудниками подразделений республиканской Госавтоинспекции было выявлено более 40 тысяч фактов нарушения правил перевозки детей (без детского удерживающего устройства).</vt:lpstr>
      <vt:lpstr>Слайд 15</vt:lpstr>
      <vt:lpstr>Слайд 16</vt:lpstr>
      <vt:lpstr>Слайд 17</vt:lpstr>
      <vt:lpstr>Слайд 18</vt:lpstr>
      <vt:lpstr>Слайд 19</vt:lpstr>
      <vt:lpstr>Слайд 20</vt:lpstr>
      <vt:lpstr>Слайд 21</vt:lpstr>
      <vt:lpstr>Слайд 22</vt:lpstr>
    </vt:vector>
  </TitlesOfParts>
  <Company>Sentrepropagande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Pavlik</dc:creator>
  <cp:lastModifiedBy>1</cp:lastModifiedBy>
  <cp:revision>144</cp:revision>
  <dcterms:created xsi:type="dcterms:W3CDTF">2009-01-26T07:43:44Z</dcterms:created>
  <dcterms:modified xsi:type="dcterms:W3CDTF">2011-10-02T17:14:11Z</dcterms:modified>
</cp:coreProperties>
</file>