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73" r:id="rId2"/>
    <p:sldId id="257" r:id="rId3"/>
    <p:sldId id="258" r:id="rId4"/>
    <p:sldId id="260" r:id="rId5"/>
    <p:sldId id="261" r:id="rId6"/>
    <p:sldId id="262" r:id="rId7"/>
    <p:sldId id="263" r:id="rId8"/>
    <p:sldId id="264" r:id="rId9"/>
    <p:sldId id="265" r:id="rId10"/>
    <p:sldId id="266" r:id="rId11"/>
    <p:sldId id="267" r:id="rId12"/>
    <p:sldId id="268" r:id="rId13"/>
    <p:sldId id="269" r:id="rId14"/>
    <p:sldId id="272" r:id="rId15"/>
    <p:sldId id="270" r:id="rId16"/>
    <p:sldId id="271" r:id="rId17"/>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14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80" autoAdjust="0"/>
    <p:restoredTop sz="92844" autoAdjust="0"/>
  </p:normalViewPr>
  <p:slideViewPr>
    <p:cSldViewPr>
      <p:cViewPr>
        <p:scale>
          <a:sx n="100" d="100"/>
          <a:sy n="100" d="100"/>
        </p:scale>
        <p:origin x="-708" y="226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676700-D275-490A-B3F4-A1F56D2D98E9}" type="datetimeFigureOut">
              <a:rPr lang="ru-RU" smtClean="0"/>
              <a:pPr/>
              <a:t>29.04.2013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635D03-21C6-428F-96FF-343E37CD625F}"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C94F4-01E4-46A9-9DE5-FFBB9D5F8EFC}" type="datetimeFigureOut">
              <a:rPr lang="ru-RU" smtClean="0"/>
              <a:pPr/>
              <a:t>29.04.2013</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1C24B-0528-4920-B206-98094CCCA396}" type="slidenum">
              <a:rPr lang="ru-RU" smtClean="0"/>
              <a:pPr/>
              <a:t>‹#›</a:t>
            </a:fld>
            <a:endParaRPr lang="ru-RU"/>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ижний колонтитул 3"/>
          <p:cNvSpPr>
            <a:spLocks noGrp="1"/>
          </p:cNvSpPr>
          <p:nvPr>
            <p:ph type="ft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97D1C24B-0528-4920-B206-98094CCCA396}"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0F61797-5619-484E-BCA0-7A28EDF2F00C}" type="datetime1">
              <a:rPr lang="ru-RU" smtClean="0"/>
              <a:pPr/>
              <a:t>29.04.2013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advClick="0"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4E34BA-41BE-496D-A2D6-93BD379E3344}" type="datetime1">
              <a:rPr lang="ru-RU" smtClean="0"/>
              <a:pPr/>
              <a:t>29.04.2013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1219202"/>
            <a:ext cx="1543050" cy="6949017"/>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1219202"/>
            <a:ext cx="4514850" cy="6949017"/>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A6DA59-AB51-4C15-8CB1-A62E3882371D}" type="datetime1">
              <a:rPr lang="ru-RU" smtClean="0"/>
              <a:pPr/>
              <a:t>29.04.2013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33ACA0-01CC-4357-881E-D13EF091DC96}" type="datetime1">
              <a:rPr lang="ru-RU" smtClean="0"/>
              <a:pPr/>
              <a:t>29.04.2013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6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507848F-56FD-4AEE-8B1A-753FD8150E4A}" type="datetime1">
              <a:rPr lang="ru-RU" smtClean="0"/>
              <a:pPr/>
              <a:t>29.04.2013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advClick="0"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C2B046D-1955-4921-816F-80CCEBD67BD2}" type="datetime1">
              <a:rPr lang="ru-RU" smtClean="0"/>
              <a:pPr/>
              <a:t>29.04.2013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943BF42-518E-4550-BF21-3F48C73C86FC}" type="datetime1">
              <a:rPr lang="ru-RU" smtClean="0"/>
              <a:pPr/>
              <a:t>29.04.2013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B41FDDA-4A3A-4E09-894A-7F3A1097EA89}" type="datetime1">
              <a:rPr lang="ru-RU" smtClean="0"/>
              <a:pPr/>
              <a:t>29.04.2013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6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C6B238-DACC-424C-A3C9-6A6A58E771BD}" type="datetime1">
              <a:rPr lang="ru-RU" smtClean="0"/>
              <a:pPr/>
              <a:t>29.04.2013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6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338FA91-4458-4B4F-8FA7-5794495DD22C}" type="datetime1">
              <a:rPr lang="ru-RU" smtClean="0"/>
              <a:pPr/>
              <a:t>29.04.2013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6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D6B4FDE-65AE-4E43-B4B0-A8449FDD7792}" type="datetime1">
              <a:rPr lang="ru-RU" smtClean="0"/>
              <a:pPr/>
              <a:t>29.04.2013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057900" y="8475134"/>
            <a:ext cx="457200" cy="486833"/>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advClick="0"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D6D745-0EB9-4B22-919A-76E94A07344A}" type="datetime1">
              <a:rPr lang="ru-RU" smtClean="0"/>
              <a:pPr/>
              <a:t>29.04.2013</a:t>
            </a:fld>
            <a:endParaRPr lang="ru-RU"/>
          </a:p>
        </p:txBody>
      </p:sp>
      <p:sp>
        <p:nvSpPr>
          <p:cNvPr id="22" name="Нижний колонтитул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4263" y="269877"/>
            <a:ext cx="6885411" cy="865632"/>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6000"/>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gif"/><Relationship Id="rId3" Type="http://schemas.openxmlformats.org/officeDocument/2006/relationships/image" Target="../media/image4.jpeg"/><Relationship Id="rId7" Type="http://schemas.openxmlformats.org/officeDocument/2006/relationships/image" Target="../media/image14.wmf"/><Relationship Id="rId12" Type="http://schemas.openxmlformats.org/officeDocument/2006/relationships/image" Target="../media/image19.wmf"/><Relationship Id="rId17" Type="http://schemas.openxmlformats.org/officeDocument/2006/relationships/image" Target="../media/image24.wmf"/><Relationship Id="rId2" Type="http://schemas.openxmlformats.org/officeDocument/2006/relationships/audio" Target="../media/audio2.wav"/><Relationship Id="rId16"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emf"/><Relationship Id="rId15" Type="http://schemas.openxmlformats.org/officeDocument/2006/relationships/image" Target="../media/image22.wmf"/><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wmf"/><Relationship Id="rId1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0050" y="1828800"/>
            <a:ext cx="5888736" cy="1743068"/>
          </a:xfrm>
        </p:spPr>
        <p:txBody>
          <a:bodyPr>
            <a:normAutofit/>
          </a:bodyPr>
          <a:lstStyle/>
          <a:p>
            <a:pPr algn="ctr"/>
            <a:r>
              <a:rPr lang="ru-RU" sz="7200" dirty="0" smtClean="0">
                <a:solidFill>
                  <a:schemeClr val="accent3">
                    <a:lumMod val="50000"/>
                  </a:schemeClr>
                </a:solidFill>
                <a:latin typeface="Mistral" pitchFamily="66" charset="0"/>
              </a:rPr>
              <a:t>Скоро в школу</a:t>
            </a:r>
            <a:endParaRPr lang="ru-RU" sz="7200" dirty="0">
              <a:solidFill>
                <a:schemeClr val="accent3">
                  <a:lumMod val="50000"/>
                </a:schemeClr>
              </a:solidFill>
              <a:latin typeface="Mistral" pitchFamily="66" charset="0"/>
            </a:endParaRPr>
          </a:p>
        </p:txBody>
      </p:sp>
      <p:sp>
        <p:nvSpPr>
          <p:cNvPr id="3" name="Подзаголовок 2"/>
          <p:cNvSpPr>
            <a:spLocks noGrp="1"/>
          </p:cNvSpPr>
          <p:nvPr>
            <p:ph type="subTitle" idx="1"/>
          </p:nvPr>
        </p:nvSpPr>
        <p:spPr>
          <a:xfrm>
            <a:off x="400050" y="4304714"/>
            <a:ext cx="5891022" cy="4839285"/>
          </a:xfrm>
        </p:spPr>
        <p:txBody>
          <a:bodyPr/>
          <a:lstStyle/>
          <a:p>
            <a:pPr algn="ctr"/>
            <a:r>
              <a:rPr lang="ru-RU" dirty="0" smtClean="0">
                <a:solidFill>
                  <a:srgbClr val="002060"/>
                </a:solidFill>
                <a:latin typeface="Monotype Corsiva" pitchFamily="66" charset="0"/>
              </a:rPr>
              <a:t>Журнал для родителей</a:t>
            </a:r>
          </a:p>
          <a:p>
            <a:pPr algn="ctr"/>
            <a:endParaRPr lang="ru-RU" dirty="0" smtClean="0">
              <a:solidFill>
                <a:srgbClr val="002060"/>
              </a:solidFill>
              <a:latin typeface="Monotype Corsiva" pitchFamily="66" charset="0"/>
            </a:endParaRPr>
          </a:p>
          <a:p>
            <a:pPr algn="ctr"/>
            <a:endParaRPr lang="ru-RU" dirty="0" smtClean="0">
              <a:solidFill>
                <a:srgbClr val="002060"/>
              </a:solidFill>
              <a:latin typeface="Monotype Corsiva" pitchFamily="66" charset="0"/>
            </a:endParaRPr>
          </a:p>
          <a:p>
            <a:pPr algn="ctr"/>
            <a:endParaRPr lang="ru-RU" dirty="0" smtClean="0">
              <a:solidFill>
                <a:srgbClr val="002060"/>
              </a:solidFill>
              <a:latin typeface="Monotype Corsiva" pitchFamily="66" charset="0"/>
            </a:endParaRPr>
          </a:p>
          <a:p>
            <a:pPr algn="ctr"/>
            <a:endParaRPr lang="ru-RU" dirty="0" smtClean="0">
              <a:solidFill>
                <a:srgbClr val="002060"/>
              </a:solidFill>
              <a:latin typeface="Monotype Corsiva" pitchFamily="66" charset="0"/>
            </a:endParaRPr>
          </a:p>
          <a:p>
            <a:pPr algn="ctr"/>
            <a:endParaRPr lang="ru-RU" dirty="0" smtClean="0">
              <a:solidFill>
                <a:srgbClr val="002060"/>
              </a:solidFill>
              <a:latin typeface="Monotype Corsiva" pitchFamily="66" charset="0"/>
            </a:endParaRPr>
          </a:p>
          <a:p>
            <a:pPr algn="ctr"/>
            <a:endParaRPr lang="ru-RU" dirty="0" smtClean="0">
              <a:solidFill>
                <a:srgbClr val="002060"/>
              </a:solidFill>
              <a:latin typeface="Monotype Corsiva" pitchFamily="66" charset="0"/>
            </a:endParaRPr>
          </a:p>
          <a:p>
            <a:pPr algn="ctr"/>
            <a:endParaRPr lang="ru-RU" dirty="0" smtClean="0">
              <a:solidFill>
                <a:srgbClr val="002060"/>
              </a:solidFill>
              <a:latin typeface="Monotype Corsiva" pitchFamily="66" charset="0"/>
            </a:endParaRPr>
          </a:p>
          <a:p>
            <a:pPr algn="ctr"/>
            <a:r>
              <a:rPr lang="ru-RU" sz="2400" smtClean="0">
                <a:solidFill>
                  <a:srgbClr val="002060"/>
                </a:solidFill>
                <a:latin typeface="Monotype Corsiva" pitchFamily="66" charset="0"/>
              </a:rPr>
              <a:t>Челябинск  </a:t>
            </a:r>
            <a:r>
              <a:rPr lang="ru-RU" sz="2400" smtClean="0">
                <a:solidFill>
                  <a:srgbClr val="002060"/>
                </a:solidFill>
                <a:latin typeface="Monotype Corsiva" pitchFamily="66" charset="0"/>
              </a:rPr>
              <a:t>2012</a:t>
            </a:r>
            <a:endParaRPr lang="ru-RU" sz="2400" dirty="0">
              <a:solidFill>
                <a:srgbClr val="002060"/>
              </a:solidFill>
              <a:latin typeface="Monotype Corsiva" pitchFamily="66"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a:t>
            </a:fld>
            <a:endParaRPr lang="ru-RU"/>
          </a:p>
        </p:txBody>
      </p:sp>
      <p:pic>
        <p:nvPicPr>
          <p:cNvPr id="1026" name="Picture 2" descr="C:\Program Files\Microsoft Office\MEDIA\CAGCAT10\j0205462.wmf"/>
          <p:cNvPicPr>
            <a:picLocks noChangeAspect="1" noChangeArrowheads="1"/>
          </p:cNvPicPr>
          <p:nvPr/>
        </p:nvPicPr>
        <p:blipFill>
          <a:blip r:embed="rId3"/>
          <a:srcRect/>
          <a:stretch>
            <a:fillRect/>
          </a:stretch>
        </p:blipFill>
        <p:spPr bwMode="auto">
          <a:xfrm>
            <a:off x="2000240" y="5286380"/>
            <a:ext cx="2512964" cy="2500330"/>
          </a:xfrm>
          <a:prstGeom prst="rect">
            <a:avLst/>
          </a:prstGeom>
          <a:noFill/>
        </p:spPr>
      </p:pic>
      <p:pic>
        <p:nvPicPr>
          <p:cNvPr id="6" name="j0214098.wav">
            <a:hlinkClick r:id="" action="ppaction://media"/>
          </p:cNvPr>
          <p:cNvPicPr>
            <a:picLocks noRot="1" noChangeAspect="1"/>
          </p:cNvPicPr>
          <p:nvPr>
            <a:wavAudioFile r:embed="rId1" name="j0214098.wav"/>
          </p:nvPr>
        </p:nvPicPr>
        <p:blipFill>
          <a:blip r:embed="rId4"/>
          <a:stretch>
            <a:fillRect/>
          </a:stretch>
        </p:blipFill>
        <p:spPr>
          <a:xfrm>
            <a:off x="3286124" y="1000100"/>
            <a:ext cx="304800" cy="304800"/>
          </a:xfrm>
          <a:prstGeom prst="rect">
            <a:avLst/>
          </a:prstGeom>
        </p:spPr>
      </p:pic>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1" presetClass="mediacall" presetSubtype="0" fill="hold" nodeType="afterEffect">
                                  <p:stCondLst>
                                    <p:cond delay="0"/>
                                  </p:stCondLst>
                                  <p:childTnLst>
                                    <p:cmd type="call" cmd="playFrom(0.0)">
                                      <p:cBhvr>
                                        <p:cTn id="12" dur="4745" fill="hold"/>
                                        <p:tgtEl>
                                          <p:spTgt spid="6"/>
                                        </p:tgtEl>
                                      </p:cBhvr>
                                    </p:cmd>
                                  </p:childTnLst>
                                </p:cTn>
                              </p:par>
                            </p:childTnLst>
                          </p:cTn>
                        </p:par>
                        <p:par>
                          <p:cTn id="13" fill="hold">
                            <p:stCondLst>
                              <p:cond delay="7745"/>
                            </p:stCondLst>
                            <p:childTnLst>
                              <p:par>
                                <p:cTn id="14" presetID="22" presetClass="emph" presetSubtype="0" fill="hold" grpId="0" nodeType="afterEffect">
                                  <p:stCondLst>
                                    <p:cond delay="0"/>
                                  </p:stCondLst>
                                  <p:childTnLst>
                                    <p:animClr clrSpc="hsl">
                                      <p:cBhvr override="childStyle">
                                        <p:cTn id="15" dur="2000" fill="hold"/>
                                        <p:tgtEl>
                                          <p:spTgt spid="3">
                                            <p:txEl>
                                              <p:pRg st="0" end="0"/>
                                            </p:txEl>
                                          </p:spTgt>
                                        </p:tgtEl>
                                        <p:attrNameLst>
                                          <p:attrName>style.color</p:attrName>
                                        </p:attrNameLst>
                                      </p:cBhvr>
                                      <p:by>
                                        <p:hsl h="-7200000" s="0" l="0"/>
                                      </p:by>
                                    </p:animClr>
                                    <p:animClr clrSpc="hsl">
                                      <p:cBhvr>
                                        <p:cTn id="16" dur="2000" fill="hold"/>
                                        <p:tgtEl>
                                          <p:spTgt spid="3">
                                            <p:txEl>
                                              <p:pRg st="0" end="0"/>
                                            </p:txEl>
                                          </p:spTgt>
                                        </p:tgtEl>
                                        <p:attrNameLst>
                                          <p:attrName>fillcolor</p:attrName>
                                        </p:attrNameLst>
                                      </p:cBhvr>
                                      <p:by>
                                        <p:hsl h="-7200000" s="0" l="0"/>
                                      </p:by>
                                    </p:animClr>
                                    <p:animClr clrSpc="hsl">
                                      <p:cBhvr>
                                        <p:cTn id="17" dur="2000" fill="hold"/>
                                        <p:tgtEl>
                                          <p:spTgt spid="3">
                                            <p:txEl>
                                              <p:pRg st="0" end="0"/>
                                            </p:txEl>
                                          </p:spTgt>
                                        </p:tgtEl>
                                        <p:attrNameLst>
                                          <p:attrName>stroke.color</p:attrName>
                                        </p:attrNameLst>
                                      </p:cBhvr>
                                      <p:by>
                                        <p:hsl h="-7200000" s="0" l="0"/>
                                      </p:by>
                                    </p:animClr>
                                    <p:set>
                                      <p:cBhvr>
                                        <p:cTn id="18" dur="2000" fill="hold"/>
                                        <p:tgtEl>
                                          <p:spTgt spid="3">
                                            <p:txEl>
                                              <p:pRg st="0" end="0"/>
                                            </p:txEl>
                                          </p:spTgt>
                                        </p:tgtEl>
                                        <p:attrNameLst>
                                          <p:attrName>fill.type</p:attrName>
                                        </p:attrNameLst>
                                      </p:cBhvr>
                                      <p:to>
                                        <p:strVal val="solid"/>
                                      </p:to>
                                    </p:set>
                                  </p:childTnLst>
                                </p:cTn>
                              </p:par>
                            </p:childTnLst>
                          </p:cTn>
                        </p:par>
                        <p:par>
                          <p:cTn id="19" fill="hold">
                            <p:stCondLst>
                              <p:cond delay="9745"/>
                            </p:stCondLst>
                            <p:childTnLst>
                              <p:par>
                                <p:cTn id="20" presetID="22" presetClass="emph" presetSubtype="0" fill="hold" grpId="0" nodeType="afterEffect">
                                  <p:stCondLst>
                                    <p:cond delay="0"/>
                                  </p:stCondLst>
                                  <p:childTnLst>
                                    <p:animClr clrSpc="hsl">
                                      <p:cBhvr override="childStyle">
                                        <p:cTn id="21" dur="2000" fill="hold"/>
                                        <p:tgtEl>
                                          <p:spTgt spid="3">
                                            <p:txEl>
                                              <p:pRg st="8" end="8"/>
                                            </p:txEl>
                                          </p:spTgt>
                                        </p:tgtEl>
                                        <p:attrNameLst>
                                          <p:attrName>style.color</p:attrName>
                                        </p:attrNameLst>
                                      </p:cBhvr>
                                      <p:by>
                                        <p:hsl h="-7200000" s="0" l="0"/>
                                      </p:by>
                                    </p:animClr>
                                    <p:animClr clrSpc="hsl">
                                      <p:cBhvr>
                                        <p:cTn id="22" dur="2000" fill="hold"/>
                                        <p:tgtEl>
                                          <p:spTgt spid="3">
                                            <p:txEl>
                                              <p:pRg st="8" end="8"/>
                                            </p:txEl>
                                          </p:spTgt>
                                        </p:tgtEl>
                                        <p:attrNameLst>
                                          <p:attrName>fillcolor</p:attrName>
                                        </p:attrNameLst>
                                      </p:cBhvr>
                                      <p:by>
                                        <p:hsl h="-7200000" s="0" l="0"/>
                                      </p:by>
                                    </p:animClr>
                                    <p:animClr clrSpc="hsl">
                                      <p:cBhvr>
                                        <p:cTn id="23" dur="2000" fill="hold"/>
                                        <p:tgtEl>
                                          <p:spTgt spid="3">
                                            <p:txEl>
                                              <p:pRg st="8" end="8"/>
                                            </p:txEl>
                                          </p:spTgt>
                                        </p:tgtEl>
                                        <p:attrNameLst>
                                          <p:attrName>stroke.color</p:attrName>
                                        </p:attrNameLst>
                                      </p:cBhvr>
                                      <p:by>
                                        <p:hsl h="-7200000" s="0" l="0"/>
                                      </p:by>
                                    </p:animClr>
                                    <p:set>
                                      <p:cBhvr>
                                        <p:cTn id="24" dur="2000" fill="hold"/>
                                        <p:tgtEl>
                                          <p:spTgt spid="3">
                                            <p:txEl>
                                              <p:pRg st="8" end="8"/>
                                            </p:txEl>
                                          </p:spTgt>
                                        </p:tgtEl>
                                        <p:attrNameLst>
                                          <p:attrName>fill.type</p:attrName>
                                        </p:attrNameLst>
                                      </p:cBhvr>
                                      <p:to>
                                        <p:strVal val="solid"/>
                                      </p:to>
                                    </p:set>
                                  </p:childTnLst>
                                </p:cTn>
                              </p:par>
                            </p:childTnLst>
                          </p:cTn>
                        </p:par>
                        <p:par>
                          <p:cTn id="25" fill="hold">
                            <p:stCondLst>
                              <p:cond delay="11745"/>
                            </p:stCondLst>
                            <p:childTnLst>
                              <p:par>
                                <p:cTn id="26" presetID="6" presetClass="exit" presetSubtype="16" fill="hold" nodeType="afterEffect">
                                  <p:stCondLst>
                                    <p:cond delay="0"/>
                                  </p:stCondLst>
                                  <p:childTnLst>
                                    <p:animEffect transition="out" filter="circle(in)">
                                      <p:cBhvr>
                                        <p:cTn id="27" dur="2000"/>
                                        <p:tgtEl>
                                          <p:spTgt spid="1026"/>
                                        </p:tgtEl>
                                      </p:cBhvr>
                                    </p:animEffect>
                                    <p:set>
                                      <p:cBhvr>
                                        <p:cTn id="28" dur="1" fill="hold">
                                          <p:stCondLst>
                                            <p:cond delay="1999"/>
                                          </p:stCondLst>
                                        </p:cTn>
                                        <p:tgtEl>
                                          <p:spTgt spid="10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 presetClass="emph" presetSubtype="2" fill="hold" grpId="1" nodeType="clickEffect">
                                  <p:stCondLst>
                                    <p:cond delay="0"/>
                                  </p:stCondLst>
                                  <p:childTnLst>
                                    <p:anim to="1.5" calcmode="lin" valueType="num">
                                      <p:cBhvr override="childStyle">
                                        <p:cTn id="32" dur="2000" fill="hold"/>
                                        <p:tgtEl>
                                          <p:spTgt spid="3">
                                            <p:txEl>
                                              <p:pRg st="0" end="0"/>
                                            </p:txEl>
                                          </p:spTgt>
                                        </p:tgtEl>
                                        <p:attrNameLst>
                                          <p:attrName>style.fontSize</p:attrName>
                                        </p:attrNameLst>
                                      </p:cBhvr>
                                    </p:anim>
                                  </p:childTnLst>
                                </p:cTn>
                              </p:par>
                            </p:childTnLst>
                          </p:cTn>
                        </p:par>
                      </p:childTnLst>
                    </p:cTn>
                  </p:par>
                  <p:par>
                    <p:cTn id="33" fill="hold">
                      <p:stCondLst>
                        <p:cond delay="indefinite"/>
                      </p:stCondLst>
                      <p:childTnLst>
                        <p:par>
                          <p:cTn id="34" fill="hold">
                            <p:stCondLst>
                              <p:cond delay="0"/>
                            </p:stCondLst>
                            <p:childTnLst>
                              <p:par>
                                <p:cTn id="35" presetID="4" presetClass="emph" presetSubtype="2" fill="hold" grpId="1" nodeType="clickEffect">
                                  <p:stCondLst>
                                    <p:cond delay="0"/>
                                  </p:stCondLst>
                                  <p:childTnLst>
                                    <p:anim to="1.5" calcmode="lin" valueType="num">
                                      <p:cBhvr override="childStyle">
                                        <p:cTn id="36" dur="2000" fill="hold"/>
                                        <p:tgtEl>
                                          <p:spTgt spid="3">
                                            <p:txEl>
                                              <p:pRg st="8" end="8"/>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P spid="3" grpId="0" uiExpand="1"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07344">
            <a:off x="1248092" y="1278600"/>
            <a:ext cx="4882625" cy="812097"/>
          </a:xfrm>
          <a:ln w="34925">
            <a:solidFill>
              <a:srgbClr val="FFFFFF"/>
            </a:solidFill>
          </a:ln>
          <a:effectLst>
            <a:glow rad="228600">
              <a:schemeClr val="accent1">
                <a:satMod val="175000"/>
                <a:alpha val="40000"/>
              </a:schemeClr>
            </a:glow>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bodyPr>
          <a:lstStyle/>
          <a:p>
            <a:r>
              <a:rPr lang="ru-RU" sz="2400" b="1" i="1" dirty="0" smtClean="0">
                <a:latin typeface="Garamond" pitchFamily="18" charset="0"/>
              </a:rPr>
              <a:t>        Специалисты </a:t>
            </a:r>
            <a:r>
              <a:rPr lang="ru-RU" sz="2400" b="1" i="1" dirty="0" smtClean="0">
                <a:solidFill>
                  <a:schemeClr val="accent1">
                    <a:lumMod val="75000"/>
                  </a:schemeClr>
                </a:solidFill>
                <a:latin typeface="Garamond" pitchFamily="18" charset="0"/>
              </a:rPr>
              <a:t>совету</a:t>
            </a:r>
            <a:r>
              <a:rPr lang="ru-RU" sz="2400" b="1" i="1" dirty="0" smtClean="0">
                <a:latin typeface="Garamond" pitchFamily="18" charset="0"/>
              </a:rPr>
              <a:t>ют</a:t>
            </a:r>
            <a:endParaRPr lang="ru-RU" sz="2400" b="1" i="1" dirty="0">
              <a:latin typeface="Garamond" pitchFamily="18" charset="0"/>
            </a:endParaRPr>
          </a:p>
        </p:txBody>
      </p:sp>
      <p:sp>
        <p:nvSpPr>
          <p:cNvPr id="3" name="Содержимое 2"/>
          <p:cNvSpPr>
            <a:spLocks noGrp="1"/>
          </p:cNvSpPr>
          <p:nvPr>
            <p:ph idx="1"/>
          </p:nvPr>
        </p:nvSpPr>
        <p:spPr>
          <a:xfrm>
            <a:off x="500042" y="2500298"/>
            <a:ext cx="6015058" cy="6429420"/>
          </a:xfrm>
        </p:spPr>
        <p:txBody>
          <a:bodyPr>
            <a:noAutofit/>
          </a:bodyPr>
          <a:lstStyle/>
          <a:p>
            <a:pPr>
              <a:buNone/>
            </a:pPr>
            <a:r>
              <a:rPr lang="ru-RU" sz="1400" b="1" i="1" u="sng" dirty="0" smtClean="0">
                <a:solidFill>
                  <a:schemeClr val="accent1">
                    <a:lumMod val="75000"/>
                  </a:schemeClr>
                </a:solidFill>
              </a:rPr>
              <a:t>Рекомендации школьного врача</a:t>
            </a:r>
            <a:endParaRPr lang="ru-RU" sz="1400" i="1" u="sng" dirty="0" smtClean="0">
              <a:solidFill>
                <a:schemeClr val="accent1">
                  <a:lumMod val="75000"/>
                </a:schemeClr>
              </a:solidFill>
            </a:endParaRPr>
          </a:p>
          <a:p>
            <a:pPr algn="just"/>
            <a:r>
              <a:rPr lang="ru-RU" sz="1200" dirty="0" smtClean="0"/>
              <a:t>Если ребенок пропустил занятия в школе в течение трех и более дней, он может быть допущен к занятиям только при наличии справки от участкового педиатра о том, что он «здоров и может посещать школу с... (указывается да­та)».</a:t>
            </a:r>
          </a:p>
          <a:p>
            <a:pPr algn="just"/>
            <a:r>
              <a:rPr lang="ru-RU" sz="1200" dirty="0" smtClean="0"/>
              <a:t>Если ребенок перенес заболевание, то в справке должен быть указан ди­агноз, даты начала и окончания заболевания, рекомендации по занятиям физкультурой и проведению профилактических прививок (указывается срок осво­бождения). Справки с личной печатью врача, но без штампа лечебного учреж­дения считаются недействительными! Все справки сдаются в медицинский кабинет школы.</a:t>
            </a:r>
          </a:p>
          <a:p>
            <a:pPr algn="just"/>
            <a:r>
              <a:rPr lang="ru-RU" sz="1200" dirty="0" smtClean="0"/>
              <a:t>Если ребенок состоит на диспансерном учете у врача-специалиста в связи с хроническим заболеванием, он должен периодически (1 раз в квартал или 1 раз в полгода по указанию врача) проходить обследование и результаты с за­ключением специалиста приносить в медицинский кабинет школы.</a:t>
            </a:r>
          </a:p>
          <a:p>
            <a:pPr algn="just"/>
            <a:r>
              <a:rPr lang="ru-RU" sz="1200" dirty="0" smtClean="0"/>
              <a:t>Если у ребенка недомогание и вы считаете, что сегодня ему лучше воз­держаться от занятий физкультурой, напишите врачу или медсестре школы за­писку с указанием жалоб, симптомов и просьбой осмотреть ребенка. Как пра­вило, таким детям предоставляется освобождение от физкультуры на один день. Если через неделю ситуация повторится, то обратитесь к участковому пе­диатру детской поликлиники.</a:t>
            </a:r>
          </a:p>
        </p:txBody>
      </p:sp>
      <p:pic>
        <p:nvPicPr>
          <p:cNvPr id="6145" name="Picture 1" descr="C:\Program Files\Microsoft Office\MEDIA\CAGCAT10\j0240719.wmf"/>
          <p:cNvPicPr>
            <a:picLocks noChangeAspect="1" noChangeArrowheads="1"/>
          </p:cNvPicPr>
          <p:nvPr/>
        </p:nvPicPr>
        <p:blipFill>
          <a:blip r:embed="rId3"/>
          <a:srcRect/>
          <a:stretch>
            <a:fillRect/>
          </a:stretch>
        </p:blipFill>
        <p:spPr bwMode="auto">
          <a:xfrm>
            <a:off x="3071810" y="6572264"/>
            <a:ext cx="1306514" cy="1970088"/>
          </a:xfrm>
          <a:prstGeom prst="rect">
            <a:avLst/>
          </a:prstGeom>
          <a:noFill/>
          <a:effectLst>
            <a:glow rad="228600">
              <a:schemeClr val="accent2">
                <a:satMod val="175000"/>
                <a:alpha val="40000"/>
              </a:schemeClr>
            </a:glow>
            <a:outerShdw blurRad="76200" dist="12700" dir="8100000" sy="-23000" kx="800400" algn="br" rotWithShape="0">
              <a:prstClr val="black">
                <a:alpha val="20000"/>
              </a:prstClr>
            </a:outerShdw>
          </a:effectLst>
          <a:scene3d>
            <a:camera prst="obliqueBottomRight"/>
            <a:lightRig rig="threePt" dir="t"/>
          </a:scene3d>
        </p:spPr>
      </p:pic>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6145"/>
                                        </p:tgtEl>
                                        <p:attrNameLst>
                                          <p:attrName>style.visibility</p:attrName>
                                        </p:attrNameLst>
                                      </p:cBhvr>
                                      <p:to>
                                        <p:strVal val="visible"/>
                                      </p:to>
                                    </p:set>
                                    <p:anim calcmode="lin" valueType="num">
                                      <p:cBhvr>
                                        <p:cTn id="43" dur="1000" fill="hold"/>
                                        <p:tgtEl>
                                          <p:spTgt spid="6145"/>
                                        </p:tgtEl>
                                        <p:attrNameLst>
                                          <p:attrName>ppt_w</p:attrName>
                                        </p:attrNameLst>
                                      </p:cBhvr>
                                      <p:tavLst>
                                        <p:tav tm="0">
                                          <p:val>
                                            <p:fltVal val="0"/>
                                          </p:val>
                                        </p:tav>
                                        <p:tav tm="100000">
                                          <p:val>
                                            <p:strVal val="#ppt_w"/>
                                          </p:val>
                                        </p:tav>
                                      </p:tavLst>
                                    </p:anim>
                                    <p:anim calcmode="lin" valueType="num">
                                      <p:cBhvr>
                                        <p:cTn id="44" dur="1000" fill="hold"/>
                                        <p:tgtEl>
                                          <p:spTgt spid="6145"/>
                                        </p:tgtEl>
                                        <p:attrNameLst>
                                          <p:attrName>ppt_h</p:attrName>
                                        </p:attrNameLst>
                                      </p:cBhvr>
                                      <p:tavLst>
                                        <p:tav tm="0">
                                          <p:val>
                                            <p:fltVal val="0"/>
                                          </p:val>
                                        </p:tav>
                                        <p:tav tm="100000">
                                          <p:val>
                                            <p:strVal val="#ppt_h"/>
                                          </p:val>
                                        </p:tav>
                                      </p:tavLst>
                                    </p:anim>
                                    <p:animEffect transition="in" filter="fade">
                                      <p:cBhvr>
                                        <p:cTn id="45" dur="1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8596"/>
            <a:ext cx="6172200" cy="1285884"/>
          </a:xfrm>
          <a:effectLst>
            <a:glow rad="228600">
              <a:schemeClr val="accent5">
                <a:satMod val="175000"/>
                <a:alpha val="40000"/>
              </a:schemeClr>
            </a:glow>
          </a:effectLst>
          <a:scene3d>
            <a:camera prst="orthographicFront"/>
            <a:lightRig rig="threePt" dir="t"/>
          </a:scene3d>
          <a:sp3d>
            <a:bevelT w="114300" prst="artDeco"/>
          </a:sp3d>
        </p:spPr>
        <p:txBody>
          <a:bodyPr>
            <a:noAutofit/>
          </a:bodyPr>
          <a:lstStyle/>
          <a:p>
            <a:pPr algn="ctr"/>
            <a:r>
              <a:rPr lang="ru-RU" sz="2400" b="1" i="1" u="sng" dirty="0" smtClean="0">
                <a:solidFill>
                  <a:schemeClr val="accent1">
                    <a:lumMod val="75000"/>
                  </a:schemeClr>
                </a:solidFill>
                <a:latin typeface="Garamond" pitchFamily="18" charset="0"/>
              </a:rPr>
              <a:t>Прививки в школе</a:t>
            </a:r>
            <a:r>
              <a:rPr lang="ru-RU" sz="2400" b="1" i="1" u="sng" dirty="0" smtClean="0">
                <a:solidFill>
                  <a:schemeClr val="accent1">
                    <a:lumMod val="75000"/>
                  </a:schemeClr>
                </a:solidFill>
              </a:rPr>
              <a:t/>
            </a:r>
            <a:br>
              <a:rPr lang="ru-RU" sz="2400" b="1" i="1" u="sng" dirty="0" smtClean="0">
                <a:solidFill>
                  <a:schemeClr val="accent1">
                    <a:lumMod val="75000"/>
                  </a:schemeClr>
                </a:solidFill>
              </a:rPr>
            </a:br>
            <a:endParaRPr lang="ru-RU" sz="2400" b="1" i="1" dirty="0"/>
          </a:p>
        </p:txBody>
      </p:sp>
      <p:sp>
        <p:nvSpPr>
          <p:cNvPr id="3" name="Содержимое 2"/>
          <p:cNvSpPr>
            <a:spLocks noGrp="1"/>
          </p:cNvSpPr>
          <p:nvPr>
            <p:ph idx="1"/>
          </p:nvPr>
        </p:nvSpPr>
        <p:spPr>
          <a:xfrm>
            <a:off x="500042" y="1714480"/>
            <a:ext cx="6015058" cy="6718320"/>
          </a:xfrm>
        </p:spPr>
        <p:txBody>
          <a:bodyPr>
            <a:normAutofit/>
          </a:bodyPr>
          <a:lstStyle/>
          <a:p>
            <a:pPr algn="just">
              <a:buNone/>
            </a:pPr>
            <a:r>
              <a:rPr lang="ru-RU" sz="1400" dirty="0" smtClean="0"/>
              <a:t>Детям в школе ставят следующие прививки:</a:t>
            </a:r>
          </a:p>
          <a:p>
            <a:pPr algn="just">
              <a:buFont typeface="Wingdings" pitchFamily="2" charset="2"/>
              <a:buChar char="q"/>
            </a:pPr>
            <a:r>
              <a:rPr lang="ru-RU" sz="1200" dirty="0" smtClean="0"/>
              <a:t>БЦЖ прививка от туберкулеза.</a:t>
            </a:r>
          </a:p>
          <a:p>
            <a:pPr algn="just">
              <a:buFont typeface="Wingdings" pitchFamily="2" charset="2"/>
              <a:buChar char="q"/>
            </a:pPr>
            <a:r>
              <a:rPr lang="ru-RU" sz="1200" dirty="0" smtClean="0"/>
              <a:t>АКДС прививка от коклюша, дифтерии и столбняка..</a:t>
            </a:r>
          </a:p>
          <a:p>
            <a:pPr algn="just">
              <a:buFont typeface="Wingdings" pitchFamily="2" charset="2"/>
              <a:buChar char="q"/>
            </a:pPr>
            <a:r>
              <a:rPr lang="ru-RU" sz="1200" dirty="0" smtClean="0"/>
              <a:t>АДС-М — прививка от дифтерии и столбняка.</a:t>
            </a:r>
          </a:p>
          <a:p>
            <a:pPr algn="just">
              <a:buFont typeface="Wingdings" pitchFamily="2" charset="2"/>
              <a:buChar char="q"/>
            </a:pPr>
            <a:r>
              <a:rPr lang="ru-RU" sz="1200" dirty="0" smtClean="0"/>
              <a:t>А Д-М — прививка от дифтерии.</a:t>
            </a:r>
          </a:p>
          <a:p>
            <a:pPr algn="just">
              <a:buFont typeface="Wingdings" pitchFamily="2" charset="2"/>
              <a:buChar char="q"/>
            </a:pPr>
            <a:r>
              <a:rPr lang="ru-RU" sz="1200" dirty="0" smtClean="0"/>
              <a:t>ОПВ — прививка от полиомиелита.</a:t>
            </a:r>
          </a:p>
          <a:p>
            <a:pPr algn="just">
              <a:buFont typeface="Wingdings" pitchFamily="2" charset="2"/>
              <a:buChar char="q"/>
            </a:pPr>
            <a:r>
              <a:rPr lang="ru-RU" sz="1200" dirty="0" smtClean="0"/>
              <a:t>Указанные прививки являются «обязательным минимумом» и проводятся бесплатно. По желанию родителей могут быть сделаны прививки от вируса гепатита В и С, краснухи, гриппа, клещевого энцефалита и других инфекций.</a:t>
            </a:r>
          </a:p>
          <a:p>
            <a:pPr algn="just">
              <a:buFont typeface="Wingdings" pitchFamily="2" charset="2"/>
              <a:buChar char="q"/>
            </a:pPr>
            <a:r>
              <a:rPr lang="ru-RU" sz="1200" dirty="0" smtClean="0"/>
              <a:t>Противопоказанием к проведению прививок является острое заболевание или обострение хронической болезни. После большинства заболеваний мини­мальный срок отвода от прививок составляет две недели. При наличии у ребен­ка хронических заболеваний (хронический </a:t>
            </a:r>
            <a:r>
              <a:rPr lang="ru-RU" sz="1200" dirty="0" err="1" smtClean="0"/>
              <a:t>пиелонефрит</a:t>
            </a:r>
            <a:r>
              <a:rPr lang="ru-RU" sz="1200" dirty="0" smtClean="0"/>
              <a:t>, бронхиальная астма, нейродермит, туберкулез и др.) для проведения прививок необходимо разреше­ние врача-специалиста который наблюдает данного ребенка (нефролог, пуль­монолог, аллерголог, фтизиатр и т.п.). После введения вакцины могут отме­чаться реакции в виде повышения температуры тела, катаральных явлений и др. Такие реакции являются нормой и не должны вызывать тревогу. Патологиче­ской реакцией принято считать повышение температуры свыше 40 градусов, отек на месте введения вакцины, гиперемию более 8 см в диаметре, появление аллергической сыпи. В подобных случаях следует немедленно обратиться к врачу.</a:t>
            </a:r>
          </a:p>
          <a:p>
            <a:pPr algn="just">
              <a:buFont typeface="Wingdings" pitchFamily="2" charset="2"/>
              <a:buChar char="q"/>
            </a:pPr>
            <a:r>
              <a:rPr lang="ru-RU" sz="1200" dirty="0" smtClean="0"/>
              <a:t>Кроме профилактических прививок, всем детям ежегодно проводится ре­акция Манту. Это не прививка! Ее цель — не создание иммунитета (невоспри­имчивости к инфекциям), а выявление инфицированных микробактериями ту­беркулеза. В том случае, если отмечается нарастание пробы Манту (по сравне­нию с предыдущим годом) или вираж (переход из отрицательной пробы в по­ложительную), ребенок направляется в противотуберкулезный диспансер для углубленного обследования. На прохождение обследования дается два месяца с момента выдачи направления</a:t>
            </a:r>
          </a:p>
          <a:p>
            <a:pPr>
              <a:buFont typeface="Wingdings" pitchFamily="2" charset="2"/>
              <a:buChar char="q"/>
            </a:pPr>
            <a:endParaRPr lang="ru-RU" sz="1200" b="1" dirty="0" smtClean="0"/>
          </a:p>
          <a:p>
            <a:endParaRPr lang="ru-RU" sz="1200" b="1" dirty="0" smtClean="0"/>
          </a:p>
          <a:p>
            <a:endParaRPr lang="ru-RU" sz="1200" b="1"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ransition spd="med" advClick="0" advTm="6000">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after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par>
                          <p:cTn id="7" fill="hold">
                            <p:stCondLst>
                              <p:cond delay="2000"/>
                            </p:stCondLst>
                            <p:childTnLst>
                              <p:par>
                                <p:cTn id="8" presetID="32" presetClass="emph" presetSubtype="0" fill="hold" grpId="1" nodeType="afterEffect">
                                  <p:stCondLst>
                                    <p:cond delay="0"/>
                                  </p:stCondLst>
                                  <p:childTnLst>
                                    <p:animClr clrSpc="rgb">
                                      <p:cBhvr override="childStyle">
                                        <p:cTn id="9" dur="100" fill="hold"/>
                                        <p:tgtEl>
                                          <p:spTgt spid="3">
                                            <p:txEl>
                                              <p:pRg st="0" end="0"/>
                                            </p:txEl>
                                          </p:spTgt>
                                        </p:tgtEl>
                                        <p:attrNameLst>
                                          <p:attrName>style.color</p:attrName>
                                        </p:attrNameLst>
                                      </p:cBhvr>
                                      <p:to>
                                        <a:schemeClr val="tx2"/>
                                      </p:to>
                                    </p:animClr>
                                    <p:animClr clrSpc="rgb">
                                      <p:cBhvr>
                                        <p:cTn id="10" dur="100" fill="hold"/>
                                        <p:tgtEl>
                                          <p:spTgt spid="3">
                                            <p:txEl>
                                              <p:pRg st="0" end="0"/>
                                            </p:txEl>
                                          </p:spTgt>
                                        </p:tgtEl>
                                        <p:attrNameLst>
                                          <p:attrName>fillcolor</p:attrName>
                                        </p:attrNameLst>
                                      </p:cBhvr>
                                      <p:to>
                                        <a:schemeClr val="tx2"/>
                                      </p:to>
                                    </p:animClr>
                                    <p:set>
                                      <p:cBhvr>
                                        <p:cTn id="11" dur="100" fill="hold"/>
                                        <p:tgtEl>
                                          <p:spTgt spid="3">
                                            <p:txEl>
                                              <p:pRg st="0" end="0"/>
                                            </p:txEl>
                                          </p:spTgt>
                                        </p:tgtEl>
                                        <p:attrNameLst>
                                          <p:attrName>fill.type</p:attrName>
                                        </p:attrNameLst>
                                      </p:cBhvr>
                                      <p:to>
                                        <p:strVal val="solid"/>
                                      </p:to>
                                    </p:set>
                                    <p:set>
                                      <p:cBhvr>
                                        <p:cTn id="12" dur="100" fill="hold"/>
                                        <p:tgtEl>
                                          <p:spTgt spid="3">
                                            <p:txEl>
                                              <p:pRg st="0" end="0"/>
                                            </p:txEl>
                                          </p:spTgt>
                                        </p:tgtEl>
                                        <p:attrNameLst>
                                          <p:attrName>fill.on</p:attrName>
                                        </p:attrNameLst>
                                      </p:cBhvr>
                                      <p:to>
                                        <p:strVal val="true"/>
                                      </p:to>
                                    </p:se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par>
                          <p:cTn id="18" fill="hold">
                            <p:stCondLst>
                              <p:cond delay="3000"/>
                            </p:stCondLst>
                            <p:childTnLst>
                              <p:par>
                                <p:cTn id="19" presetID="32" presetClass="emph" presetSubtype="0" fill="hold" grpId="1" nodeType="afterEffect">
                                  <p:stCondLst>
                                    <p:cond delay="0"/>
                                  </p:stCondLst>
                                  <p:childTnLst>
                                    <p:animClr clrSpc="rgb">
                                      <p:cBhvr override="childStyle">
                                        <p:cTn id="20" dur="100" fill="hold"/>
                                        <p:tgtEl>
                                          <p:spTgt spid="3">
                                            <p:txEl>
                                              <p:pRg st="1" end="1"/>
                                            </p:txEl>
                                          </p:spTgt>
                                        </p:tgtEl>
                                        <p:attrNameLst>
                                          <p:attrName>style.color</p:attrName>
                                        </p:attrNameLst>
                                      </p:cBhvr>
                                      <p:to>
                                        <a:schemeClr val="tx2"/>
                                      </p:to>
                                    </p:animClr>
                                    <p:animClr clrSpc="rgb">
                                      <p:cBhvr>
                                        <p:cTn id="21" dur="100" fill="hold"/>
                                        <p:tgtEl>
                                          <p:spTgt spid="3">
                                            <p:txEl>
                                              <p:pRg st="1" end="1"/>
                                            </p:txEl>
                                          </p:spTgt>
                                        </p:tgtEl>
                                        <p:attrNameLst>
                                          <p:attrName>fillcolor</p:attrName>
                                        </p:attrNameLst>
                                      </p:cBhvr>
                                      <p:to>
                                        <a:schemeClr val="tx2"/>
                                      </p:to>
                                    </p:animClr>
                                    <p:set>
                                      <p:cBhvr>
                                        <p:cTn id="22" dur="100" fill="hold"/>
                                        <p:tgtEl>
                                          <p:spTgt spid="3">
                                            <p:txEl>
                                              <p:pRg st="1" end="1"/>
                                            </p:txEl>
                                          </p:spTgt>
                                        </p:tgtEl>
                                        <p:attrNameLst>
                                          <p:attrName>fill.type</p:attrName>
                                        </p:attrNameLst>
                                      </p:cBhvr>
                                      <p:to>
                                        <p:strVal val="solid"/>
                                      </p:to>
                                    </p:set>
                                    <p:set>
                                      <p:cBhvr>
                                        <p:cTn id="23" dur="100" fill="hold"/>
                                        <p:tgtEl>
                                          <p:spTgt spid="3">
                                            <p:txEl>
                                              <p:pRg st="1" end="1"/>
                                            </p:txEl>
                                          </p:spTgt>
                                        </p:tgtEl>
                                        <p:attrNameLst>
                                          <p:attrName>fill.on</p:attrName>
                                        </p:attrNameLst>
                                      </p:cBhvr>
                                      <p:to>
                                        <p:strVal val="true"/>
                                      </p:to>
                                    </p:set>
                                    <p:animRot by="120000">
                                      <p:cBhvr>
                                        <p:cTn id="24" dur="100" fill="hold">
                                          <p:stCondLst>
                                            <p:cond delay="0"/>
                                          </p:stCondLst>
                                        </p:cTn>
                                        <p:tgtEl>
                                          <p:spTgt spid="3">
                                            <p:txEl>
                                              <p:pRg st="1" end="1"/>
                                            </p:txEl>
                                          </p:spTgt>
                                        </p:tgtEl>
                                        <p:attrNameLst>
                                          <p:attrName>r</p:attrName>
                                        </p:attrNameLst>
                                      </p:cBhvr>
                                    </p:animRot>
                                    <p:animRot by="-240000">
                                      <p:cBhvr>
                                        <p:cTn id="25" dur="200" fill="hold">
                                          <p:stCondLst>
                                            <p:cond delay="200"/>
                                          </p:stCondLst>
                                        </p:cTn>
                                        <p:tgtEl>
                                          <p:spTgt spid="3">
                                            <p:txEl>
                                              <p:pRg st="1" end="1"/>
                                            </p:txEl>
                                          </p:spTgt>
                                        </p:tgtEl>
                                        <p:attrNameLst>
                                          <p:attrName>r</p:attrName>
                                        </p:attrNameLst>
                                      </p:cBhvr>
                                    </p:animRot>
                                    <p:animRot by="240000">
                                      <p:cBhvr>
                                        <p:cTn id="26" dur="200" fill="hold">
                                          <p:stCondLst>
                                            <p:cond delay="400"/>
                                          </p:stCondLst>
                                        </p:cTn>
                                        <p:tgtEl>
                                          <p:spTgt spid="3">
                                            <p:txEl>
                                              <p:pRg st="1" end="1"/>
                                            </p:txEl>
                                          </p:spTgt>
                                        </p:tgtEl>
                                        <p:attrNameLst>
                                          <p:attrName>r</p:attrName>
                                        </p:attrNameLst>
                                      </p:cBhvr>
                                    </p:animRot>
                                    <p:animRot by="-240000">
                                      <p:cBhvr>
                                        <p:cTn id="27" dur="200" fill="hold">
                                          <p:stCondLst>
                                            <p:cond delay="600"/>
                                          </p:stCondLst>
                                        </p:cTn>
                                        <p:tgtEl>
                                          <p:spTgt spid="3">
                                            <p:txEl>
                                              <p:pRg st="1" end="1"/>
                                            </p:txEl>
                                          </p:spTgt>
                                        </p:tgtEl>
                                        <p:attrNameLst>
                                          <p:attrName>r</p:attrName>
                                        </p:attrNameLst>
                                      </p:cBhvr>
                                    </p:animRot>
                                    <p:animRot by="120000">
                                      <p:cBhvr>
                                        <p:cTn id="28" dur="200" fill="hold">
                                          <p:stCondLst>
                                            <p:cond delay="800"/>
                                          </p:stCondLst>
                                        </p:cTn>
                                        <p:tgtEl>
                                          <p:spTgt spid="3">
                                            <p:txEl>
                                              <p:pRg st="1" end="1"/>
                                            </p:txEl>
                                          </p:spTgt>
                                        </p:tgtEl>
                                        <p:attrNameLst>
                                          <p:attrName>r</p:attrName>
                                        </p:attrNameLst>
                                      </p:cBhvr>
                                    </p:animRot>
                                  </p:childTnLst>
                                </p:cTn>
                              </p:par>
                            </p:childTnLst>
                          </p:cTn>
                        </p:par>
                        <p:par>
                          <p:cTn id="29" fill="hold">
                            <p:stCondLst>
                              <p:cond delay="4000"/>
                            </p:stCondLst>
                            <p:childTnLst>
                              <p:par>
                                <p:cTn id="30" presetID="32" presetClass="emph" presetSubtype="0" fill="hold" grpId="1" nodeType="afterEffect">
                                  <p:stCondLst>
                                    <p:cond delay="0"/>
                                  </p:stCondLst>
                                  <p:childTnLst>
                                    <p:animClr clrSpc="rgb">
                                      <p:cBhvr override="childStyle">
                                        <p:cTn id="31" dur="100" fill="hold"/>
                                        <p:tgtEl>
                                          <p:spTgt spid="3">
                                            <p:txEl>
                                              <p:pRg st="2" end="2"/>
                                            </p:txEl>
                                          </p:spTgt>
                                        </p:tgtEl>
                                        <p:attrNameLst>
                                          <p:attrName>style.color</p:attrName>
                                        </p:attrNameLst>
                                      </p:cBhvr>
                                      <p:to>
                                        <a:schemeClr val="tx2"/>
                                      </p:to>
                                    </p:animClr>
                                    <p:animClr clrSpc="rgb">
                                      <p:cBhvr>
                                        <p:cTn id="32" dur="100" fill="hold"/>
                                        <p:tgtEl>
                                          <p:spTgt spid="3">
                                            <p:txEl>
                                              <p:pRg st="2" end="2"/>
                                            </p:txEl>
                                          </p:spTgt>
                                        </p:tgtEl>
                                        <p:attrNameLst>
                                          <p:attrName>fillcolor</p:attrName>
                                        </p:attrNameLst>
                                      </p:cBhvr>
                                      <p:to>
                                        <a:schemeClr val="tx2"/>
                                      </p:to>
                                    </p:animClr>
                                    <p:set>
                                      <p:cBhvr>
                                        <p:cTn id="33" dur="100" fill="hold"/>
                                        <p:tgtEl>
                                          <p:spTgt spid="3">
                                            <p:txEl>
                                              <p:pRg st="2" end="2"/>
                                            </p:txEl>
                                          </p:spTgt>
                                        </p:tgtEl>
                                        <p:attrNameLst>
                                          <p:attrName>fill.type</p:attrName>
                                        </p:attrNameLst>
                                      </p:cBhvr>
                                      <p:to>
                                        <p:strVal val="solid"/>
                                      </p:to>
                                    </p:set>
                                    <p:set>
                                      <p:cBhvr>
                                        <p:cTn id="34" dur="100" fill="hold"/>
                                        <p:tgtEl>
                                          <p:spTgt spid="3">
                                            <p:txEl>
                                              <p:pRg st="2" end="2"/>
                                            </p:txEl>
                                          </p:spTgt>
                                        </p:tgtEl>
                                        <p:attrNameLst>
                                          <p:attrName>fill.on</p:attrName>
                                        </p:attrNameLst>
                                      </p:cBhvr>
                                      <p:to>
                                        <p:strVal val="true"/>
                                      </p:to>
                                    </p:set>
                                    <p:animRot by="120000">
                                      <p:cBhvr>
                                        <p:cTn id="35" dur="100" fill="hold">
                                          <p:stCondLst>
                                            <p:cond delay="0"/>
                                          </p:stCondLst>
                                        </p:cTn>
                                        <p:tgtEl>
                                          <p:spTgt spid="3">
                                            <p:txEl>
                                              <p:pRg st="2" end="2"/>
                                            </p:txEl>
                                          </p:spTgt>
                                        </p:tgtEl>
                                        <p:attrNameLst>
                                          <p:attrName>r</p:attrName>
                                        </p:attrNameLst>
                                      </p:cBhvr>
                                    </p:animRot>
                                    <p:animRot by="-240000">
                                      <p:cBhvr>
                                        <p:cTn id="36" dur="200" fill="hold">
                                          <p:stCondLst>
                                            <p:cond delay="200"/>
                                          </p:stCondLst>
                                        </p:cTn>
                                        <p:tgtEl>
                                          <p:spTgt spid="3">
                                            <p:txEl>
                                              <p:pRg st="2" end="2"/>
                                            </p:txEl>
                                          </p:spTgt>
                                        </p:tgtEl>
                                        <p:attrNameLst>
                                          <p:attrName>r</p:attrName>
                                        </p:attrNameLst>
                                      </p:cBhvr>
                                    </p:animRot>
                                    <p:animRot by="240000">
                                      <p:cBhvr>
                                        <p:cTn id="37" dur="200" fill="hold">
                                          <p:stCondLst>
                                            <p:cond delay="400"/>
                                          </p:stCondLst>
                                        </p:cTn>
                                        <p:tgtEl>
                                          <p:spTgt spid="3">
                                            <p:txEl>
                                              <p:pRg st="2" end="2"/>
                                            </p:txEl>
                                          </p:spTgt>
                                        </p:tgtEl>
                                        <p:attrNameLst>
                                          <p:attrName>r</p:attrName>
                                        </p:attrNameLst>
                                      </p:cBhvr>
                                    </p:animRot>
                                    <p:animRot by="-240000">
                                      <p:cBhvr>
                                        <p:cTn id="38" dur="200" fill="hold">
                                          <p:stCondLst>
                                            <p:cond delay="600"/>
                                          </p:stCondLst>
                                        </p:cTn>
                                        <p:tgtEl>
                                          <p:spTgt spid="3">
                                            <p:txEl>
                                              <p:pRg st="2" end="2"/>
                                            </p:txEl>
                                          </p:spTgt>
                                        </p:tgtEl>
                                        <p:attrNameLst>
                                          <p:attrName>r</p:attrName>
                                        </p:attrNameLst>
                                      </p:cBhvr>
                                    </p:animRot>
                                    <p:animRot by="120000">
                                      <p:cBhvr>
                                        <p:cTn id="39" dur="200" fill="hold">
                                          <p:stCondLst>
                                            <p:cond delay="800"/>
                                          </p:stCondLst>
                                        </p:cTn>
                                        <p:tgtEl>
                                          <p:spTgt spid="3">
                                            <p:txEl>
                                              <p:pRg st="2" end="2"/>
                                            </p:txEl>
                                          </p:spTgt>
                                        </p:tgtEl>
                                        <p:attrNameLst>
                                          <p:attrName>r</p:attrName>
                                        </p:attrNameLst>
                                      </p:cBhvr>
                                    </p:animRot>
                                  </p:childTnLst>
                                </p:cTn>
                              </p:par>
                            </p:childTnLst>
                          </p:cTn>
                        </p:par>
                        <p:par>
                          <p:cTn id="40" fill="hold">
                            <p:stCondLst>
                              <p:cond delay="5000"/>
                            </p:stCondLst>
                            <p:childTnLst>
                              <p:par>
                                <p:cTn id="41" presetID="32" presetClass="emph" presetSubtype="0" fill="hold" grpId="1" nodeType="afterEffect">
                                  <p:stCondLst>
                                    <p:cond delay="0"/>
                                  </p:stCondLst>
                                  <p:childTnLst>
                                    <p:animClr clrSpc="rgb">
                                      <p:cBhvr override="childStyle">
                                        <p:cTn id="42" dur="100" fill="hold"/>
                                        <p:tgtEl>
                                          <p:spTgt spid="3">
                                            <p:txEl>
                                              <p:pRg st="3" end="3"/>
                                            </p:txEl>
                                          </p:spTgt>
                                        </p:tgtEl>
                                        <p:attrNameLst>
                                          <p:attrName>style.color</p:attrName>
                                        </p:attrNameLst>
                                      </p:cBhvr>
                                      <p:to>
                                        <a:schemeClr val="tx2"/>
                                      </p:to>
                                    </p:animClr>
                                    <p:animClr clrSpc="rgb">
                                      <p:cBhvr>
                                        <p:cTn id="43" dur="100" fill="hold"/>
                                        <p:tgtEl>
                                          <p:spTgt spid="3">
                                            <p:txEl>
                                              <p:pRg st="3" end="3"/>
                                            </p:txEl>
                                          </p:spTgt>
                                        </p:tgtEl>
                                        <p:attrNameLst>
                                          <p:attrName>fillcolor</p:attrName>
                                        </p:attrNameLst>
                                      </p:cBhvr>
                                      <p:to>
                                        <a:schemeClr val="tx2"/>
                                      </p:to>
                                    </p:animClr>
                                    <p:set>
                                      <p:cBhvr>
                                        <p:cTn id="44" dur="100" fill="hold"/>
                                        <p:tgtEl>
                                          <p:spTgt spid="3">
                                            <p:txEl>
                                              <p:pRg st="3" end="3"/>
                                            </p:txEl>
                                          </p:spTgt>
                                        </p:tgtEl>
                                        <p:attrNameLst>
                                          <p:attrName>fill.type</p:attrName>
                                        </p:attrNameLst>
                                      </p:cBhvr>
                                      <p:to>
                                        <p:strVal val="solid"/>
                                      </p:to>
                                    </p:set>
                                    <p:set>
                                      <p:cBhvr>
                                        <p:cTn id="45" dur="100" fill="hold"/>
                                        <p:tgtEl>
                                          <p:spTgt spid="3">
                                            <p:txEl>
                                              <p:pRg st="3" end="3"/>
                                            </p:txEl>
                                          </p:spTgt>
                                        </p:tgtEl>
                                        <p:attrNameLst>
                                          <p:attrName>fill.on</p:attrName>
                                        </p:attrNameLst>
                                      </p:cBhvr>
                                      <p:to>
                                        <p:strVal val="true"/>
                                      </p:to>
                                    </p:set>
                                    <p:animRot by="120000">
                                      <p:cBhvr>
                                        <p:cTn id="46" dur="100" fill="hold">
                                          <p:stCondLst>
                                            <p:cond delay="0"/>
                                          </p:stCondLst>
                                        </p:cTn>
                                        <p:tgtEl>
                                          <p:spTgt spid="3">
                                            <p:txEl>
                                              <p:pRg st="3" end="3"/>
                                            </p:txEl>
                                          </p:spTgt>
                                        </p:tgtEl>
                                        <p:attrNameLst>
                                          <p:attrName>r</p:attrName>
                                        </p:attrNameLst>
                                      </p:cBhvr>
                                    </p:animRot>
                                    <p:animRot by="-240000">
                                      <p:cBhvr>
                                        <p:cTn id="47" dur="200" fill="hold">
                                          <p:stCondLst>
                                            <p:cond delay="200"/>
                                          </p:stCondLst>
                                        </p:cTn>
                                        <p:tgtEl>
                                          <p:spTgt spid="3">
                                            <p:txEl>
                                              <p:pRg st="3" end="3"/>
                                            </p:txEl>
                                          </p:spTgt>
                                        </p:tgtEl>
                                        <p:attrNameLst>
                                          <p:attrName>r</p:attrName>
                                        </p:attrNameLst>
                                      </p:cBhvr>
                                    </p:animRot>
                                    <p:animRot by="240000">
                                      <p:cBhvr>
                                        <p:cTn id="48" dur="200" fill="hold">
                                          <p:stCondLst>
                                            <p:cond delay="400"/>
                                          </p:stCondLst>
                                        </p:cTn>
                                        <p:tgtEl>
                                          <p:spTgt spid="3">
                                            <p:txEl>
                                              <p:pRg st="3" end="3"/>
                                            </p:txEl>
                                          </p:spTgt>
                                        </p:tgtEl>
                                        <p:attrNameLst>
                                          <p:attrName>r</p:attrName>
                                        </p:attrNameLst>
                                      </p:cBhvr>
                                    </p:animRot>
                                    <p:animRot by="-240000">
                                      <p:cBhvr>
                                        <p:cTn id="49" dur="200" fill="hold">
                                          <p:stCondLst>
                                            <p:cond delay="600"/>
                                          </p:stCondLst>
                                        </p:cTn>
                                        <p:tgtEl>
                                          <p:spTgt spid="3">
                                            <p:txEl>
                                              <p:pRg st="3" end="3"/>
                                            </p:txEl>
                                          </p:spTgt>
                                        </p:tgtEl>
                                        <p:attrNameLst>
                                          <p:attrName>r</p:attrName>
                                        </p:attrNameLst>
                                      </p:cBhvr>
                                    </p:animRot>
                                    <p:animRot by="120000">
                                      <p:cBhvr>
                                        <p:cTn id="50" dur="200" fill="hold">
                                          <p:stCondLst>
                                            <p:cond delay="800"/>
                                          </p:stCondLst>
                                        </p:cTn>
                                        <p:tgtEl>
                                          <p:spTgt spid="3">
                                            <p:txEl>
                                              <p:pRg st="3" end="3"/>
                                            </p:txEl>
                                          </p:spTgt>
                                        </p:tgtEl>
                                        <p:attrNameLst>
                                          <p:attrName>r</p:attrName>
                                        </p:attrNameLst>
                                      </p:cBhvr>
                                    </p:animRot>
                                  </p:childTnLst>
                                </p:cTn>
                              </p:par>
                            </p:childTnLst>
                          </p:cTn>
                        </p:par>
                        <p:par>
                          <p:cTn id="51" fill="hold">
                            <p:stCondLst>
                              <p:cond delay="6000"/>
                            </p:stCondLst>
                            <p:childTnLst>
                              <p:par>
                                <p:cTn id="52" presetID="32" presetClass="emph" presetSubtype="0" fill="hold" grpId="1" nodeType="afterEffect">
                                  <p:stCondLst>
                                    <p:cond delay="0"/>
                                  </p:stCondLst>
                                  <p:childTnLst>
                                    <p:animClr clrSpc="rgb">
                                      <p:cBhvr override="childStyle">
                                        <p:cTn id="53" dur="100" fill="hold"/>
                                        <p:tgtEl>
                                          <p:spTgt spid="3">
                                            <p:txEl>
                                              <p:pRg st="4" end="4"/>
                                            </p:txEl>
                                          </p:spTgt>
                                        </p:tgtEl>
                                        <p:attrNameLst>
                                          <p:attrName>style.color</p:attrName>
                                        </p:attrNameLst>
                                      </p:cBhvr>
                                      <p:to>
                                        <a:schemeClr val="tx2"/>
                                      </p:to>
                                    </p:animClr>
                                    <p:animClr clrSpc="rgb">
                                      <p:cBhvr>
                                        <p:cTn id="54" dur="100" fill="hold"/>
                                        <p:tgtEl>
                                          <p:spTgt spid="3">
                                            <p:txEl>
                                              <p:pRg st="4" end="4"/>
                                            </p:txEl>
                                          </p:spTgt>
                                        </p:tgtEl>
                                        <p:attrNameLst>
                                          <p:attrName>fillcolor</p:attrName>
                                        </p:attrNameLst>
                                      </p:cBhvr>
                                      <p:to>
                                        <a:schemeClr val="tx2"/>
                                      </p:to>
                                    </p:animClr>
                                    <p:set>
                                      <p:cBhvr>
                                        <p:cTn id="55" dur="100" fill="hold"/>
                                        <p:tgtEl>
                                          <p:spTgt spid="3">
                                            <p:txEl>
                                              <p:pRg st="4" end="4"/>
                                            </p:txEl>
                                          </p:spTgt>
                                        </p:tgtEl>
                                        <p:attrNameLst>
                                          <p:attrName>fill.type</p:attrName>
                                        </p:attrNameLst>
                                      </p:cBhvr>
                                      <p:to>
                                        <p:strVal val="solid"/>
                                      </p:to>
                                    </p:set>
                                    <p:set>
                                      <p:cBhvr>
                                        <p:cTn id="56" dur="100" fill="hold"/>
                                        <p:tgtEl>
                                          <p:spTgt spid="3">
                                            <p:txEl>
                                              <p:pRg st="4" end="4"/>
                                            </p:txEl>
                                          </p:spTgt>
                                        </p:tgtEl>
                                        <p:attrNameLst>
                                          <p:attrName>fill.on</p:attrName>
                                        </p:attrNameLst>
                                      </p:cBhvr>
                                      <p:to>
                                        <p:strVal val="true"/>
                                      </p:to>
                                    </p:set>
                                    <p:animRot by="120000">
                                      <p:cBhvr>
                                        <p:cTn id="57" dur="100" fill="hold">
                                          <p:stCondLst>
                                            <p:cond delay="0"/>
                                          </p:stCondLst>
                                        </p:cTn>
                                        <p:tgtEl>
                                          <p:spTgt spid="3">
                                            <p:txEl>
                                              <p:pRg st="4" end="4"/>
                                            </p:txEl>
                                          </p:spTgt>
                                        </p:tgtEl>
                                        <p:attrNameLst>
                                          <p:attrName>r</p:attrName>
                                        </p:attrNameLst>
                                      </p:cBhvr>
                                    </p:animRot>
                                    <p:animRot by="-240000">
                                      <p:cBhvr>
                                        <p:cTn id="58" dur="200" fill="hold">
                                          <p:stCondLst>
                                            <p:cond delay="200"/>
                                          </p:stCondLst>
                                        </p:cTn>
                                        <p:tgtEl>
                                          <p:spTgt spid="3">
                                            <p:txEl>
                                              <p:pRg st="4" end="4"/>
                                            </p:txEl>
                                          </p:spTgt>
                                        </p:tgtEl>
                                        <p:attrNameLst>
                                          <p:attrName>r</p:attrName>
                                        </p:attrNameLst>
                                      </p:cBhvr>
                                    </p:animRot>
                                    <p:animRot by="240000">
                                      <p:cBhvr>
                                        <p:cTn id="59" dur="200" fill="hold">
                                          <p:stCondLst>
                                            <p:cond delay="400"/>
                                          </p:stCondLst>
                                        </p:cTn>
                                        <p:tgtEl>
                                          <p:spTgt spid="3">
                                            <p:txEl>
                                              <p:pRg st="4" end="4"/>
                                            </p:txEl>
                                          </p:spTgt>
                                        </p:tgtEl>
                                        <p:attrNameLst>
                                          <p:attrName>r</p:attrName>
                                        </p:attrNameLst>
                                      </p:cBhvr>
                                    </p:animRot>
                                    <p:animRot by="-240000">
                                      <p:cBhvr>
                                        <p:cTn id="60" dur="200" fill="hold">
                                          <p:stCondLst>
                                            <p:cond delay="600"/>
                                          </p:stCondLst>
                                        </p:cTn>
                                        <p:tgtEl>
                                          <p:spTgt spid="3">
                                            <p:txEl>
                                              <p:pRg st="4" end="4"/>
                                            </p:txEl>
                                          </p:spTgt>
                                        </p:tgtEl>
                                        <p:attrNameLst>
                                          <p:attrName>r</p:attrName>
                                        </p:attrNameLst>
                                      </p:cBhvr>
                                    </p:animRot>
                                    <p:animRot by="120000">
                                      <p:cBhvr>
                                        <p:cTn id="61" dur="200" fill="hold">
                                          <p:stCondLst>
                                            <p:cond delay="800"/>
                                          </p:stCondLst>
                                        </p:cTn>
                                        <p:tgtEl>
                                          <p:spTgt spid="3">
                                            <p:txEl>
                                              <p:pRg st="4" end="4"/>
                                            </p:txEl>
                                          </p:spTgt>
                                        </p:tgtEl>
                                        <p:attrNameLst>
                                          <p:attrName>r</p:attrName>
                                        </p:attrNameLst>
                                      </p:cBhvr>
                                    </p:animRot>
                                  </p:childTnLst>
                                </p:cTn>
                              </p:par>
                            </p:childTnLst>
                          </p:cTn>
                        </p:par>
                        <p:par>
                          <p:cTn id="62" fill="hold">
                            <p:stCondLst>
                              <p:cond delay="7000"/>
                            </p:stCondLst>
                            <p:childTnLst>
                              <p:par>
                                <p:cTn id="63" presetID="32" presetClass="emph" presetSubtype="0" fill="hold" grpId="1" nodeType="afterEffect">
                                  <p:stCondLst>
                                    <p:cond delay="0"/>
                                  </p:stCondLst>
                                  <p:childTnLst>
                                    <p:animClr clrSpc="rgb">
                                      <p:cBhvr override="childStyle">
                                        <p:cTn id="64" dur="100" fill="hold"/>
                                        <p:tgtEl>
                                          <p:spTgt spid="3">
                                            <p:txEl>
                                              <p:pRg st="5" end="5"/>
                                            </p:txEl>
                                          </p:spTgt>
                                        </p:tgtEl>
                                        <p:attrNameLst>
                                          <p:attrName>style.color</p:attrName>
                                        </p:attrNameLst>
                                      </p:cBhvr>
                                      <p:to>
                                        <a:schemeClr val="tx2"/>
                                      </p:to>
                                    </p:animClr>
                                    <p:animClr clrSpc="rgb">
                                      <p:cBhvr>
                                        <p:cTn id="65" dur="100" fill="hold"/>
                                        <p:tgtEl>
                                          <p:spTgt spid="3">
                                            <p:txEl>
                                              <p:pRg st="5" end="5"/>
                                            </p:txEl>
                                          </p:spTgt>
                                        </p:tgtEl>
                                        <p:attrNameLst>
                                          <p:attrName>fillcolor</p:attrName>
                                        </p:attrNameLst>
                                      </p:cBhvr>
                                      <p:to>
                                        <a:schemeClr val="tx2"/>
                                      </p:to>
                                    </p:animClr>
                                    <p:set>
                                      <p:cBhvr>
                                        <p:cTn id="66" dur="100" fill="hold"/>
                                        <p:tgtEl>
                                          <p:spTgt spid="3">
                                            <p:txEl>
                                              <p:pRg st="5" end="5"/>
                                            </p:txEl>
                                          </p:spTgt>
                                        </p:tgtEl>
                                        <p:attrNameLst>
                                          <p:attrName>fill.type</p:attrName>
                                        </p:attrNameLst>
                                      </p:cBhvr>
                                      <p:to>
                                        <p:strVal val="solid"/>
                                      </p:to>
                                    </p:set>
                                    <p:set>
                                      <p:cBhvr>
                                        <p:cTn id="67" dur="100" fill="hold"/>
                                        <p:tgtEl>
                                          <p:spTgt spid="3">
                                            <p:txEl>
                                              <p:pRg st="5" end="5"/>
                                            </p:txEl>
                                          </p:spTgt>
                                        </p:tgtEl>
                                        <p:attrNameLst>
                                          <p:attrName>fill.on</p:attrName>
                                        </p:attrNameLst>
                                      </p:cBhvr>
                                      <p:to>
                                        <p:strVal val="true"/>
                                      </p:to>
                                    </p:set>
                                    <p:animRot by="120000">
                                      <p:cBhvr>
                                        <p:cTn id="68" dur="100" fill="hold">
                                          <p:stCondLst>
                                            <p:cond delay="0"/>
                                          </p:stCondLst>
                                        </p:cTn>
                                        <p:tgtEl>
                                          <p:spTgt spid="3">
                                            <p:txEl>
                                              <p:pRg st="5" end="5"/>
                                            </p:txEl>
                                          </p:spTgt>
                                        </p:tgtEl>
                                        <p:attrNameLst>
                                          <p:attrName>r</p:attrName>
                                        </p:attrNameLst>
                                      </p:cBhvr>
                                    </p:animRot>
                                    <p:animRot by="-240000">
                                      <p:cBhvr>
                                        <p:cTn id="69" dur="200" fill="hold">
                                          <p:stCondLst>
                                            <p:cond delay="200"/>
                                          </p:stCondLst>
                                        </p:cTn>
                                        <p:tgtEl>
                                          <p:spTgt spid="3">
                                            <p:txEl>
                                              <p:pRg st="5" end="5"/>
                                            </p:txEl>
                                          </p:spTgt>
                                        </p:tgtEl>
                                        <p:attrNameLst>
                                          <p:attrName>r</p:attrName>
                                        </p:attrNameLst>
                                      </p:cBhvr>
                                    </p:animRot>
                                    <p:animRot by="240000">
                                      <p:cBhvr>
                                        <p:cTn id="70" dur="200" fill="hold">
                                          <p:stCondLst>
                                            <p:cond delay="400"/>
                                          </p:stCondLst>
                                        </p:cTn>
                                        <p:tgtEl>
                                          <p:spTgt spid="3">
                                            <p:txEl>
                                              <p:pRg st="5" end="5"/>
                                            </p:txEl>
                                          </p:spTgt>
                                        </p:tgtEl>
                                        <p:attrNameLst>
                                          <p:attrName>r</p:attrName>
                                        </p:attrNameLst>
                                      </p:cBhvr>
                                    </p:animRot>
                                    <p:animRot by="-240000">
                                      <p:cBhvr>
                                        <p:cTn id="71" dur="200" fill="hold">
                                          <p:stCondLst>
                                            <p:cond delay="600"/>
                                          </p:stCondLst>
                                        </p:cTn>
                                        <p:tgtEl>
                                          <p:spTgt spid="3">
                                            <p:txEl>
                                              <p:pRg st="5" end="5"/>
                                            </p:txEl>
                                          </p:spTgt>
                                        </p:tgtEl>
                                        <p:attrNameLst>
                                          <p:attrName>r</p:attrName>
                                        </p:attrNameLst>
                                      </p:cBhvr>
                                    </p:animRot>
                                    <p:animRot by="120000">
                                      <p:cBhvr>
                                        <p:cTn id="72" dur="200" fill="hold">
                                          <p:stCondLst>
                                            <p:cond delay="800"/>
                                          </p:stCondLst>
                                        </p:cTn>
                                        <p:tgtEl>
                                          <p:spTgt spid="3">
                                            <p:txEl>
                                              <p:pRg st="5" end="5"/>
                                            </p:txEl>
                                          </p:spTgt>
                                        </p:tgtEl>
                                        <p:attrNameLst>
                                          <p:attrName>r</p:attrName>
                                        </p:attrNameLst>
                                      </p:cBhvr>
                                    </p:animRot>
                                  </p:childTnLst>
                                </p:cTn>
                              </p:par>
                            </p:childTnLst>
                          </p:cTn>
                        </p:par>
                        <p:par>
                          <p:cTn id="73" fill="hold">
                            <p:stCondLst>
                              <p:cond delay="8000"/>
                            </p:stCondLst>
                            <p:childTnLst>
                              <p:par>
                                <p:cTn id="74" presetID="32" presetClass="emph" presetSubtype="0" fill="hold" grpId="1" nodeType="afterEffect">
                                  <p:stCondLst>
                                    <p:cond delay="0"/>
                                  </p:stCondLst>
                                  <p:childTnLst>
                                    <p:animClr clrSpc="rgb">
                                      <p:cBhvr override="childStyle">
                                        <p:cTn id="75" dur="100" fill="hold"/>
                                        <p:tgtEl>
                                          <p:spTgt spid="3">
                                            <p:txEl>
                                              <p:pRg st="6" end="6"/>
                                            </p:txEl>
                                          </p:spTgt>
                                        </p:tgtEl>
                                        <p:attrNameLst>
                                          <p:attrName>style.color</p:attrName>
                                        </p:attrNameLst>
                                      </p:cBhvr>
                                      <p:to>
                                        <a:schemeClr val="tx2"/>
                                      </p:to>
                                    </p:animClr>
                                    <p:animClr clrSpc="rgb">
                                      <p:cBhvr>
                                        <p:cTn id="76" dur="100" fill="hold"/>
                                        <p:tgtEl>
                                          <p:spTgt spid="3">
                                            <p:txEl>
                                              <p:pRg st="6" end="6"/>
                                            </p:txEl>
                                          </p:spTgt>
                                        </p:tgtEl>
                                        <p:attrNameLst>
                                          <p:attrName>fillcolor</p:attrName>
                                        </p:attrNameLst>
                                      </p:cBhvr>
                                      <p:to>
                                        <a:schemeClr val="tx2"/>
                                      </p:to>
                                    </p:animClr>
                                    <p:set>
                                      <p:cBhvr>
                                        <p:cTn id="77" dur="100" fill="hold"/>
                                        <p:tgtEl>
                                          <p:spTgt spid="3">
                                            <p:txEl>
                                              <p:pRg st="6" end="6"/>
                                            </p:txEl>
                                          </p:spTgt>
                                        </p:tgtEl>
                                        <p:attrNameLst>
                                          <p:attrName>fill.type</p:attrName>
                                        </p:attrNameLst>
                                      </p:cBhvr>
                                      <p:to>
                                        <p:strVal val="solid"/>
                                      </p:to>
                                    </p:set>
                                    <p:set>
                                      <p:cBhvr>
                                        <p:cTn id="78" dur="100" fill="hold"/>
                                        <p:tgtEl>
                                          <p:spTgt spid="3">
                                            <p:txEl>
                                              <p:pRg st="6" end="6"/>
                                            </p:txEl>
                                          </p:spTgt>
                                        </p:tgtEl>
                                        <p:attrNameLst>
                                          <p:attrName>fill.on</p:attrName>
                                        </p:attrNameLst>
                                      </p:cBhvr>
                                      <p:to>
                                        <p:strVal val="true"/>
                                      </p:to>
                                    </p:set>
                                    <p:animRot by="120000">
                                      <p:cBhvr>
                                        <p:cTn id="79" dur="100" fill="hold">
                                          <p:stCondLst>
                                            <p:cond delay="0"/>
                                          </p:stCondLst>
                                        </p:cTn>
                                        <p:tgtEl>
                                          <p:spTgt spid="3">
                                            <p:txEl>
                                              <p:pRg st="6" end="6"/>
                                            </p:txEl>
                                          </p:spTgt>
                                        </p:tgtEl>
                                        <p:attrNameLst>
                                          <p:attrName>r</p:attrName>
                                        </p:attrNameLst>
                                      </p:cBhvr>
                                    </p:animRot>
                                    <p:animRot by="-240000">
                                      <p:cBhvr>
                                        <p:cTn id="80" dur="200" fill="hold">
                                          <p:stCondLst>
                                            <p:cond delay="200"/>
                                          </p:stCondLst>
                                        </p:cTn>
                                        <p:tgtEl>
                                          <p:spTgt spid="3">
                                            <p:txEl>
                                              <p:pRg st="6" end="6"/>
                                            </p:txEl>
                                          </p:spTgt>
                                        </p:tgtEl>
                                        <p:attrNameLst>
                                          <p:attrName>r</p:attrName>
                                        </p:attrNameLst>
                                      </p:cBhvr>
                                    </p:animRot>
                                    <p:animRot by="240000">
                                      <p:cBhvr>
                                        <p:cTn id="81" dur="200" fill="hold">
                                          <p:stCondLst>
                                            <p:cond delay="400"/>
                                          </p:stCondLst>
                                        </p:cTn>
                                        <p:tgtEl>
                                          <p:spTgt spid="3">
                                            <p:txEl>
                                              <p:pRg st="6" end="6"/>
                                            </p:txEl>
                                          </p:spTgt>
                                        </p:tgtEl>
                                        <p:attrNameLst>
                                          <p:attrName>r</p:attrName>
                                        </p:attrNameLst>
                                      </p:cBhvr>
                                    </p:animRot>
                                    <p:animRot by="-240000">
                                      <p:cBhvr>
                                        <p:cTn id="82" dur="200" fill="hold">
                                          <p:stCondLst>
                                            <p:cond delay="600"/>
                                          </p:stCondLst>
                                        </p:cTn>
                                        <p:tgtEl>
                                          <p:spTgt spid="3">
                                            <p:txEl>
                                              <p:pRg st="6" end="6"/>
                                            </p:txEl>
                                          </p:spTgt>
                                        </p:tgtEl>
                                        <p:attrNameLst>
                                          <p:attrName>r</p:attrName>
                                        </p:attrNameLst>
                                      </p:cBhvr>
                                    </p:animRot>
                                    <p:animRot by="120000">
                                      <p:cBhvr>
                                        <p:cTn id="83" dur="200" fill="hold">
                                          <p:stCondLst>
                                            <p:cond delay="800"/>
                                          </p:stCondLst>
                                        </p:cTn>
                                        <p:tgtEl>
                                          <p:spTgt spid="3">
                                            <p:txEl>
                                              <p:pRg st="6" end="6"/>
                                            </p:txEl>
                                          </p:spTgt>
                                        </p:tgtEl>
                                        <p:attrNameLst>
                                          <p:attrName>r</p:attrName>
                                        </p:attrNameLst>
                                      </p:cBhvr>
                                    </p:animRot>
                                  </p:childTnLst>
                                </p:cTn>
                              </p:par>
                            </p:childTnLst>
                          </p:cTn>
                        </p:par>
                        <p:par>
                          <p:cTn id="84" fill="hold">
                            <p:stCondLst>
                              <p:cond delay="9000"/>
                            </p:stCondLst>
                            <p:childTnLst>
                              <p:par>
                                <p:cTn id="85" presetID="32" presetClass="emph" presetSubtype="0" fill="hold" grpId="1" nodeType="afterEffect">
                                  <p:stCondLst>
                                    <p:cond delay="0"/>
                                  </p:stCondLst>
                                  <p:childTnLst>
                                    <p:animClr clrSpc="rgb">
                                      <p:cBhvr override="childStyle">
                                        <p:cTn id="86" dur="100" fill="hold"/>
                                        <p:tgtEl>
                                          <p:spTgt spid="3">
                                            <p:txEl>
                                              <p:pRg st="7" end="7"/>
                                            </p:txEl>
                                          </p:spTgt>
                                        </p:tgtEl>
                                        <p:attrNameLst>
                                          <p:attrName>style.color</p:attrName>
                                        </p:attrNameLst>
                                      </p:cBhvr>
                                      <p:to>
                                        <a:schemeClr val="tx2"/>
                                      </p:to>
                                    </p:animClr>
                                    <p:animClr clrSpc="rgb">
                                      <p:cBhvr>
                                        <p:cTn id="87" dur="100" fill="hold"/>
                                        <p:tgtEl>
                                          <p:spTgt spid="3">
                                            <p:txEl>
                                              <p:pRg st="7" end="7"/>
                                            </p:txEl>
                                          </p:spTgt>
                                        </p:tgtEl>
                                        <p:attrNameLst>
                                          <p:attrName>fillcolor</p:attrName>
                                        </p:attrNameLst>
                                      </p:cBhvr>
                                      <p:to>
                                        <a:schemeClr val="tx2"/>
                                      </p:to>
                                    </p:animClr>
                                    <p:set>
                                      <p:cBhvr>
                                        <p:cTn id="88" dur="100" fill="hold"/>
                                        <p:tgtEl>
                                          <p:spTgt spid="3">
                                            <p:txEl>
                                              <p:pRg st="7" end="7"/>
                                            </p:txEl>
                                          </p:spTgt>
                                        </p:tgtEl>
                                        <p:attrNameLst>
                                          <p:attrName>fill.type</p:attrName>
                                        </p:attrNameLst>
                                      </p:cBhvr>
                                      <p:to>
                                        <p:strVal val="solid"/>
                                      </p:to>
                                    </p:set>
                                    <p:set>
                                      <p:cBhvr>
                                        <p:cTn id="89" dur="100" fill="hold"/>
                                        <p:tgtEl>
                                          <p:spTgt spid="3">
                                            <p:txEl>
                                              <p:pRg st="7" end="7"/>
                                            </p:txEl>
                                          </p:spTgt>
                                        </p:tgtEl>
                                        <p:attrNameLst>
                                          <p:attrName>fill.on</p:attrName>
                                        </p:attrNameLst>
                                      </p:cBhvr>
                                      <p:to>
                                        <p:strVal val="true"/>
                                      </p:to>
                                    </p:set>
                                    <p:animRot by="120000">
                                      <p:cBhvr>
                                        <p:cTn id="90" dur="100" fill="hold">
                                          <p:stCondLst>
                                            <p:cond delay="0"/>
                                          </p:stCondLst>
                                        </p:cTn>
                                        <p:tgtEl>
                                          <p:spTgt spid="3">
                                            <p:txEl>
                                              <p:pRg st="7" end="7"/>
                                            </p:txEl>
                                          </p:spTgt>
                                        </p:tgtEl>
                                        <p:attrNameLst>
                                          <p:attrName>r</p:attrName>
                                        </p:attrNameLst>
                                      </p:cBhvr>
                                    </p:animRot>
                                    <p:animRot by="-240000">
                                      <p:cBhvr>
                                        <p:cTn id="91" dur="200" fill="hold">
                                          <p:stCondLst>
                                            <p:cond delay="200"/>
                                          </p:stCondLst>
                                        </p:cTn>
                                        <p:tgtEl>
                                          <p:spTgt spid="3">
                                            <p:txEl>
                                              <p:pRg st="7" end="7"/>
                                            </p:txEl>
                                          </p:spTgt>
                                        </p:tgtEl>
                                        <p:attrNameLst>
                                          <p:attrName>r</p:attrName>
                                        </p:attrNameLst>
                                      </p:cBhvr>
                                    </p:animRot>
                                    <p:animRot by="240000">
                                      <p:cBhvr>
                                        <p:cTn id="92" dur="200" fill="hold">
                                          <p:stCondLst>
                                            <p:cond delay="400"/>
                                          </p:stCondLst>
                                        </p:cTn>
                                        <p:tgtEl>
                                          <p:spTgt spid="3">
                                            <p:txEl>
                                              <p:pRg st="7" end="7"/>
                                            </p:txEl>
                                          </p:spTgt>
                                        </p:tgtEl>
                                        <p:attrNameLst>
                                          <p:attrName>r</p:attrName>
                                        </p:attrNameLst>
                                      </p:cBhvr>
                                    </p:animRot>
                                    <p:animRot by="-240000">
                                      <p:cBhvr>
                                        <p:cTn id="93" dur="200" fill="hold">
                                          <p:stCondLst>
                                            <p:cond delay="600"/>
                                          </p:stCondLst>
                                        </p:cTn>
                                        <p:tgtEl>
                                          <p:spTgt spid="3">
                                            <p:txEl>
                                              <p:pRg st="7" end="7"/>
                                            </p:txEl>
                                          </p:spTgt>
                                        </p:tgtEl>
                                        <p:attrNameLst>
                                          <p:attrName>r</p:attrName>
                                        </p:attrNameLst>
                                      </p:cBhvr>
                                    </p:animRot>
                                    <p:animRot by="120000">
                                      <p:cBhvr>
                                        <p:cTn id="94" dur="200" fill="hold">
                                          <p:stCondLst>
                                            <p:cond delay="800"/>
                                          </p:stCondLst>
                                        </p:cTn>
                                        <p:tgtEl>
                                          <p:spTgt spid="3">
                                            <p:txEl>
                                              <p:pRg st="7" end="7"/>
                                            </p:txEl>
                                          </p:spTgt>
                                        </p:tgtEl>
                                        <p:attrNameLst>
                                          <p:attrName>r</p:attrName>
                                        </p:attrNameLst>
                                      </p:cBhvr>
                                    </p:animRot>
                                  </p:childTnLst>
                                </p:cTn>
                              </p:par>
                            </p:childTnLst>
                          </p:cTn>
                        </p:par>
                        <p:par>
                          <p:cTn id="95" fill="hold">
                            <p:stCondLst>
                              <p:cond delay="10000"/>
                            </p:stCondLst>
                            <p:childTnLst>
                              <p:par>
                                <p:cTn id="96" presetID="32" presetClass="emph" presetSubtype="0" fill="hold" grpId="1" nodeType="afterEffect">
                                  <p:stCondLst>
                                    <p:cond delay="0"/>
                                  </p:stCondLst>
                                  <p:childTnLst>
                                    <p:animClr clrSpc="rgb">
                                      <p:cBhvr override="childStyle">
                                        <p:cTn id="97" dur="100" fill="hold"/>
                                        <p:tgtEl>
                                          <p:spTgt spid="3">
                                            <p:txEl>
                                              <p:pRg st="8" end="8"/>
                                            </p:txEl>
                                          </p:spTgt>
                                        </p:tgtEl>
                                        <p:attrNameLst>
                                          <p:attrName>style.color</p:attrName>
                                        </p:attrNameLst>
                                      </p:cBhvr>
                                      <p:to>
                                        <a:schemeClr val="tx2"/>
                                      </p:to>
                                    </p:animClr>
                                    <p:animClr clrSpc="rgb">
                                      <p:cBhvr>
                                        <p:cTn id="98" dur="100" fill="hold"/>
                                        <p:tgtEl>
                                          <p:spTgt spid="3">
                                            <p:txEl>
                                              <p:pRg st="8" end="8"/>
                                            </p:txEl>
                                          </p:spTgt>
                                        </p:tgtEl>
                                        <p:attrNameLst>
                                          <p:attrName>fillcolor</p:attrName>
                                        </p:attrNameLst>
                                      </p:cBhvr>
                                      <p:to>
                                        <a:schemeClr val="tx2"/>
                                      </p:to>
                                    </p:animClr>
                                    <p:set>
                                      <p:cBhvr>
                                        <p:cTn id="99" dur="100" fill="hold"/>
                                        <p:tgtEl>
                                          <p:spTgt spid="3">
                                            <p:txEl>
                                              <p:pRg st="8" end="8"/>
                                            </p:txEl>
                                          </p:spTgt>
                                        </p:tgtEl>
                                        <p:attrNameLst>
                                          <p:attrName>fill.type</p:attrName>
                                        </p:attrNameLst>
                                      </p:cBhvr>
                                      <p:to>
                                        <p:strVal val="solid"/>
                                      </p:to>
                                    </p:set>
                                    <p:set>
                                      <p:cBhvr>
                                        <p:cTn id="100" dur="100" fill="hold"/>
                                        <p:tgtEl>
                                          <p:spTgt spid="3">
                                            <p:txEl>
                                              <p:pRg st="8" end="8"/>
                                            </p:txEl>
                                          </p:spTgt>
                                        </p:tgtEl>
                                        <p:attrNameLst>
                                          <p:attrName>fill.on</p:attrName>
                                        </p:attrNameLst>
                                      </p:cBhvr>
                                      <p:to>
                                        <p:strVal val="true"/>
                                      </p:to>
                                    </p:set>
                                    <p:animRot by="120000">
                                      <p:cBhvr>
                                        <p:cTn id="101" dur="100" fill="hold">
                                          <p:stCondLst>
                                            <p:cond delay="0"/>
                                          </p:stCondLst>
                                        </p:cTn>
                                        <p:tgtEl>
                                          <p:spTgt spid="3">
                                            <p:txEl>
                                              <p:pRg st="8" end="8"/>
                                            </p:txEl>
                                          </p:spTgt>
                                        </p:tgtEl>
                                        <p:attrNameLst>
                                          <p:attrName>r</p:attrName>
                                        </p:attrNameLst>
                                      </p:cBhvr>
                                    </p:animRot>
                                    <p:animRot by="-240000">
                                      <p:cBhvr>
                                        <p:cTn id="102" dur="200" fill="hold">
                                          <p:stCondLst>
                                            <p:cond delay="200"/>
                                          </p:stCondLst>
                                        </p:cTn>
                                        <p:tgtEl>
                                          <p:spTgt spid="3">
                                            <p:txEl>
                                              <p:pRg st="8" end="8"/>
                                            </p:txEl>
                                          </p:spTgt>
                                        </p:tgtEl>
                                        <p:attrNameLst>
                                          <p:attrName>r</p:attrName>
                                        </p:attrNameLst>
                                      </p:cBhvr>
                                    </p:animRot>
                                    <p:animRot by="240000">
                                      <p:cBhvr>
                                        <p:cTn id="103" dur="200" fill="hold">
                                          <p:stCondLst>
                                            <p:cond delay="400"/>
                                          </p:stCondLst>
                                        </p:cTn>
                                        <p:tgtEl>
                                          <p:spTgt spid="3">
                                            <p:txEl>
                                              <p:pRg st="8" end="8"/>
                                            </p:txEl>
                                          </p:spTgt>
                                        </p:tgtEl>
                                        <p:attrNameLst>
                                          <p:attrName>r</p:attrName>
                                        </p:attrNameLst>
                                      </p:cBhvr>
                                    </p:animRot>
                                    <p:animRot by="-240000">
                                      <p:cBhvr>
                                        <p:cTn id="104" dur="200" fill="hold">
                                          <p:stCondLst>
                                            <p:cond delay="600"/>
                                          </p:stCondLst>
                                        </p:cTn>
                                        <p:tgtEl>
                                          <p:spTgt spid="3">
                                            <p:txEl>
                                              <p:pRg st="8" end="8"/>
                                            </p:txEl>
                                          </p:spTgt>
                                        </p:tgtEl>
                                        <p:attrNameLst>
                                          <p:attrName>r</p:attrName>
                                        </p:attrNameLst>
                                      </p:cBhvr>
                                    </p:animRot>
                                    <p:animRot by="120000">
                                      <p:cBhvr>
                                        <p:cTn id="105" dur="200" fill="hold">
                                          <p:stCondLst>
                                            <p:cond delay="80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142976"/>
            <a:ext cx="6172200" cy="1071570"/>
          </a:xfrm>
        </p:spPr>
        <p:txBody>
          <a:bodyPr>
            <a:normAutofit fontScale="90000"/>
          </a:bodyPr>
          <a:lstStyle/>
          <a:p>
            <a:pPr algn="ctr"/>
            <a:r>
              <a:rPr lang="ru-RU" sz="2200" b="1" i="1" dirty="0" smtClean="0">
                <a:latin typeface="+mn-lt"/>
              </a:rPr>
              <a:t>«ШПАРГАЛКИ ДЛЯ РОДИТЕЛЕЙ»</a:t>
            </a:r>
            <a:br>
              <a:rPr lang="ru-RU" sz="2200" b="1" i="1" dirty="0" smtClean="0">
                <a:latin typeface="+mn-lt"/>
              </a:rPr>
            </a:br>
            <a:r>
              <a:rPr lang="ru-RU" sz="2200" b="1" i="1" dirty="0" smtClean="0">
                <a:latin typeface="+mn-lt"/>
              </a:rPr>
              <a:t> Готовимся к школе</a:t>
            </a:r>
            <a:r>
              <a:rPr lang="ru-RU" dirty="0" smtClean="0"/>
              <a:t/>
            </a:r>
            <a:br>
              <a:rPr lang="ru-RU" dirty="0" smtClean="0"/>
            </a:br>
            <a:endParaRPr lang="ru-RU" dirty="0"/>
          </a:p>
        </p:txBody>
      </p:sp>
      <p:sp>
        <p:nvSpPr>
          <p:cNvPr id="3" name="Содержимое 2"/>
          <p:cNvSpPr>
            <a:spLocks noGrp="1"/>
          </p:cNvSpPr>
          <p:nvPr>
            <p:ph idx="1"/>
          </p:nvPr>
        </p:nvSpPr>
        <p:spPr>
          <a:xfrm>
            <a:off x="500042" y="1571604"/>
            <a:ext cx="6015058" cy="7286676"/>
          </a:xfrm>
        </p:spPr>
        <p:txBody>
          <a:bodyPr>
            <a:normAutofit fontScale="25000" lnSpcReduction="20000"/>
          </a:bodyPr>
          <a:lstStyle/>
          <a:p>
            <a:pPr algn="ctr">
              <a:lnSpc>
                <a:spcPct val="170000"/>
              </a:lnSpc>
              <a:buNone/>
            </a:pPr>
            <a:r>
              <a:rPr lang="ru-RU" sz="5600" b="1" u="sng" dirty="0" smtClean="0">
                <a:solidFill>
                  <a:schemeClr val="bg1">
                    <a:lumMod val="50000"/>
                  </a:schemeClr>
                </a:solidFill>
              </a:rPr>
              <a:t>Как выбрать школу</a:t>
            </a:r>
            <a:endParaRPr lang="ru-RU" sz="4000" u="sng" dirty="0" smtClean="0">
              <a:solidFill>
                <a:schemeClr val="bg1">
                  <a:lumMod val="50000"/>
                </a:schemeClr>
              </a:solidFill>
            </a:endParaRPr>
          </a:p>
          <a:p>
            <a:pPr algn="just">
              <a:lnSpc>
                <a:spcPct val="120000"/>
              </a:lnSpc>
              <a:buNone/>
            </a:pPr>
            <a:r>
              <a:rPr lang="ru-RU" sz="4400" dirty="0" smtClean="0"/>
              <a:t>              </a:t>
            </a:r>
            <a:r>
              <a:rPr lang="ru-RU" sz="4800" dirty="0" smtClean="0"/>
              <a:t>Это очень важный вопрос. Ребенок проведет в школе 10 лет - это целая жизнь. И от того, в какой школе он будет учиться, </a:t>
            </a:r>
          </a:p>
          <a:p>
            <a:pPr algn="just">
              <a:lnSpc>
                <a:spcPct val="120000"/>
              </a:lnSpc>
              <a:buNone/>
            </a:pPr>
            <a:r>
              <a:rPr lang="ru-RU" sz="4800" dirty="0" smtClean="0"/>
              <a:t>       с кем будет вместе познавать мир, отчасти и </a:t>
            </a:r>
          </a:p>
          <a:p>
            <a:pPr algn="just">
              <a:lnSpc>
                <a:spcPct val="120000"/>
              </a:lnSpc>
              <a:buNone/>
            </a:pPr>
            <a:r>
              <a:rPr lang="ru-RU" sz="4800" dirty="0" smtClean="0"/>
              <a:t>       будет зависеть его дальнейшая судьба.</a:t>
            </a:r>
          </a:p>
          <a:p>
            <a:pPr>
              <a:lnSpc>
                <a:spcPct val="170000"/>
              </a:lnSpc>
              <a:buNone/>
            </a:pPr>
            <a:endParaRPr lang="ru-RU" sz="5600" dirty="0" smtClean="0">
              <a:solidFill>
                <a:schemeClr val="accent2">
                  <a:lumMod val="75000"/>
                </a:schemeClr>
              </a:solidFill>
            </a:endParaRPr>
          </a:p>
          <a:p>
            <a:pPr>
              <a:lnSpc>
                <a:spcPct val="170000"/>
              </a:lnSpc>
              <a:buNone/>
            </a:pPr>
            <a:r>
              <a:rPr lang="ru-RU" sz="5600" dirty="0" smtClean="0">
                <a:solidFill>
                  <a:schemeClr val="accent2">
                    <a:lumMod val="75000"/>
                  </a:schemeClr>
                </a:solidFill>
              </a:rPr>
              <a:t>Давайте посмотрим, какие школы вообще существуют</a:t>
            </a:r>
            <a:r>
              <a:rPr lang="ru-RU" sz="4400" dirty="0" smtClean="0"/>
              <a:t>.</a:t>
            </a:r>
          </a:p>
          <a:p>
            <a:pPr algn="just">
              <a:buNone/>
            </a:pPr>
            <a:r>
              <a:rPr lang="ru-RU" sz="4800" dirty="0" smtClean="0"/>
              <a:t>В настоящее время существуют следующие типы школ:</a:t>
            </a:r>
          </a:p>
          <a:p>
            <a:pPr algn="just">
              <a:buNone/>
            </a:pPr>
            <a:r>
              <a:rPr lang="ru-RU" sz="4800" dirty="0" smtClean="0"/>
              <a:t>       обычная общеобразовательная школа; гимназия; лицей; школа с углубленным изучением ряда предметов; частная школа индивидуального обучения.</a:t>
            </a:r>
          </a:p>
          <a:p>
            <a:pPr algn="just">
              <a:buFont typeface="Wingdings" pitchFamily="2" charset="2"/>
              <a:buChar char="v"/>
            </a:pPr>
            <a:r>
              <a:rPr lang="ru-RU" sz="4800" b="1" dirty="0" smtClean="0"/>
              <a:t>Обычная общеобразовательная школа» </a:t>
            </a:r>
            <a:r>
              <a:rPr lang="ru-RU" sz="4800" dirty="0" smtClean="0"/>
              <a:t>- это школа, в которой дети учатся по программам, утвержденным Министерством образования. Количество предметов определяется стандартом. В такой школе могут быть классы с углубленным изучением ряда предметов. Например, старшем звене (10 - 11-й классы) может быть разделение на:</a:t>
            </a:r>
          </a:p>
          <a:p>
            <a:pPr algn="just">
              <a:buNone/>
            </a:pPr>
            <a:r>
              <a:rPr lang="ru-RU" sz="4800" dirty="0" smtClean="0"/>
              <a:t>        гуманитарный   класс  (углубленное  изучение   предметов   гуманитарного цикла);</a:t>
            </a:r>
          </a:p>
          <a:p>
            <a:pPr algn="just">
              <a:buNone/>
            </a:pPr>
            <a:r>
              <a:rPr lang="ru-RU" sz="4800" dirty="0" smtClean="0"/>
              <a:t>       математический класс (углубленное изучение физики, математики, информатики); биологический класс (углубленно изучение биологии и химии).</a:t>
            </a:r>
          </a:p>
          <a:p>
            <a:pPr algn="just">
              <a:buFont typeface="Wingdings" pitchFamily="2" charset="2"/>
              <a:buChar char="v"/>
            </a:pPr>
            <a:r>
              <a:rPr lang="ru-RU" sz="4800" b="1" dirty="0" smtClean="0"/>
              <a:t>Гимназия </a:t>
            </a:r>
            <a:r>
              <a:rPr lang="ru-RU" sz="4800" dirty="0" smtClean="0"/>
              <a:t>- общеобразовательное учреждение, в котором преобладают гуманитарные дисциплины, то есть больше уроков литературы, истории, права, иностранного языка. Обычно в гимназии еще в начальной школе вводится иностранный язык (чаще английский), а в среднем звене (с 5, 6 или 7-го класса) до­бавляется второй иностранный язык.</a:t>
            </a:r>
          </a:p>
          <a:p>
            <a:pPr algn="just">
              <a:buFont typeface="Wingdings" pitchFamily="2" charset="2"/>
              <a:buChar char="v"/>
            </a:pPr>
            <a:r>
              <a:rPr lang="ru-RU" sz="4800" b="1" dirty="0" smtClean="0"/>
              <a:t>Лицей </a:t>
            </a:r>
            <a:r>
              <a:rPr lang="ru-RU" sz="4800" dirty="0" smtClean="0"/>
              <a:t>- это общеобразовательное учреждение с преобладанием в нем естественнонаучных, технических дисциплин.</a:t>
            </a:r>
          </a:p>
          <a:p>
            <a:pPr algn="just">
              <a:buFont typeface="Wingdings" pitchFamily="2" charset="2"/>
              <a:buChar char="v"/>
            </a:pPr>
            <a:r>
              <a:rPr lang="ru-RU" sz="4800" b="1" dirty="0" smtClean="0"/>
              <a:t>Школа с углубленным изучением ряда предметов - </a:t>
            </a:r>
            <a:r>
              <a:rPr lang="ru-RU" sz="4800" dirty="0" smtClean="0"/>
              <a:t>это школа, в которой какой-либо школьный предмет изучается углубленно, более расширено.</a:t>
            </a:r>
          </a:p>
          <a:p>
            <a:pPr algn="just">
              <a:buFont typeface="Wingdings" pitchFamily="2" charset="2"/>
              <a:buChar char="v"/>
            </a:pPr>
            <a:r>
              <a:rPr lang="ru-RU" sz="4800" b="1" dirty="0" smtClean="0"/>
              <a:t>Частная школа </a:t>
            </a:r>
            <a:r>
              <a:rPr lang="ru-RU" sz="4800" dirty="0" smtClean="0"/>
              <a:t>- это негосударственное образовательное учреждение, в котором обучение ведется на платной основе, но по программам, утвержденным Министерством образования. Однако в таких школах могут преподаваться и авторские курсы, разработанные педагогами школы.</a:t>
            </a:r>
          </a:p>
          <a:p>
            <a:pPr algn="just">
              <a:buFont typeface="Wingdings" pitchFamily="2" charset="2"/>
              <a:buChar char="v"/>
            </a:pPr>
            <a:r>
              <a:rPr lang="ru-RU" sz="4800" b="1" dirty="0" smtClean="0"/>
              <a:t>Школа индивидуального обучения </a:t>
            </a:r>
            <a:r>
              <a:rPr lang="ru-RU" sz="4800" dirty="0" smtClean="0"/>
              <a:t>- школа, в которой учатся дети, имеющие различные проблемы со здоровьем. В таких школах щадящее обучение. Как правило, дается дополнительный выходной день и количество уроков меньше, чем в обычных школах. Классы здесь немногочисленные, и учитель имеет возможность заниматься либо с каждым ребенком по отдельности, либо в </a:t>
            </a:r>
            <a:r>
              <a:rPr lang="ru-RU" sz="4800" dirty="0" err="1" smtClean="0"/>
              <a:t>микрогруппах</a:t>
            </a:r>
            <a:r>
              <a:rPr lang="ru-RU" sz="4800" dirty="0" smtClean="0"/>
              <a:t>.</a:t>
            </a:r>
          </a:p>
          <a:p>
            <a:pPr algn="just"/>
            <a:endParaRPr lang="ru-RU" sz="4400" dirty="0" smtClean="0"/>
          </a:p>
          <a:p>
            <a:pPr algn="just"/>
            <a:endParaRPr lang="ru-RU" sz="4400" dirty="0" smtClean="0"/>
          </a:p>
          <a:p>
            <a:pPr algn="just"/>
            <a:endParaRPr lang="ru-RU" sz="4400" dirty="0"/>
          </a:p>
        </p:txBody>
      </p:sp>
      <p:pic>
        <p:nvPicPr>
          <p:cNvPr id="4097" name="Picture 1" descr="C:\Program Files\Microsoft Office\MEDIA\CAGCAT10\j0217698.wmf"/>
          <p:cNvPicPr>
            <a:picLocks noChangeAspect="1" noChangeArrowheads="1"/>
          </p:cNvPicPr>
          <p:nvPr/>
        </p:nvPicPr>
        <p:blipFill>
          <a:blip r:embed="rId3"/>
          <a:srcRect/>
          <a:stretch>
            <a:fillRect/>
          </a:stretch>
        </p:blipFill>
        <p:spPr bwMode="auto">
          <a:xfrm>
            <a:off x="5143512" y="2285984"/>
            <a:ext cx="1214446" cy="1176952"/>
          </a:xfrm>
          <a:prstGeom prst="rect">
            <a:avLst/>
          </a:prstGeom>
          <a:noFill/>
          <a:effectLst>
            <a:glow rad="228600">
              <a:schemeClr val="accent1">
                <a:satMod val="175000"/>
                <a:alpha val="40000"/>
              </a:schemeClr>
            </a:glow>
            <a:innerShdw blurRad="63500" dist="50800" dir="18900000">
              <a:prstClr val="black">
                <a:alpha val="50000"/>
              </a:prstClr>
            </a:innerShdw>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097"/>
                                        </p:tgtEl>
                                        <p:attrNameLst>
                                          <p:attrName>style.visibility</p:attrName>
                                        </p:attrNameLst>
                                      </p:cBhvr>
                                      <p:to>
                                        <p:strVal val="visible"/>
                                      </p:to>
                                    </p:set>
                                    <p:animEffect transition="in" filter="fade">
                                      <p:cBhvr>
                                        <p:cTn id="14" dur="1000"/>
                                        <p:tgtEl>
                                          <p:spTgt spid="4097"/>
                                        </p:tgtEl>
                                      </p:cBhvr>
                                    </p:animEffect>
                                    <p:anim calcmode="lin" valueType="num">
                                      <p:cBhvr>
                                        <p:cTn id="15" dur="1000" fill="hold"/>
                                        <p:tgtEl>
                                          <p:spTgt spid="4097"/>
                                        </p:tgtEl>
                                        <p:attrNameLst>
                                          <p:attrName>ppt_x</p:attrName>
                                        </p:attrNameLst>
                                      </p:cBhvr>
                                      <p:tavLst>
                                        <p:tav tm="0">
                                          <p:val>
                                            <p:strVal val="#ppt_x"/>
                                          </p:val>
                                        </p:tav>
                                        <p:tav tm="100000">
                                          <p:val>
                                            <p:strVal val="#ppt_x"/>
                                          </p:val>
                                        </p:tav>
                                      </p:tavLst>
                                    </p:anim>
                                    <p:anim calcmode="lin" valueType="num">
                                      <p:cBhvr>
                                        <p:cTn id="16" dur="900" decel="100000" fill="hold"/>
                                        <p:tgtEl>
                                          <p:spTgt spid="409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097"/>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16" presetClass="entr" presetSubtype="26"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Horizontal)">
                                      <p:cBhvr>
                                        <p:cTn id="21" dur="500"/>
                                        <p:tgtEl>
                                          <p:spTgt spid="3">
                                            <p:txEl>
                                              <p:pRg st="0" end="0"/>
                                            </p:txEl>
                                          </p:spTgt>
                                        </p:tgtEl>
                                      </p:cBhvr>
                                    </p:animEffect>
                                  </p:childTnLst>
                                </p:cTn>
                              </p:par>
                            </p:childTnLst>
                          </p:cTn>
                        </p:par>
                        <p:par>
                          <p:cTn id="22" fill="hold">
                            <p:stCondLst>
                              <p:cond delay="2500"/>
                            </p:stCondLst>
                            <p:childTnLst>
                              <p:par>
                                <p:cTn id="23" presetID="16" presetClass="entr" presetSubtype="26"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Horizontal)">
                                      <p:cBhvr>
                                        <p:cTn id="25" dur="500"/>
                                        <p:tgtEl>
                                          <p:spTgt spid="3">
                                            <p:txEl>
                                              <p:pRg st="1" end="1"/>
                                            </p:txEl>
                                          </p:spTgt>
                                        </p:tgtEl>
                                      </p:cBhvr>
                                    </p:animEffect>
                                  </p:childTnLst>
                                </p:cTn>
                              </p:par>
                            </p:childTnLst>
                          </p:cTn>
                        </p:par>
                        <p:par>
                          <p:cTn id="26" fill="hold">
                            <p:stCondLst>
                              <p:cond delay="3000"/>
                            </p:stCondLst>
                            <p:childTnLst>
                              <p:par>
                                <p:cTn id="27" presetID="16" presetClass="entr" presetSubtype="26"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Horizontal)">
                                      <p:cBhvr>
                                        <p:cTn id="29" dur="500"/>
                                        <p:tgtEl>
                                          <p:spTgt spid="3">
                                            <p:txEl>
                                              <p:pRg st="2" end="2"/>
                                            </p:txEl>
                                          </p:spTgt>
                                        </p:tgtEl>
                                      </p:cBhvr>
                                    </p:animEffect>
                                  </p:childTnLst>
                                </p:cTn>
                              </p:par>
                            </p:childTnLst>
                          </p:cTn>
                        </p:par>
                        <p:par>
                          <p:cTn id="30" fill="hold">
                            <p:stCondLst>
                              <p:cond delay="3500"/>
                            </p:stCondLst>
                            <p:childTnLst>
                              <p:par>
                                <p:cTn id="31" presetID="16" presetClass="entr" presetSubtype="26"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Horizontal)">
                                      <p:cBhvr>
                                        <p:cTn id="33" dur="500"/>
                                        <p:tgtEl>
                                          <p:spTgt spid="3">
                                            <p:txEl>
                                              <p:pRg st="3" end="3"/>
                                            </p:txEl>
                                          </p:spTgt>
                                        </p:tgtEl>
                                      </p:cBhvr>
                                    </p:animEffect>
                                  </p:childTnLst>
                                </p:cTn>
                              </p:par>
                            </p:childTnLst>
                          </p:cTn>
                        </p:par>
                        <p:par>
                          <p:cTn id="34" fill="hold">
                            <p:stCondLst>
                              <p:cond delay="4000"/>
                            </p:stCondLst>
                            <p:childTnLst>
                              <p:par>
                                <p:cTn id="35" presetID="16" presetClass="entr" presetSubtype="2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Horizontal)">
                                      <p:cBhvr>
                                        <p:cTn id="37" dur="500"/>
                                        <p:tgtEl>
                                          <p:spTgt spid="3">
                                            <p:txEl>
                                              <p:pRg st="5" end="5"/>
                                            </p:txEl>
                                          </p:spTgt>
                                        </p:tgtEl>
                                      </p:cBhvr>
                                    </p:animEffect>
                                  </p:childTnLst>
                                </p:cTn>
                              </p:par>
                            </p:childTnLst>
                          </p:cTn>
                        </p:par>
                        <p:par>
                          <p:cTn id="38" fill="hold">
                            <p:stCondLst>
                              <p:cond delay="4500"/>
                            </p:stCondLst>
                            <p:childTnLst>
                              <p:par>
                                <p:cTn id="39" presetID="16" presetClass="entr" presetSubtype="26"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Horizontal)">
                                      <p:cBhvr>
                                        <p:cTn id="41" dur="500"/>
                                        <p:tgtEl>
                                          <p:spTgt spid="3">
                                            <p:txEl>
                                              <p:pRg st="6" end="6"/>
                                            </p:txEl>
                                          </p:spTgt>
                                        </p:tgtEl>
                                      </p:cBhvr>
                                    </p:animEffect>
                                  </p:childTnLst>
                                </p:cTn>
                              </p:par>
                            </p:childTnLst>
                          </p:cTn>
                        </p:par>
                        <p:par>
                          <p:cTn id="42" fill="hold">
                            <p:stCondLst>
                              <p:cond delay="5000"/>
                            </p:stCondLst>
                            <p:childTnLst>
                              <p:par>
                                <p:cTn id="43" presetID="16" presetClass="entr" presetSubtype="26"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Horizontal)">
                                      <p:cBhvr>
                                        <p:cTn id="45" dur="500"/>
                                        <p:tgtEl>
                                          <p:spTgt spid="3">
                                            <p:txEl>
                                              <p:pRg st="7" end="7"/>
                                            </p:txEl>
                                          </p:spTgt>
                                        </p:tgtEl>
                                      </p:cBhvr>
                                    </p:animEffect>
                                  </p:childTnLst>
                                </p:cTn>
                              </p:par>
                            </p:childTnLst>
                          </p:cTn>
                        </p:par>
                        <p:par>
                          <p:cTn id="46" fill="hold">
                            <p:stCondLst>
                              <p:cond delay="5500"/>
                            </p:stCondLst>
                            <p:childTnLst>
                              <p:par>
                                <p:cTn id="47" presetID="16" presetClass="entr" presetSubtype="2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inHorizontal)">
                                      <p:cBhvr>
                                        <p:cTn id="49" dur="500"/>
                                        <p:tgtEl>
                                          <p:spTgt spid="3">
                                            <p:txEl>
                                              <p:pRg st="8" end="8"/>
                                            </p:txEl>
                                          </p:spTgt>
                                        </p:tgtEl>
                                      </p:cBhvr>
                                    </p:animEffect>
                                  </p:childTnLst>
                                </p:cTn>
                              </p:par>
                            </p:childTnLst>
                          </p:cTn>
                        </p:par>
                        <p:par>
                          <p:cTn id="50" fill="hold">
                            <p:stCondLst>
                              <p:cond delay="6000"/>
                            </p:stCondLst>
                            <p:childTnLst>
                              <p:par>
                                <p:cTn id="51" presetID="16" presetClass="entr" presetSubtype="26" fill="hold" grpId="0"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arn(inHorizontal)">
                                      <p:cBhvr>
                                        <p:cTn id="53" dur="500"/>
                                        <p:tgtEl>
                                          <p:spTgt spid="3">
                                            <p:txEl>
                                              <p:pRg st="9" end="9"/>
                                            </p:txEl>
                                          </p:spTgt>
                                        </p:tgtEl>
                                      </p:cBhvr>
                                    </p:animEffect>
                                  </p:childTnLst>
                                </p:cTn>
                              </p:par>
                            </p:childTnLst>
                          </p:cTn>
                        </p:par>
                        <p:par>
                          <p:cTn id="54" fill="hold">
                            <p:stCondLst>
                              <p:cond delay="6500"/>
                            </p:stCondLst>
                            <p:childTnLst>
                              <p:par>
                                <p:cTn id="55" presetID="16" presetClass="entr" presetSubtype="26"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Horizontal)">
                                      <p:cBhvr>
                                        <p:cTn id="57" dur="500"/>
                                        <p:tgtEl>
                                          <p:spTgt spid="3">
                                            <p:txEl>
                                              <p:pRg st="10" end="10"/>
                                            </p:txEl>
                                          </p:spTgt>
                                        </p:tgtEl>
                                      </p:cBhvr>
                                    </p:animEffect>
                                  </p:childTnLst>
                                </p:cTn>
                              </p:par>
                            </p:childTnLst>
                          </p:cTn>
                        </p:par>
                        <p:par>
                          <p:cTn id="58" fill="hold">
                            <p:stCondLst>
                              <p:cond delay="7000"/>
                            </p:stCondLst>
                            <p:childTnLst>
                              <p:par>
                                <p:cTn id="59" presetID="16" presetClass="entr" presetSubtype="26"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barn(inHorizontal)">
                                      <p:cBhvr>
                                        <p:cTn id="61" dur="500"/>
                                        <p:tgtEl>
                                          <p:spTgt spid="3">
                                            <p:txEl>
                                              <p:pRg st="11" end="11"/>
                                            </p:txEl>
                                          </p:spTgt>
                                        </p:tgtEl>
                                      </p:cBhvr>
                                    </p:animEffect>
                                  </p:childTnLst>
                                </p:cTn>
                              </p:par>
                            </p:childTnLst>
                          </p:cTn>
                        </p:par>
                        <p:par>
                          <p:cTn id="62" fill="hold">
                            <p:stCondLst>
                              <p:cond delay="7500"/>
                            </p:stCondLst>
                            <p:childTnLst>
                              <p:par>
                                <p:cTn id="63" presetID="16" presetClass="entr" presetSubtype="26" fill="hold" grpId="0" nodeType="after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barn(inHorizontal)">
                                      <p:cBhvr>
                                        <p:cTn id="65" dur="500"/>
                                        <p:tgtEl>
                                          <p:spTgt spid="3">
                                            <p:txEl>
                                              <p:pRg st="12" end="12"/>
                                            </p:txEl>
                                          </p:spTgt>
                                        </p:tgtEl>
                                      </p:cBhvr>
                                    </p:animEffect>
                                  </p:childTnLst>
                                </p:cTn>
                              </p:par>
                            </p:childTnLst>
                          </p:cTn>
                        </p:par>
                        <p:par>
                          <p:cTn id="66" fill="hold">
                            <p:stCondLst>
                              <p:cond delay="8000"/>
                            </p:stCondLst>
                            <p:childTnLst>
                              <p:par>
                                <p:cTn id="67" presetID="16" presetClass="entr" presetSubtype="26" fill="hold" grpId="0" nodeType="after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barn(inHorizontal)">
                                      <p:cBhvr>
                                        <p:cTn id="69" dur="500"/>
                                        <p:tgtEl>
                                          <p:spTgt spid="3">
                                            <p:txEl>
                                              <p:pRg st="13" end="13"/>
                                            </p:txEl>
                                          </p:spTgt>
                                        </p:tgtEl>
                                      </p:cBhvr>
                                    </p:animEffect>
                                  </p:childTnLst>
                                </p:cTn>
                              </p:par>
                            </p:childTnLst>
                          </p:cTn>
                        </p:par>
                        <p:par>
                          <p:cTn id="70" fill="hold">
                            <p:stCondLst>
                              <p:cond delay="8500"/>
                            </p:stCondLst>
                            <p:childTnLst>
                              <p:par>
                                <p:cTn id="71" presetID="16" presetClass="entr" presetSubtype="26" fill="hold" grpId="0" nodeType="after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Effect transition="in" filter="barn(inHorizontal)">
                                      <p:cBhvr>
                                        <p:cTn id="73" dur="500"/>
                                        <p:tgtEl>
                                          <p:spTgt spid="3">
                                            <p:txEl>
                                              <p:pRg st="14" end="14"/>
                                            </p:txEl>
                                          </p:spTgt>
                                        </p:tgtEl>
                                      </p:cBhvr>
                                    </p:animEffect>
                                  </p:childTnLst>
                                </p:cTn>
                              </p:par>
                            </p:childTnLst>
                          </p:cTn>
                        </p:par>
                        <p:par>
                          <p:cTn id="74" fill="hold">
                            <p:stCondLst>
                              <p:cond delay="9000"/>
                            </p:stCondLst>
                            <p:childTnLst>
                              <p:par>
                                <p:cTn id="75" presetID="16" presetClass="entr" presetSubtype="26" fill="hold" grpId="0" nodeType="after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barn(inHorizontal)">
                                      <p:cBhvr>
                                        <p:cTn id="7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8" y="714348"/>
            <a:ext cx="6172200" cy="57150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ru-RU" sz="2400" b="1" dirty="0" smtClean="0">
                <a:solidFill>
                  <a:srgbClr val="7030A0"/>
                </a:solidFill>
                <a:latin typeface="+mn-lt"/>
              </a:rPr>
              <a:t>Детская страничка</a:t>
            </a:r>
            <a:endParaRPr lang="ru-RU" sz="2400" b="1" dirty="0">
              <a:solidFill>
                <a:srgbClr val="7030A0"/>
              </a:solidFill>
              <a:latin typeface="+mn-lt"/>
            </a:endParaRPr>
          </a:p>
        </p:txBody>
      </p:sp>
      <p:sp>
        <p:nvSpPr>
          <p:cNvPr id="3" name="Содержимое 2"/>
          <p:cNvSpPr>
            <a:spLocks noGrp="1"/>
          </p:cNvSpPr>
          <p:nvPr>
            <p:ph idx="1"/>
          </p:nvPr>
        </p:nvSpPr>
        <p:spPr>
          <a:xfrm>
            <a:off x="500042" y="1571604"/>
            <a:ext cx="6015058" cy="7143800"/>
          </a:xfrm>
        </p:spPr>
        <p:txBody>
          <a:bodyPr/>
          <a:lstStyle/>
          <a:p>
            <a:pPr marL="514350" indent="-514350">
              <a:buNone/>
            </a:pPr>
            <a:r>
              <a:rPr lang="ru-RU" dirty="0" smtClean="0"/>
              <a:t>      1               2             3             4             5</a:t>
            </a:r>
          </a:p>
          <a:p>
            <a:pPr marL="514350" indent="-514350">
              <a:buNone/>
            </a:pPr>
            <a:r>
              <a:rPr lang="ru-RU" dirty="0" smtClean="0"/>
              <a:t>                     </a:t>
            </a:r>
          </a:p>
          <a:p>
            <a:pPr marL="514350" indent="-514350">
              <a:buNone/>
            </a:pPr>
            <a:endParaRPr lang="ru-RU" dirty="0" smtClean="0"/>
          </a:p>
          <a:p>
            <a:pPr marL="514350" indent="-514350">
              <a:buNone/>
            </a:pPr>
            <a:r>
              <a:rPr lang="ru-RU" dirty="0" smtClean="0"/>
              <a:t>    6                   7                    8                  9</a:t>
            </a:r>
          </a:p>
          <a:p>
            <a:pPr marL="514350" indent="-514350">
              <a:buNone/>
            </a:pPr>
            <a:endParaRPr lang="ru-RU" dirty="0" smtClean="0"/>
          </a:p>
          <a:p>
            <a:pPr marL="514350" indent="-514350">
              <a:buNone/>
            </a:pPr>
            <a:r>
              <a:rPr lang="ru-RU" dirty="0" smtClean="0"/>
              <a:t> </a:t>
            </a:r>
          </a:p>
          <a:p>
            <a:pPr marL="514350" indent="-514350">
              <a:buNone/>
            </a:pPr>
            <a:r>
              <a:rPr lang="ru-RU" dirty="0" smtClean="0"/>
              <a:t>  10                    11                12               13</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a:p>
        </p:txBody>
      </p:sp>
      <p:pic>
        <p:nvPicPr>
          <p:cNvPr id="53" name="Picture 20"/>
          <p:cNvPicPr/>
          <p:nvPr/>
        </p:nvPicPr>
        <p:blipFill>
          <a:blip r:embed="rId4" cstate="print"/>
          <a:srcRect/>
          <a:stretch>
            <a:fillRect/>
          </a:stretch>
        </p:blipFill>
        <p:spPr bwMode="auto">
          <a:xfrm>
            <a:off x="714356" y="2071670"/>
            <a:ext cx="542925" cy="809625"/>
          </a:xfrm>
          <a:prstGeom prst="rect">
            <a:avLst/>
          </a:prstGeom>
          <a:noFill/>
          <a:effectLst>
            <a:glow rad="228600">
              <a:schemeClr val="accent2">
                <a:satMod val="175000"/>
                <a:alpha val="40000"/>
              </a:schemeClr>
            </a:glow>
          </a:effectLst>
        </p:spPr>
      </p:pic>
      <p:pic>
        <p:nvPicPr>
          <p:cNvPr id="54" name="Рисунок 53"/>
          <p:cNvPicPr/>
          <p:nvPr/>
        </p:nvPicPr>
        <p:blipFill>
          <a:blip r:embed="rId5"/>
          <a:srcRect/>
          <a:stretch>
            <a:fillRect/>
          </a:stretch>
        </p:blipFill>
        <p:spPr bwMode="auto">
          <a:xfrm>
            <a:off x="1857364" y="6000760"/>
            <a:ext cx="3500462" cy="2857520"/>
          </a:xfrm>
          <a:prstGeom prst="rect">
            <a:avLst/>
          </a:prstGeom>
          <a:noFill/>
          <a:ln w="9525">
            <a:noFill/>
            <a:miter lim="800000"/>
            <a:headEnd/>
            <a:tailEnd/>
          </a:ln>
          <a:effectLst>
            <a:glow rad="228600">
              <a:schemeClr val="accent1">
                <a:satMod val="175000"/>
                <a:alpha val="40000"/>
              </a:schemeClr>
            </a:glow>
            <a:innerShdw blurRad="114300">
              <a:prstClr val="black"/>
            </a:innerShdw>
          </a:effectLst>
        </p:spPr>
      </p:pic>
      <p:pic>
        <p:nvPicPr>
          <p:cNvPr id="55" name="Picture 10"/>
          <p:cNvPicPr/>
          <p:nvPr/>
        </p:nvPicPr>
        <p:blipFill>
          <a:blip r:embed="rId6"/>
          <a:srcRect/>
          <a:stretch>
            <a:fillRect/>
          </a:stretch>
        </p:blipFill>
        <p:spPr bwMode="auto">
          <a:xfrm>
            <a:off x="2000240" y="2143108"/>
            <a:ext cx="857256" cy="714380"/>
          </a:xfrm>
          <a:prstGeom prst="rect">
            <a:avLst/>
          </a:prstGeom>
          <a:noFill/>
          <a:effectLst>
            <a:glow rad="139700">
              <a:schemeClr val="accent1">
                <a:satMod val="175000"/>
                <a:alpha val="40000"/>
              </a:schemeClr>
            </a:glow>
          </a:effectLst>
        </p:spPr>
      </p:pic>
      <p:pic>
        <p:nvPicPr>
          <p:cNvPr id="56" name="Picture 9"/>
          <p:cNvPicPr/>
          <p:nvPr/>
        </p:nvPicPr>
        <p:blipFill>
          <a:blip r:embed="rId7"/>
          <a:srcRect/>
          <a:stretch>
            <a:fillRect/>
          </a:stretch>
        </p:blipFill>
        <p:spPr bwMode="auto">
          <a:xfrm>
            <a:off x="3429000" y="2214546"/>
            <a:ext cx="628650" cy="666750"/>
          </a:xfrm>
          <a:prstGeom prst="rect">
            <a:avLst/>
          </a:prstGeom>
          <a:noFill/>
          <a:effectLst>
            <a:glow rad="228600">
              <a:schemeClr val="accent4">
                <a:satMod val="175000"/>
                <a:alpha val="40000"/>
              </a:schemeClr>
            </a:glow>
          </a:effectLst>
        </p:spPr>
      </p:pic>
      <p:pic>
        <p:nvPicPr>
          <p:cNvPr id="57" name="Picture 1"/>
          <p:cNvPicPr/>
          <p:nvPr/>
        </p:nvPicPr>
        <p:blipFill>
          <a:blip r:embed="rId8"/>
          <a:srcRect/>
          <a:stretch>
            <a:fillRect/>
          </a:stretch>
        </p:blipFill>
        <p:spPr bwMode="auto">
          <a:xfrm>
            <a:off x="4643446" y="2143108"/>
            <a:ext cx="647700" cy="809625"/>
          </a:xfrm>
          <a:prstGeom prst="rect">
            <a:avLst/>
          </a:prstGeom>
          <a:noFill/>
          <a:effectLst>
            <a:glow rad="228600">
              <a:schemeClr val="accent2">
                <a:satMod val="175000"/>
                <a:alpha val="40000"/>
              </a:schemeClr>
            </a:glow>
          </a:effectLst>
        </p:spPr>
      </p:pic>
      <p:pic>
        <p:nvPicPr>
          <p:cNvPr id="58" name="Picture 40"/>
          <p:cNvPicPr/>
          <p:nvPr/>
        </p:nvPicPr>
        <p:blipFill>
          <a:blip r:embed="rId9"/>
          <a:srcRect/>
          <a:stretch>
            <a:fillRect/>
          </a:stretch>
        </p:blipFill>
        <p:spPr bwMode="auto">
          <a:xfrm>
            <a:off x="5786454" y="2143108"/>
            <a:ext cx="809625" cy="752475"/>
          </a:xfrm>
          <a:prstGeom prst="rect">
            <a:avLst/>
          </a:prstGeom>
          <a:noFill/>
          <a:effectLst>
            <a:glow rad="139700">
              <a:schemeClr val="accent4">
                <a:satMod val="175000"/>
                <a:alpha val="40000"/>
              </a:schemeClr>
            </a:glow>
            <a:outerShdw blurRad="76200" dir="18900000" sy="23000" kx="-1200000" algn="bl" rotWithShape="0">
              <a:prstClr val="black">
                <a:alpha val="20000"/>
              </a:prstClr>
            </a:outerShdw>
          </a:effectLst>
        </p:spPr>
      </p:pic>
      <p:pic>
        <p:nvPicPr>
          <p:cNvPr id="59" name="Picture 27"/>
          <p:cNvPicPr/>
          <p:nvPr/>
        </p:nvPicPr>
        <p:blipFill>
          <a:blip r:embed="rId10"/>
          <a:srcRect/>
          <a:stretch>
            <a:fillRect/>
          </a:stretch>
        </p:blipFill>
        <p:spPr bwMode="auto">
          <a:xfrm>
            <a:off x="785794" y="3571868"/>
            <a:ext cx="714380" cy="714380"/>
          </a:xfrm>
          <a:prstGeom prst="rect">
            <a:avLst/>
          </a:prstGeom>
          <a:noFill/>
          <a:effectLst>
            <a:glow rad="228600">
              <a:schemeClr val="accent5">
                <a:satMod val="175000"/>
                <a:alpha val="40000"/>
              </a:schemeClr>
            </a:glow>
          </a:effectLst>
        </p:spPr>
      </p:pic>
      <p:pic>
        <p:nvPicPr>
          <p:cNvPr id="60" name="Picture 31"/>
          <p:cNvPicPr/>
          <p:nvPr/>
        </p:nvPicPr>
        <p:blipFill>
          <a:blip r:embed="rId11"/>
          <a:srcRect/>
          <a:stretch>
            <a:fillRect/>
          </a:stretch>
        </p:blipFill>
        <p:spPr bwMode="auto">
          <a:xfrm>
            <a:off x="2214554" y="3571868"/>
            <a:ext cx="923925" cy="742950"/>
          </a:xfrm>
          <a:prstGeom prst="rect">
            <a:avLst/>
          </a:prstGeom>
          <a:noFill/>
          <a:effectLst>
            <a:glow rad="228600">
              <a:schemeClr val="accent4">
                <a:satMod val="175000"/>
                <a:alpha val="40000"/>
              </a:schemeClr>
            </a:glow>
            <a:outerShdw blurRad="76200" dir="13500000" sy="23000" kx="1200000" algn="br" rotWithShape="0">
              <a:prstClr val="black">
                <a:alpha val="20000"/>
              </a:prstClr>
            </a:outerShdw>
          </a:effectLst>
        </p:spPr>
      </p:pic>
      <p:pic>
        <p:nvPicPr>
          <p:cNvPr id="61" name="Picture 39"/>
          <p:cNvPicPr/>
          <p:nvPr/>
        </p:nvPicPr>
        <p:blipFill>
          <a:blip r:embed="rId12"/>
          <a:srcRect/>
          <a:stretch>
            <a:fillRect/>
          </a:stretch>
        </p:blipFill>
        <p:spPr bwMode="auto">
          <a:xfrm>
            <a:off x="4071942" y="3571868"/>
            <a:ext cx="928694" cy="785818"/>
          </a:xfrm>
          <a:prstGeom prst="rect">
            <a:avLst/>
          </a:prstGeom>
          <a:noFill/>
          <a:effectLst>
            <a:glow rad="228600">
              <a:schemeClr val="accent4">
                <a:satMod val="175000"/>
                <a:alpha val="40000"/>
              </a:schemeClr>
            </a:glow>
          </a:effectLst>
        </p:spPr>
      </p:pic>
      <p:pic>
        <p:nvPicPr>
          <p:cNvPr id="62" name="Picture 38"/>
          <p:cNvPicPr/>
          <p:nvPr/>
        </p:nvPicPr>
        <p:blipFill>
          <a:blip r:embed="rId13"/>
          <a:srcRect/>
          <a:stretch>
            <a:fillRect/>
          </a:stretch>
        </p:blipFill>
        <p:spPr bwMode="auto">
          <a:xfrm>
            <a:off x="5715016" y="3571868"/>
            <a:ext cx="814390" cy="666751"/>
          </a:xfrm>
          <a:prstGeom prst="rect">
            <a:avLst/>
          </a:prstGeom>
          <a:noFill/>
          <a:effectLst>
            <a:glow rad="228600">
              <a:schemeClr val="accent1">
                <a:satMod val="175000"/>
                <a:alpha val="40000"/>
              </a:schemeClr>
            </a:glow>
          </a:effectLst>
        </p:spPr>
      </p:pic>
      <p:pic>
        <p:nvPicPr>
          <p:cNvPr id="63" name="Picture 4"/>
          <p:cNvPicPr/>
          <p:nvPr/>
        </p:nvPicPr>
        <p:blipFill>
          <a:blip r:embed="rId14"/>
          <a:srcRect/>
          <a:stretch>
            <a:fillRect/>
          </a:stretch>
        </p:blipFill>
        <p:spPr bwMode="auto">
          <a:xfrm>
            <a:off x="642918" y="5000628"/>
            <a:ext cx="904875" cy="790575"/>
          </a:xfrm>
          <a:prstGeom prst="rect">
            <a:avLst/>
          </a:prstGeom>
          <a:noFill/>
          <a:effectLst>
            <a:glow rad="139700">
              <a:schemeClr val="accent2">
                <a:satMod val="175000"/>
                <a:alpha val="40000"/>
              </a:schemeClr>
            </a:glow>
          </a:effectLst>
        </p:spPr>
      </p:pic>
      <p:pic>
        <p:nvPicPr>
          <p:cNvPr id="64" name="Picture 30"/>
          <p:cNvPicPr/>
          <p:nvPr/>
        </p:nvPicPr>
        <p:blipFill>
          <a:blip r:embed="rId15"/>
          <a:srcRect/>
          <a:stretch>
            <a:fillRect/>
          </a:stretch>
        </p:blipFill>
        <p:spPr bwMode="auto">
          <a:xfrm>
            <a:off x="2214554" y="5000628"/>
            <a:ext cx="1019175" cy="742950"/>
          </a:xfrm>
          <a:prstGeom prst="rect">
            <a:avLst/>
          </a:prstGeom>
          <a:noFill/>
          <a:effectLst>
            <a:glow rad="228600">
              <a:schemeClr val="accent2">
                <a:satMod val="175000"/>
                <a:alpha val="40000"/>
              </a:schemeClr>
            </a:glow>
          </a:effectLst>
        </p:spPr>
      </p:pic>
      <p:pic>
        <p:nvPicPr>
          <p:cNvPr id="65" name="Picture 36"/>
          <p:cNvPicPr/>
          <p:nvPr/>
        </p:nvPicPr>
        <p:blipFill>
          <a:blip r:embed="rId16"/>
          <a:srcRect/>
          <a:stretch>
            <a:fillRect/>
          </a:stretch>
        </p:blipFill>
        <p:spPr bwMode="auto">
          <a:xfrm>
            <a:off x="3929066" y="4929190"/>
            <a:ext cx="857256" cy="857256"/>
          </a:xfrm>
          <a:prstGeom prst="rect">
            <a:avLst/>
          </a:prstGeom>
          <a:noFill/>
          <a:effectLst>
            <a:glow rad="139700">
              <a:schemeClr val="accent2">
                <a:satMod val="175000"/>
                <a:alpha val="40000"/>
              </a:schemeClr>
            </a:glow>
          </a:effectLst>
        </p:spPr>
      </p:pic>
      <p:pic>
        <p:nvPicPr>
          <p:cNvPr id="66" name="Picture 3"/>
          <p:cNvPicPr/>
          <p:nvPr/>
        </p:nvPicPr>
        <p:blipFill>
          <a:blip r:embed="rId17"/>
          <a:srcRect/>
          <a:stretch>
            <a:fillRect/>
          </a:stretch>
        </p:blipFill>
        <p:spPr bwMode="auto">
          <a:xfrm>
            <a:off x="5429264" y="5000628"/>
            <a:ext cx="785818" cy="714376"/>
          </a:xfrm>
          <a:prstGeom prst="rect">
            <a:avLst/>
          </a:prstGeom>
          <a:noFill/>
          <a:effectLst>
            <a:glow rad="139700">
              <a:schemeClr val="accent1">
                <a:satMod val="175000"/>
                <a:alpha val="40000"/>
              </a:schemeClr>
            </a:glow>
          </a:effectLst>
        </p:spPr>
      </p:pic>
    </p:spTree>
  </p:cSld>
  <p:clrMapOvr>
    <a:masterClrMapping/>
  </p:clrMapOvr>
  <p:transition spd="med" advClick="0" advTm="6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680"/>
                            </p:stCondLst>
                            <p:childTnLst>
                              <p:par>
                                <p:cTn id="11" presetID="32" presetClass="emph" presetSubtype="0" fill="hold" grpId="0" nodeType="afterEffect">
                                  <p:stCondLst>
                                    <p:cond delay="0"/>
                                  </p:stCondLst>
                                  <p:childTnLst>
                                    <p:animClr clrSpc="rgb">
                                      <p:cBhvr override="childStyle">
                                        <p:cTn id="12" dur="100" fill="hold"/>
                                        <p:tgtEl>
                                          <p:spTgt spid="3">
                                            <p:txEl>
                                              <p:pRg st="0" end="0"/>
                                            </p:txEl>
                                          </p:spTgt>
                                        </p:tgtEl>
                                        <p:attrNameLst>
                                          <p:attrName>style.color</p:attrName>
                                        </p:attrNameLst>
                                      </p:cBhvr>
                                      <p:to>
                                        <a:srgbClr val="D32B0F"/>
                                      </p:to>
                                    </p:animClr>
                                    <p:animClr clrSpc="rgb">
                                      <p:cBhvr>
                                        <p:cTn id="13" dur="100" fill="hold"/>
                                        <p:tgtEl>
                                          <p:spTgt spid="3">
                                            <p:txEl>
                                              <p:pRg st="0" end="0"/>
                                            </p:txEl>
                                          </p:spTgt>
                                        </p:tgtEl>
                                        <p:attrNameLst>
                                          <p:attrName>fillcolor</p:attrName>
                                        </p:attrNameLst>
                                      </p:cBhvr>
                                      <p:to>
                                        <a:srgbClr val="D32B0F"/>
                                      </p:to>
                                    </p:animClr>
                                    <p:set>
                                      <p:cBhvr>
                                        <p:cTn id="14" dur="100" fill="hold"/>
                                        <p:tgtEl>
                                          <p:spTgt spid="3">
                                            <p:txEl>
                                              <p:pRg st="0" end="0"/>
                                            </p:txEl>
                                          </p:spTgt>
                                        </p:tgtEl>
                                        <p:attrNameLst>
                                          <p:attrName>fill.type</p:attrName>
                                        </p:attrNameLst>
                                      </p:cBhvr>
                                      <p:to>
                                        <p:strVal val="solid"/>
                                      </p:to>
                                    </p:set>
                                    <p:set>
                                      <p:cBhvr>
                                        <p:cTn id="15" dur="100" fill="hold"/>
                                        <p:tgtEl>
                                          <p:spTgt spid="3">
                                            <p:txEl>
                                              <p:pRg st="0" end="0"/>
                                            </p:txEl>
                                          </p:spTgt>
                                        </p:tgtEl>
                                        <p:attrNameLst>
                                          <p:attrName>fill.on</p:attrName>
                                        </p:attrNameLst>
                                      </p:cBhvr>
                                      <p:to>
                                        <p:strVal val="true"/>
                                      </p:to>
                                    </p:set>
                                    <p:animRot by="120000">
                                      <p:cBhvr>
                                        <p:cTn id="16" dur="100" fill="hold">
                                          <p:stCondLst>
                                            <p:cond delay="0"/>
                                          </p:stCondLst>
                                        </p:cTn>
                                        <p:tgtEl>
                                          <p:spTgt spid="3">
                                            <p:txEl>
                                              <p:pRg st="0" end="0"/>
                                            </p:txEl>
                                          </p:spTgt>
                                        </p:tgtEl>
                                        <p:attrNameLst>
                                          <p:attrName>r</p:attrName>
                                        </p:attrNameLst>
                                      </p:cBhvr>
                                    </p:animRot>
                                    <p:animRot by="-240000">
                                      <p:cBhvr>
                                        <p:cTn id="17" dur="200" fill="hold">
                                          <p:stCondLst>
                                            <p:cond delay="200"/>
                                          </p:stCondLst>
                                        </p:cTn>
                                        <p:tgtEl>
                                          <p:spTgt spid="3">
                                            <p:txEl>
                                              <p:pRg st="0" end="0"/>
                                            </p:txEl>
                                          </p:spTgt>
                                        </p:tgtEl>
                                        <p:attrNameLst>
                                          <p:attrName>r</p:attrName>
                                        </p:attrNameLst>
                                      </p:cBhvr>
                                    </p:animRot>
                                    <p:animRot by="240000">
                                      <p:cBhvr>
                                        <p:cTn id="18" dur="200" fill="hold">
                                          <p:stCondLst>
                                            <p:cond delay="400"/>
                                          </p:stCondLst>
                                        </p:cTn>
                                        <p:tgtEl>
                                          <p:spTgt spid="3">
                                            <p:txEl>
                                              <p:pRg st="0" end="0"/>
                                            </p:txEl>
                                          </p:spTgt>
                                        </p:tgtEl>
                                        <p:attrNameLst>
                                          <p:attrName>r</p:attrName>
                                        </p:attrNameLst>
                                      </p:cBhvr>
                                    </p:animRot>
                                    <p:animRot by="-240000">
                                      <p:cBhvr>
                                        <p:cTn id="19" dur="200" fill="hold">
                                          <p:stCondLst>
                                            <p:cond delay="600"/>
                                          </p:stCondLst>
                                        </p:cTn>
                                        <p:tgtEl>
                                          <p:spTgt spid="3">
                                            <p:txEl>
                                              <p:pRg st="0" end="0"/>
                                            </p:txEl>
                                          </p:spTgt>
                                        </p:tgtEl>
                                        <p:attrNameLst>
                                          <p:attrName>r</p:attrName>
                                        </p:attrNameLst>
                                      </p:cBhvr>
                                    </p:animRot>
                                    <p:animRot by="120000">
                                      <p:cBhvr>
                                        <p:cTn id="20" dur="200" fill="hold">
                                          <p:stCondLst>
                                            <p:cond delay="800"/>
                                          </p:stCondLst>
                                        </p:cTn>
                                        <p:tgtEl>
                                          <p:spTgt spid="3">
                                            <p:txEl>
                                              <p:pRg st="0" end="0"/>
                                            </p:txEl>
                                          </p:spTgt>
                                        </p:tgtEl>
                                        <p:attrNameLst>
                                          <p:attrName>r</p:attrName>
                                        </p:attrNameLst>
                                      </p:cBhvr>
                                    </p:animRot>
                                  </p:childTnLst>
                                </p:cTn>
                              </p:par>
                            </p:childTnLst>
                          </p:cTn>
                        </p:par>
                        <p:par>
                          <p:cTn id="21" fill="hold">
                            <p:stCondLst>
                              <p:cond delay="1680"/>
                            </p:stCondLst>
                            <p:childTnLst>
                              <p:par>
                                <p:cTn id="22" presetID="32" presetClass="emph" presetSubtype="0" fill="hold" grpId="0" nodeType="afterEffect">
                                  <p:stCondLst>
                                    <p:cond delay="0"/>
                                  </p:stCondLst>
                                  <p:childTnLst>
                                    <p:animClr clrSpc="rgb">
                                      <p:cBhvr override="childStyle">
                                        <p:cTn id="23" dur="100" fill="hold"/>
                                        <p:tgtEl>
                                          <p:spTgt spid="3">
                                            <p:txEl>
                                              <p:pRg st="1" end="1"/>
                                            </p:txEl>
                                          </p:spTgt>
                                        </p:tgtEl>
                                        <p:attrNameLst>
                                          <p:attrName>style.color</p:attrName>
                                        </p:attrNameLst>
                                      </p:cBhvr>
                                      <p:to>
                                        <a:srgbClr val="D32B0F"/>
                                      </p:to>
                                    </p:animClr>
                                    <p:animClr clrSpc="rgb">
                                      <p:cBhvr>
                                        <p:cTn id="24" dur="100" fill="hold"/>
                                        <p:tgtEl>
                                          <p:spTgt spid="3">
                                            <p:txEl>
                                              <p:pRg st="1" end="1"/>
                                            </p:txEl>
                                          </p:spTgt>
                                        </p:tgtEl>
                                        <p:attrNameLst>
                                          <p:attrName>fillcolor</p:attrName>
                                        </p:attrNameLst>
                                      </p:cBhvr>
                                      <p:to>
                                        <a:srgbClr val="D32B0F"/>
                                      </p:to>
                                    </p:animClr>
                                    <p:set>
                                      <p:cBhvr>
                                        <p:cTn id="25" dur="100" fill="hold"/>
                                        <p:tgtEl>
                                          <p:spTgt spid="3">
                                            <p:txEl>
                                              <p:pRg st="1" end="1"/>
                                            </p:txEl>
                                          </p:spTgt>
                                        </p:tgtEl>
                                        <p:attrNameLst>
                                          <p:attrName>fill.type</p:attrName>
                                        </p:attrNameLst>
                                      </p:cBhvr>
                                      <p:to>
                                        <p:strVal val="solid"/>
                                      </p:to>
                                    </p:set>
                                    <p:set>
                                      <p:cBhvr>
                                        <p:cTn id="26" dur="100" fill="hold"/>
                                        <p:tgtEl>
                                          <p:spTgt spid="3">
                                            <p:txEl>
                                              <p:pRg st="1" end="1"/>
                                            </p:txEl>
                                          </p:spTgt>
                                        </p:tgtEl>
                                        <p:attrNameLst>
                                          <p:attrName>fill.on</p:attrName>
                                        </p:attrNameLst>
                                      </p:cBhvr>
                                      <p:to>
                                        <p:strVal val="true"/>
                                      </p:to>
                                    </p:set>
                                    <p:animRot by="120000">
                                      <p:cBhvr>
                                        <p:cTn id="27" dur="100" fill="hold">
                                          <p:stCondLst>
                                            <p:cond delay="0"/>
                                          </p:stCondLst>
                                        </p:cTn>
                                        <p:tgtEl>
                                          <p:spTgt spid="3">
                                            <p:txEl>
                                              <p:pRg st="1" end="1"/>
                                            </p:txEl>
                                          </p:spTgt>
                                        </p:tgtEl>
                                        <p:attrNameLst>
                                          <p:attrName>r</p:attrName>
                                        </p:attrNameLst>
                                      </p:cBhvr>
                                    </p:animRot>
                                    <p:animRot by="-240000">
                                      <p:cBhvr>
                                        <p:cTn id="28" dur="200" fill="hold">
                                          <p:stCondLst>
                                            <p:cond delay="200"/>
                                          </p:stCondLst>
                                        </p:cTn>
                                        <p:tgtEl>
                                          <p:spTgt spid="3">
                                            <p:txEl>
                                              <p:pRg st="1" end="1"/>
                                            </p:txEl>
                                          </p:spTgt>
                                        </p:tgtEl>
                                        <p:attrNameLst>
                                          <p:attrName>r</p:attrName>
                                        </p:attrNameLst>
                                      </p:cBhvr>
                                    </p:animRot>
                                    <p:animRot by="240000">
                                      <p:cBhvr>
                                        <p:cTn id="29" dur="200" fill="hold">
                                          <p:stCondLst>
                                            <p:cond delay="400"/>
                                          </p:stCondLst>
                                        </p:cTn>
                                        <p:tgtEl>
                                          <p:spTgt spid="3">
                                            <p:txEl>
                                              <p:pRg st="1" end="1"/>
                                            </p:txEl>
                                          </p:spTgt>
                                        </p:tgtEl>
                                        <p:attrNameLst>
                                          <p:attrName>r</p:attrName>
                                        </p:attrNameLst>
                                      </p:cBhvr>
                                    </p:animRot>
                                    <p:animRot by="-240000">
                                      <p:cBhvr>
                                        <p:cTn id="30" dur="200" fill="hold">
                                          <p:stCondLst>
                                            <p:cond delay="600"/>
                                          </p:stCondLst>
                                        </p:cTn>
                                        <p:tgtEl>
                                          <p:spTgt spid="3">
                                            <p:txEl>
                                              <p:pRg st="1" end="1"/>
                                            </p:txEl>
                                          </p:spTgt>
                                        </p:tgtEl>
                                        <p:attrNameLst>
                                          <p:attrName>r</p:attrName>
                                        </p:attrNameLst>
                                      </p:cBhvr>
                                    </p:animRot>
                                    <p:animRot by="120000">
                                      <p:cBhvr>
                                        <p:cTn id="31" dur="200" fill="hold">
                                          <p:stCondLst>
                                            <p:cond delay="800"/>
                                          </p:stCondLst>
                                        </p:cTn>
                                        <p:tgtEl>
                                          <p:spTgt spid="3">
                                            <p:txEl>
                                              <p:pRg st="1" end="1"/>
                                            </p:txEl>
                                          </p:spTgt>
                                        </p:tgtEl>
                                        <p:attrNameLst>
                                          <p:attrName>r</p:attrName>
                                        </p:attrNameLst>
                                      </p:cBhvr>
                                    </p:animRot>
                                  </p:childTnLst>
                                </p:cTn>
                              </p:par>
                            </p:childTnLst>
                          </p:cTn>
                        </p:par>
                        <p:par>
                          <p:cTn id="32" fill="hold">
                            <p:stCondLst>
                              <p:cond delay="2680"/>
                            </p:stCondLst>
                            <p:childTnLst>
                              <p:par>
                                <p:cTn id="33" presetID="32" presetClass="emph" presetSubtype="0" fill="hold" grpId="0" nodeType="afterEffect">
                                  <p:stCondLst>
                                    <p:cond delay="0"/>
                                  </p:stCondLst>
                                  <p:childTnLst>
                                    <p:animClr clrSpc="rgb">
                                      <p:cBhvr override="childStyle">
                                        <p:cTn id="34" dur="100" fill="hold"/>
                                        <p:tgtEl>
                                          <p:spTgt spid="3">
                                            <p:txEl>
                                              <p:pRg st="3" end="3"/>
                                            </p:txEl>
                                          </p:spTgt>
                                        </p:tgtEl>
                                        <p:attrNameLst>
                                          <p:attrName>style.color</p:attrName>
                                        </p:attrNameLst>
                                      </p:cBhvr>
                                      <p:to>
                                        <a:srgbClr val="D32B0F"/>
                                      </p:to>
                                    </p:animClr>
                                    <p:animClr clrSpc="rgb">
                                      <p:cBhvr>
                                        <p:cTn id="35" dur="100" fill="hold"/>
                                        <p:tgtEl>
                                          <p:spTgt spid="3">
                                            <p:txEl>
                                              <p:pRg st="3" end="3"/>
                                            </p:txEl>
                                          </p:spTgt>
                                        </p:tgtEl>
                                        <p:attrNameLst>
                                          <p:attrName>fillcolor</p:attrName>
                                        </p:attrNameLst>
                                      </p:cBhvr>
                                      <p:to>
                                        <a:srgbClr val="D32B0F"/>
                                      </p:to>
                                    </p:animClr>
                                    <p:set>
                                      <p:cBhvr>
                                        <p:cTn id="36" dur="100" fill="hold"/>
                                        <p:tgtEl>
                                          <p:spTgt spid="3">
                                            <p:txEl>
                                              <p:pRg st="3" end="3"/>
                                            </p:txEl>
                                          </p:spTgt>
                                        </p:tgtEl>
                                        <p:attrNameLst>
                                          <p:attrName>fill.type</p:attrName>
                                        </p:attrNameLst>
                                      </p:cBhvr>
                                      <p:to>
                                        <p:strVal val="solid"/>
                                      </p:to>
                                    </p:set>
                                    <p:set>
                                      <p:cBhvr>
                                        <p:cTn id="37" dur="100" fill="hold"/>
                                        <p:tgtEl>
                                          <p:spTgt spid="3">
                                            <p:txEl>
                                              <p:pRg st="3" end="3"/>
                                            </p:txEl>
                                          </p:spTgt>
                                        </p:tgtEl>
                                        <p:attrNameLst>
                                          <p:attrName>fill.on</p:attrName>
                                        </p:attrNameLst>
                                      </p:cBhvr>
                                      <p:to>
                                        <p:strVal val="true"/>
                                      </p:to>
                                    </p:set>
                                    <p:animRot by="120000">
                                      <p:cBhvr>
                                        <p:cTn id="38" dur="100" fill="hold">
                                          <p:stCondLst>
                                            <p:cond delay="0"/>
                                          </p:stCondLst>
                                        </p:cTn>
                                        <p:tgtEl>
                                          <p:spTgt spid="3">
                                            <p:txEl>
                                              <p:pRg st="3" end="3"/>
                                            </p:txEl>
                                          </p:spTgt>
                                        </p:tgtEl>
                                        <p:attrNameLst>
                                          <p:attrName>r</p:attrName>
                                        </p:attrNameLst>
                                      </p:cBhvr>
                                    </p:animRot>
                                    <p:animRot by="-240000">
                                      <p:cBhvr>
                                        <p:cTn id="39" dur="200" fill="hold">
                                          <p:stCondLst>
                                            <p:cond delay="200"/>
                                          </p:stCondLst>
                                        </p:cTn>
                                        <p:tgtEl>
                                          <p:spTgt spid="3">
                                            <p:txEl>
                                              <p:pRg st="3" end="3"/>
                                            </p:txEl>
                                          </p:spTgt>
                                        </p:tgtEl>
                                        <p:attrNameLst>
                                          <p:attrName>r</p:attrName>
                                        </p:attrNameLst>
                                      </p:cBhvr>
                                    </p:animRot>
                                    <p:animRot by="240000">
                                      <p:cBhvr>
                                        <p:cTn id="40" dur="200" fill="hold">
                                          <p:stCondLst>
                                            <p:cond delay="400"/>
                                          </p:stCondLst>
                                        </p:cTn>
                                        <p:tgtEl>
                                          <p:spTgt spid="3">
                                            <p:txEl>
                                              <p:pRg st="3" end="3"/>
                                            </p:txEl>
                                          </p:spTgt>
                                        </p:tgtEl>
                                        <p:attrNameLst>
                                          <p:attrName>r</p:attrName>
                                        </p:attrNameLst>
                                      </p:cBhvr>
                                    </p:animRot>
                                    <p:animRot by="-240000">
                                      <p:cBhvr>
                                        <p:cTn id="41" dur="200" fill="hold">
                                          <p:stCondLst>
                                            <p:cond delay="600"/>
                                          </p:stCondLst>
                                        </p:cTn>
                                        <p:tgtEl>
                                          <p:spTgt spid="3">
                                            <p:txEl>
                                              <p:pRg st="3" end="3"/>
                                            </p:txEl>
                                          </p:spTgt>
                                        </p:tgtEl>
                                        <p:attrNameLst>
                                          <p:attrName>r</p:attrName>
                                        </p:attrNameLst>
                                      </p:cBhvr>
                                    </p:animRot>
                                    <p:animRot by="120000">
                                      <p:cBhvr>
                                        <p:cTn id="42" dur="200" fill="hold">
                                          <p:stCondLst>
                                            <p:cond delay="800"/>
                                          </p:stCondLst>
                                        </p:cTn>
                                        <p:tgtEl>
                                          <p:spTgt spid="3">
                                            <p:txEl>
                                              <p:pRg st="3" end="3"/>
                                            </p:txEl>
                                          </p:spTgt>
                                        </p:tgtEl>
                                        <p:attrNameLst>
                                          <p:attrName>r</p:attrName>
                                        </p:attrNameLst>
                                      </p:cBhvr>
                                    </p:animRot>
                                  </p:childTnLst>
                                </p:cTn>
                              </p:par>
                            </p:childTnLst>
                          </p:cTn>
                        </p:par>
                        <p:par>
                          <p:cTn id="43" fill="hold">
                            <p:stCondLst>
                              <p:cond delay="3680"/>
                            </p:stCondLst>
                            <p:childTnLst>
                              <p:par>
                                <p:cTn id="44" presetID="32" presetClass="emph" presetSubtype="0" fill="hold" grpId="0" nodeType="afterEffect">
                                  <p:stCondLst>
                                    <p:cond delay="0"/>
                                  </p:stCondLst>
                                  <p:childTnLst>
                                    <p:animClr clrSpc="rgb">
                                      <p:cBhvr override="childStyle">
                                        <p:cTn id="45" dur="100" fill="hold"/>
                                        <p:tgtEl>
                                          <p:spTgt spid="3">
                                            <p:txEl>
                                              <p:pRg st="5" end="5"/>
                                            </p:txEl>
                                          </p:spTgt>
                                        </p:tgtEl>
                                        <p:attrNameLst>
                                          <p:attrName>style.color</p:attrName>
                                        </p:attrNameLst>
                                      </p:cBhvr>
                                      <p:to>
                                        <a:srgbClr val="D32B0F"/>
                                      </p:to>
                                    </p:animClr>
                                    <p:animClr clrSpc="rgb">
                                      <p:cBhvr>
                                        <p:cTn id="46" dur="100" fill="hold"/>
                                        <p:tgtEl>
                                          <p:spTgt spid="3">
                                            <p:txEl>
                                              <p:pRg st="5" end="5"/>
                                            </p:txEl>
                                          </p:spTgt>
                                        </p:tgtEl>
                                        <p:attrNameLst>
                                          <p:attrName>fillcolor</p:attrName>
                                        </p:attrNameLst>
                                      </p:cBhvr>
                                      <p:to>
                                        <a:srgbClr val="D32B0F"/>
                                      </p:to>
                                    </p:animClr>
                                    <p:set>
                                      <p:cBhvr>
                                        <p:cTn id="47" dur="100" fill="hold"/>
                                        <p:tgtEl>
                                          <p:spTgt spid="3">
                                            <p:txEl>
                                              <p:pRg st="5" end="5"/>
                                            </p:txEl>
                                          </p:spTgt>
                                        </p:tgtEl>
                                        <p:attrNameLst>
                                          <p:attrName>fill.type</p:attrName>
                                        </p:attrNameLst>
                                      </p:cBhvr>
                                      <p:to>
                                        <p:strVal val="solid"/>
                                      </p:to>
                                    </p:set>
                                    <p:set>
                                      <p:cBhvr>
                                        <p:cTn id="48" dur="100" fill="hold"/>
                                        <p:tgtEl>
                                          <p:spTgt spid="3">
                                            <p:txEl>
                                              <p:pRg st="5" end="5"/>
                                            </p:txEl>
                                          </p:spTgt>
                                        </p:tgtEl>
                                        <p:attrNameLst>
                                          <p:attrName>fill.on</p:attrName>
                                        </p:attrNameLst>
                                      </p:cBhvr>
                                      <p:to>
                                        <p:strVal val="true"/>
                                      </p:to>
                                    </p:set>
                                    <p:animRot by="120000">
                                      <p:cBhvr>
                                        <p:cTn id="49" dur="100" fill="hold">
                                          <p:stCondLst>
                                            <p:cond delay="0"/>
                                          </p:stCondLst>
                                        </p:cTn>
                                        <p:tgtEl>
                                          <p:spTgt spid="3">
                                            <p:txEl>
                                              <p:pRg st="5" end="5"/>
                                            </p:txEl>
                                          </p:spTgt>
                                        </p:tgtEl>
                                        <p:attrNameLst>
                                          <p:attrName>r</p:attrName>
                                        </p:attrNameLst>
                                      </p:cBhvr>
                                    </p:animRot>
                                    <p:animRot by="-240000">
                                      <p:cBhvr>
                                        <p:cTn id="50" dur="200" fill="hold">
                                          <p:stCondLst>
                                            <p:cond delay="200"/>
                                          </p:stCondLst>
                                        </p:cTn>
                                        <p:tgtEl>
                                          <p:spTgt spid="3">
                                            <p:txEl>
                                              <p:pRg st="5" end="5"/>
                                            </p:txEl>
                                          </p:spTgt>
                                        </p:tgtEl>
                                        <p:attrNameLst>
                                          <p:attrName>r</p:attrName>
                                        </p:attrNameLst>
                                      </p:cBhvr>
                                    </p:animRot>
                                    <p:animRot by="240000">
                                      <p:cBhvr>
                                        <p:cTn id="51" dur="200" fill="hold">
                                          <p:stCondLst>
                                            <p:cond delay="400"/>
                                          </p:stCondLst>
                                        </p:cTn>
                                        <p:tgtEl>
                                          <p:spTgt spid="3">
                                            <p:txEl>
                                              <p:pRg st="5" end="5"/>
                                            </p:txEl>
                                          </p:spTgt>
                                        </p:tgtEl>
                                        <p:attrNameLst>
                                          <p:attrName>r</p:attrName>
                                        </p:attrNameLst>
                                      </p:cBhvr>
                                    </p:animRot>
                                    <p:animRot by="-240000">
                                      <p:cBhvr>
                                        <p:cTn id="52" dur="200" fill="hold">
                                          <p:stCondLst>
                                            <p:cond delay="600"/>
                                          </p:stCondLst>
                                        </p:cTn>
                                        <p:tgtEl>
                                          <p:spTgt spid="3">
                                            <p:txEl>
                                              <p:pRg st="5" end="5"/>
                                            </p:txEl>
                                          </p:spTgt>
                                        </p:tgtEl>
                                        <p:attrNameLst>
                                          <p:attrName>r</p:attrName>
                                        </p:attrNameLst>
                                      </p:cBhvr>
                                    </p:animRot>
                                    <p:animRot by="120000">
                                      <p:cBhvr>
                                        <p:cTn id="53" dur="200" fill="hold">
                                          <p:stCondLst>
                                            <p:cond delay="800"/>
                                          </p:stCondLst>
                                        </p:cTn>
                                        <p:tgtEl>
                                          <p:spTgt spid="3">
                                            <p:txEl>
                                              <p:pRg st="5" end="5"/>
                                            </p:txEl>
                                          </p:spTgt>
                                        </p:tgtEl>
                                        <p:attrNameLst>
                                          <p:attrName>r</p:attrName>
                                        </p:attrNameLst>
                                      </p:cBhvr>
                                    </p:animRot>
                                  </p:childTnLst>
                                </p:cTn>
                              </p:par>
                            </p:childTnLst>
                          </p:cTn>
                        </p:par>
                        <p:par>
                          <p:cTn id="54" fill="hold">
                            <p:stCondLst>
                              <p:cond delay="4680"/>
                            </p:stCondLst>
                            <p:childTnLst>
                              <p:par>
                                <p:cTn id="55" presetID="32" presetClass="emph" presetSubtype="0" fill="hold" grpId="0" nodeType="afterEffect">
                                  <p:stCondLst>
                                    <p:cond delay="0"/>
                                  </p:stCondLst>
                                  <p:childTnLst>
                                    <p:animClr clrSpc="rgb">
                                      <p:cBhvr override="childStyle">
                                        <p:cTn id="56" dur="100" fill="hold"/>
                                        <p:tgtEl>
                                          <p:spTgt spid="3">
                                            <p:txEl>
                                              <p:pRg st="6" end="6"/>
                                            </p:txEl>
                                          </p:spTgt>
                                        </p:tgtEl>
                                        <p:attrNameLst>
                                          <p:attrName>style.color</p:attrName>
                                        </p:attrNameLst>
                                      </p:cBhvr>
                                      <p:to>
                                        <a:srgbClr val="D32B0F"/>
                                      </p:to>
                                    </p:animClr>
                                    <p:animClr clrSpc="rgb">
                                      <p:cBhvr>
                                        <p:cTn id="57" dur="100" fill="hold"/>
                                        <p:tgtEl>
                                          <p:spTgt spid="3">
                                            <p:txEl>
                                              <p:pRg st="6" end="6"/>
                                            </p:txEl>
                                          </p:spTgt>
                                        </p:tgtEl>
                                        <p:attrNameLst>
                                          <p:attrName>fillcolor</p:attrName>
                                        </p:attrNameLst>
                                      </p:cBhvr>
                                      <p:to>
                                        <a:srgbClr val="D32B0F"/>
                                      </p:to>
                                    </p:animClr>
                                    <p:set>
                                      <p:cBhvr>
                                        <p:cTn id="58" dur="100" fill="hold"/>
                                        <p:tgtEl>
                                          <p:spTgt spid="3">
                                            <p:txEl>
                                              <p:pRg st="6" end="6"/>
                                            </p:txEl>
                                          </p:spTgt>
                                        </p:tgtEl>
                                        <p:attrNameLst>
                                          <p:attrName>fill.type</p:attrName>
                                        </p:attrNameLst>
                                      </p:cBhvr>
                                      <p:to>
                                        <p:strVal val="solid"/>
                                      </p:to>
                                    </p:set>
                                    <p:set>
                                      <p:cBhvr>
                                        <p:cTn id="59" dur="100" fill="hold"/>
                                        <p:tgtEl>
                                          <p:spTgt spid="3">
                                            <p:txEl>
                                              <p:pRg st="6" end="6"/>
                                            </p:txEl>
                                          </p:spTgt>
                                        </p:tgtEl>
                                        <p:attrNameLst>
                                          <p:attrName>fill.on</p:attrName>
                                        </p:attrNameLst>
                                      </p:cBhvr>
                                      <p:to>
                                        <p:strVal val="true"/>
                                      </p:to>
                                    </p:set>
                                    <p:animRot by="120000">
                                      <p:cBhvr>
                                        <p:cTn id="60" dur="100" fill="hold">
                                          <p:stCondLst>
                                            <p:cond delay="0"/>
                                          </p:stCondLst>
                                        </p:cTn>
                                        <p:tgtEl>
                                          <p:spTgt spid="3">
                                            <p:txEl>
                                              <p:pRg st="6" end="6"/>
                                            </p:txEl>
                                          </p:spTgt>
                                        </p:tgtEl>
                                        <p:attrNameLst>
                                          <p:attrName>r</p:attrName>
                                        </p:attrNameLst>
                                      </p:cBhvr>
                                    </p:animRot>
                                    <p:animRot by="-240000">
                                      <p:cBhvr>
                                        <p:cTn id="61" dur="200" fill="hold">
                                          <p:stCondLst>
                                            <p:cond delay="200"/>
                                          </p:stCondLst>
                                        </p:cTn>
                                        <p:tgtEl>
                                          <p:spTgt spid="3">
                                            <p:txEl>
                                              <p:pRg st="6" end="6"/>
                                            </p:txEl>
                                          </p:spTgt>
                                        </p:tgtEl>
                                        <p:attrNameLst>
                                          <p:attrName>r</p:attrName>
                                        </p:attrNameLst>
                                      </p:cBhvr>
                                    </p:animRot>
                                    <p:animRot by="240000">
                                      <p:cBhvr>
                                        <p:cTn id="62" dur="200" fill="hold">
                                          <p:stCondLst>
                                            <p:cond delay="400"/>
                                          </p:stCondLst>
                                        </p:cTn>
                                        <p:tgtEl>
                                          <p:spTgt spid="3">
                                            <p:txEl>
                                              <p:pRg st="6" end="6"/>
                                            </p:txEl>
                                          </p:spTgt>
                                        </p:tgtEl>
                                        <p:attrNameLst>
                                          <p:attrName>r</p:attrName>
                                        </p:attrNameLst>
                                      </p:cBhvr>
                                    </p:animRot>
                                    <p:animRot by="-240000">
                                      <p:cBhvr>
                                        <p:cTn id="63" dur="200" fill="hold">
                                          <p:stCondLst>
                                            <p:cond delay="600"/>
                                          </p:stCondLst>
                                        </p:cTn>
                                        <p:tgtEl>
                                          <p:spTgt spid="3">
                                            <p:txEl>
                                              <p:pRg st="6" end="6"/>
                                            </p:txEl>
                                          </p:spTgt>
                                        </p:tgtEl>
                                        <p:attrNameLst>
                                          <p:attrName>r</p:attrName>
                                        </p:attrNameLst>
                                      </p:cBhvr>
                                    </p:animRot>
                                    <p:animRot by="120000">
                                      <p:cBhvr>
                                        <p:cTn id="64" dur="200" fill="hold">
                                          <p:stCondLst>
                                            <p:cond delay="800"/>
                                          </p:stCondLst>
                                        </p:cTn>
                                        <p:tgtEl>
                                          <p:spTgt spid="3">
                                            <p:txEl>
                                              <p:pRg st="6" end="6"/>
                                            </p:txEl>
                                          </p:spTgt>
                                        </p:tgtEl>
                                        <p:attrNameLst>
                                          <p:attrName>r</p:attrName>
                                        </p:attrNameLst>
                                      </p:cBhvr>
                                    </p:animRot>
                                  </p:childTnLst>
                                </p:cTn>
                              </p:par>
                            </p:childTnLst>
                          </p:cTn>
                        </p:par>
                        <p:par>
                          <p:cTn id="65" fill="hold">
                            <p:stCondLst>
                              <p:cond delay="5680"/>
                            </p:stCondLst>
                            <p:childTnLst>
                              <p:par>
                                <p:cTn id="66" presetID="16" presetClass="entr" presetSubtype="26"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barn(inHorizontal)">
                                      <p:cBhvr>
                                        <p:cTn id="6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8" y="642910"/>
            <a:ext cx="5072098" cy="714380"/>
          </a:xfrm>
          <a:scene3d>
            <a:camera prst="perspectiveContrastingLeftFacing"/>
            <a:lightRig rig="threePt" dir="t"/>
          </a:scene3d>
        </p:spPr>
        <p:txBody>
          <a:bodyPr>
            <a:noAutofit/>
          </a:bodyPr>
          <a:lstStyle/>
          <a:p>
            <a:pPr algn="ctr"/>
            <a:r>
              <a:rPr lang="ru-RU" sz="2800" b="1" i="1" dirty="0" smtClean="0">
                <a:latin typeface="Sylfaen" pitchFamily="18" charset="0"/>
              </a:rPr>
              <a:t>Расскажите детям.</a:t>
            </a:r>
            <a:r>
              <a:rPr lang="ru-RU" sz="2800" i="1" dirty="0" smtClean="0"/>
              <a:t/>
            </a:r>
            <a:br>
              <a:rPr lang="ru-RU" sz="2800" i="1" dirty="0" smtClean="0"/>
            </a:br>
            <a:endParaRPr lang="ru-RU" sz="2800" i="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a:p>
        </p:txBody>
      </p:sp>
      <p:pic>
        <p:nvPicPr>
          <p:cNvPr id="5" name="Содержимое 4"/>
          <p:cNvPicPr>
            <a:picLocks noGrp="1"/>
          </p:cNvPicPr>
          <p:nvPr>
            <p:ph idx="1"/>
          </p:nvPr>
        </p:nvPicPr>
        <p:blipFill>
          <a:blip r:embed="rId3" cstate="print"/>
          <a:srcRect/>
          <a:stretch>
            <a:fillRect/>
          </a:stretch>
        </p:blipFill>
        <p:spPr bwMode="auto">
          <a:xfrm rot="16200000">
            <a:off x="3536158" y="3393270"/>
            <a:ext cx="2857519" cy="2928961"/>
          </a:xfrm>
          <a:prstGeom prst="rect">
            <a:avLst/>
          </a:prstGeom>
          <a:noFill/>
          <a:ln w="9525">
            <a:noFill/>
            <a:miter lim="800000"/>
            <a:headEnd/>
            <a:tailEnd/>
          </a:ln>
          <a:effectLst>
            <a:glow rad="228600">
              <a:schemeClr val="accent2">
                <a:satMod val="175000"/>
                <a:alpha val="40000"/>
              </a:schemeClr>
            </a:glow>
            <a:outerShdw blurRad="152400" dist="317500" dir="5400000" sx="90000" sy="-19000" rotWithShape="0">
              <a:prstClr val="black">
                <a:alpha val="15000"/>
              </a:prst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Прямоугольник 5"/>
          <p:cNvSpPr/>
          <p:nvPr/>
        </p:nvSpPr>
        <p:spPr>
          <a:xfrm>
            <a:off x="785794" y="1071538"/>
            <a:ext cx="5643602" cy="7509748"/>
          </a:xfrm>
          <a:prstGeom prst="rect">
            <a:avLst/>
          </a:prstGeom>
        </p:spPr>
        <p:txBody>
          <a:bodyPr wrap="square">
            <a:spAutoFit/>
          </a:bodyPr>
          <a:lstStyle/>
          <a:p>
            <a:pPr algn="just"/>
            <a:r>
              <a:rPr lang="ru-RU" sz="1200" b="1" i="1" u="sng" dirty="0" smtClean="0"/>
              <a:t>Сентябрь</a:t>
            </a:r>
            <a:r>
              <a:rPr lang="ru-RU" sz="1200" dirty="0" smtClean="0"/>
              <a:t> - первый месяц осени, девятый месяц года. В сентябре 30 дней.</a:t>
            </a:r>
          </a:p>
          <a:p>
            <a:pPr algn="just"/>
            <a:r>
              <a:rPr lang="ru-RU" sz="1200" dirty="0" smtClean="0"/>
              <a:t>Название месяца происходит от латинского слова «</a:t>
            </a:r>
            <a:r>
              <a:rPr lang="ru-RU" sz="1200" dirty="0" err="1" smtClean="0"/>
              <a:t>септембр</a:t>
            </a:r>
            <a:r>
              <a:rPr lang="ru-RU" sz="1200" dirty="0" smtClean="0"/>
              <a:t>» - седьмой. В Древнем Риме год начинался в марте и сентябрь был седьмым месяцем. Затем начало года сдвинулось на январь, сентябрь стал девятым по счету, а название осталось. Древние славяне называли этот месяц «</a:t>
            </a:r>
            <a:r>
              <a:rPr lang="ru-RU" sz="1200" dirty="0" err="1" smtClean="0"/>
              <a:t>вересень</a:t>
            </a:r>
            <a:r>
              <a:rPr lang="ru-RU" sz="1200" dirty="0" smtClean="0"/>
              <a:t>» в честь вереска, а еще «</a:t>
            </a:r>
            <a:r>
              <a:rPr lang="ru-RU" sz="1200" dirty="0" err="1" smtClean="0"/>
              <a:t>хмурень</a:t>
            </a:r>
            <a:r>
              <a:rPr lang="ru-RU" sz="1200" dirty="0" smtClean="0"/>
              <a:t>» (потому, что небо хмурится) или «</a:t>
            </a:r>
            <a:r>
              <a:rPr lang="ru-RU" sz="1200" dirty="0" err="1" smtClean="0"/>
              <a:t>рюень</a:t>
            </a:r>
            <a:r>
              <a:rPr lang="ru-RU" sz="1200" dirty="0" smtClean="0"/>
              <a:t>»{потому, что громко ревут олени в лесу). Первый признак прихода осени - желтеющие листья деревьев. Летом под влиянием солнечного света в листьях образуется </a:t>
            </a:r>
            <a:r>
              <a:rPr lang="ru-RU" sz="1200" i="1" dirty="0" smtClean="0"/>
              <a:t>хлорофилл - </a:t>
            </a:r>
            <a:r>
              <a:rPr lang="ru-RU" sz="1200" dirty="0" smtClean="0"/>
              <a:t>маленькие зернышки зеленого цвета. Осенью солнечного света и тепла гораздо меньше. Поэтому хлорофилла вырабатывается все меньше, и становятся видны другие красящие вещества - желтые, красные. Листья меняют свой цвет, становятся желтыми, оранжевыми, багряными. Это время называют - «золотая осень».</a:t>
            </a:r>
          </a:p>
          <a:p>
            <a:r>
              <a:rPr lang="ru-RU" sz="1200" dirty="0" smtClean="0"/>
              <a:t>С началом осени ночи становятся холоднее.</a:t>
            </a:r>
          </a:p>
          <a:p>
            <a:r>
              <a:rPr lang="ru-RU" sz="1200" dirty="0" smtClean="0"/>
              <a:t> Иногда моросит дождь, по утрам бывает </a:t>
            </a:r>
          </a:p>
          <a:p>
            <a:r>
              <a:rPr lang="ru-RU" sz="1200" dirty="0" smtClean="0"/>
              <a:t>туман. Солнце греет все слабее, дни </a:t>
            </a:r>
            <a:r>
              <a:rPr lang="ru-RU" sz="1200" dirty="0" err="1" smtClean="0"/>
              <a:t>стано</a:t>
            </a:r>
            <a:r>
              <a:rPr lang="ru-RU" sz="1200" dirty="0" smtClean="0"/>
              <a:t>-</a:t>
            </a:r>
          </a:p>
          <a:p>
            <a:r>
              <a:rPr lang="ru-RU" sz="1200" dirty="0" err="1" smtClean="0"/>
              <a:t>вятся</a:t>
            </a:r>
            <a:r>
              <a:rPr lang="ru-RU" sz="1200" dirty="0" smtClean="0"/>
              <a:t> короче, воздух прохладнее. </a:t>
            </a:r>
          </a:p>
          <a:p>
            <a:r>
              <a:rPr lang="ru-RU" sz="1200" dirty="0" smtClean="0"/>
              <a:t>Вода в водоемах становится холодной и </a:t>
            </a:r>
          </a:p>
          <a:p>
            <a:r>
              <a:rPr lang="ru-RU" sz="1200" dirty="0" smtClean="0"/>
              <a:t>купаться уже нельзя. 22-23 сентября – это </a:t>
            </a:r>
          </a:p>
          <a:p>
            <a:r>
              <a:rPr lang="ru-RU" sz="1200" dirty="0" smtClean="0"/>
              <a:t>день осеннего равноденствия, день с ночью</a:t>
            </a:r>
          </a:p>
          <a:p>
            <a:r>
              <a:rPr lang="ru-RU" sz="1200" dirty="0" smtClean="0"/>
              <a:t> «равняются». Длительность дня равна </a:t>
            </a:r>
          </a:p>
          <a:p>
            <a:r>
              <a:rPr lang="ru-RU" sz="1200" dirty="0" smtClean="0"/>
              <a:t>длительности ночи, но уже следующий </a:t>
            </a:r>
          </a:p>
          <a:p>
            <a:r>
              <a:rPr lang="ru-RU" sz="1200" dirty="0" smtClean="0"/>
              <a:t>день будет чуть короче, а следующий еще </a:t>
            </a:r>
          </a:p>
          <a:p>
            <a:r>
              <a:rPr lang="ru-RU" sz="1200" dirty="0" smtClean="0"/>
              <a:t>короче. Солнце не успевает согревать </a:t>
            </a:r>
          </a:p>
          <a:p>
            <a:r>
              <a:rPr lang="ru-RU" sz="1200" dirty="0" smtClean="0"/>
              <a:t>землю и наступают холода. Но в середине </a:t>
            </a:r>
          </a:p>
          <a:p>
            <a:r>
              <a:rPr lang="ru-RU" sz="1200" dirty="0" smtClean="0"/>
              <a:t>сентября тепло ненадолго возвращается. </a:t>
            </a:r>
          </a:p>
          <a:p>
            <a:r>
              <a:rPr lang="ru-RU" sz="1200" dirty="0" smtClean="0"/>
              <a:t>Это время называют «бабье лето».</a:t>
            </a:r>
          </a:p>
          <a:p>
            <a:pPr algn="just"/>
            <a:r>
              <a:rPr lang="ru-RU" sz="1200" dirty="0" smtClean="0"/>
              <a:t>В лесу звери и птицы готовятся к наступлению холодов. Змеи и ящерицы прячутся под коряги до весны. Засыпают на всю зиму ежи и барсуки.</a:t>
            </a:r>
          </a:p>
          <a:p>
            <a:pPr algn="just"/>
            <a:r>
              <a:rPr lang="ru-RU" sz="1200" dirty="0" smtClean="0"/>
              <a:t> Белки заканчивают заготавливать припасы на зиму.</a:t>
            </a:r>
          </a:p>
          <a:p>
            <a:pPr algn="just"/>
            <a:r>
              <a:rPr lang="ru-RU" sz="1200" dirty="0" smtClean="0"/>
              <a:t> В сентябре собирают урожай овощей, солят капусту на зиму. Подготавливают поля и сады к зиме.</a:t>
            </a:r>
          </a:p>
          <a:p>
            <a:pPr algn="just"/>
            <a:r>
              <a:rPr lang="ru-RU" sz="1200" dirty="0" smtClean="0"/>
              <a:t>1 сентября у всех детей праздник - День знаний. В этот день начинается учебный год в школах.</a:t>
            </a:r>
          </a:p>
          <a:p>
            <a:pPr algn="ctr"/>
            <a:r>
              <a:rPr lang="ru-RU" sz="1400" b="1" i="1" dirty="0" smtClean="0"/>
              <a:t>Народные приметы:</a:t>
            </a:r>
          </a:p>
          <a:p>
            <a:pPr lvl="0" algn="just"/>
            <a:r>
              <a:rPr lang="ru-RU" sz="1200" dirty="0" smtClean="0"/>
              <a:t>Чем теплее и суше сентябрь, тем позднее придет зима.</a:t>
            </a:r>
          </a:p>
          <a:p>
            <a:pPr lvl="0" algn="just"/>
            <a:r>
              <a:rPr lang="ru-RU" sz="1200" dirty="0" smtClean="0"/>
              <a:t>Если листья начинают желтеть с верхушки - весна будет ранняя, снизу - поздняя.</a:t>
            </a:r>
          </a:p>
          <a:p>
            <a:pPr lvl="0" algn="just"/>
            <a:r>
              <a:rPr lang="ru-RU" sz="1200" dirty="0" smtClean="0"/>
              <a:t>Ива рано инеем покрывается - лютая зима надвигается.</a:t>
            </a:r>
          </a:p>
          <a:p>
            <a:pPr lvl="0" algn="just"/>
            <a:r>
              <a:rPr lang="ru-RU" sz="1200" dirty="0" smtClean="0"/>
              <a:t>Поздний листопад - к суровой и продолжительной зиме.</a:t>
            </a:r>
            <a:endParaRPr lang="ru-RU" sz="1200" dirty="0"/>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8" presetClass="emph" presetSubtype="0" fill="hold" grpId="1" nodeType="afterEffect">
                                  <p:stCondLst>
                                    <p:cond delay="0"/>
                                  </p:stCondLst>
                                  <p:iterate type="lt">
                                    <p:tmPct val="10000"/>
                                  </p:iterate>
                                  <p:childTnLst>
                                    <p:animClr clrSpc="rgb">
                                      <p:cBhvr override="childStyle">
                                        <p:cTn id="13" dur="500" fill="hold"/>
                                        <p:tgtEl>
                                          <p:spTgt spid="2"/>
                                        </p:tgtEl>
                                        <p:attrNameLst>
                                          <p:attrName>style.color</p:attrName>
                                        </p:attrNameLst>
                                      </p:cBhvr>
                                      <p:to>
                                        <a:srgbClr val="4A2FAB"/>
                                      </p:to>
                                    </p:animClr>
                                    <p:animClr clrSpc="rgb">
                                      <p:cBhvr>
                                        <p:cTn id="14" dur="500" fill="hold"/>
                                        <p:tgtEl>
                                          <p:spTgt spid="2"/>
                                        </p:tgtEl>
                                        <p:attrNameLst>
                                          <p:attrName>fillcolor</p:attrName>
                                        </p:attrNameLst>
                                      </p:cBhvr>
                                      <p:to>
                                        <a:srgbClr val="4A2FAB"/>
                                      </p:to>
                                    </p:animClr>
                                    <p:set>
                                      <p:cBhvr>
                                        <p:cTn id="15" dur="500" fill="hold"/>
                                        <p:tgtEl>
                                          <p:spTgt spid="2"/>
                                        </p:tgtEl>
                                        <p:attrNameLst>
                                          <p:attrName>fill.type</p:attrName>
                                        </p:attrNameLst>
                                      </p:cBhvr>
                                      <p:to>
                                        <p:strVal val="solid"/>
                                      </p:to>
                                    </p:set>
                                    <p:anim to="1.5" calcmode="lin" valueType="num">
                                      <p:cBhvr override="childStyle">
                                        <p:cTn id="16" dur="500" fill="hold"/>
                                        <p:tgtEl>
                                          <p:spTgt spid="2"/>
                                        </p:tgtEl>
                                        <p:attrNameLst>
                                          <p:attrName>style.fontSize</p:attrName>
                                        </p:attrNameLst>
                                      </p:cBhvr>
                                    </p:anim>
                                  </p:childTnLst>
                                </p:cTn>
                              </p:par>
                            </p:childTnLst>
                          </p:cTn>
                        </p:par>
                        <p:par>
                          <p:cTn id="17" fill="hold">
                            <p:stCondLst>
                              <p:cond delay="2250"/>
                            </p:stCondLst>
                            <p:childTnLst>
                              <p:par>
                                <p:cTn id="18" presetID="6"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Содержимое 4" descr="img639.jpg"/>
          <p:cNvPicPr>
            <a:picLocks noGrp="1"/>
          </p:cNvPicPr>
          <p:nvPr>
            <p:ph idx="1"/>
          </p:nvPr>
        </p:nvPicPr>
        <p:blipFill>
          <a:blip r:embed="rId3" cstate="print"/>
          <a:stretch>
            <a:fillRect/>
          </a:stretch>
        </p:blipFill>
        <p:spPr>
          <a:xfrm>
            <a:off x="928670" y="1142976"/>
            <a:ext cx="5243297" cy="6929487"/>
          </a:xfrm>
          <a:prstGeom prst="rect">
            <a:avLst/>
          </a:prstGeom>
          <a:effectLst>
            <a:glow rad="228600">
              <a:schemeClr val="accent4">
                <a:satMod val="175000"/>
                <a:alpha val="40000"/>
              </a:schemeClr>
            </a:glow>
            <a:innerShdw blurRad="114300">
              <a:prstClr val="black"/>
            </a:innerShdw>
          </a:effectLst>
          <a:scene3d>
            <a:camera prst="orthographicFront"/>
            <a:lightRig rig="threePt" dir="t"/>
          </a:scene3d>
          <a:sp3d>
            <a:bevelT prst="convex"/>
          </a:sp3d>
        </p:spPr>
      </p:pic>
      <p:sp>
        <p:nvSpPr>
          <p:cNvPr id="3" name="Номер слайда 2"/>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82"/>
            <a:ext cx="5043502" cy="428628"/>
          </a:xfrm>
        </p:spPr>
        <p:txBody>
          <a:bodyPr>
            <a:normAutofit/>
          </a:bodyPr>
          <a:lstStyle/>
          <a:p>
            <a:r>
              <a:rPr lang="ru-RU" sz="1600" dirty="0" smtClean="0"/>
              <a:t>Список используемой литературы:</a:t>
            </a:r>
            <a:endParaRPr lang="ru-RU" sz="1600" dirty="0"/>
          </a:p>
        </p:txBody>
      </p:sp>
      <p:sp>
        <p:nvSpPr>
          <p:cNvPr id="3" name="Текст 2"/>
          <p:cNvSpPr>
            <a:spLocks noGrp="1"/>
          </p:cNvSpPr>
          <p:nvPr>
            <p:ph type="body" sz="half" idx="2"/>
          </p:nvPr>
        </p:nvSpPr>
        <p:spPr>
          <a:xfrm>
            <a:off x="571480" y="642910"/>
            <a:ext cx="5929354" cy="8501090"/>
          </a:xfrm>
        </p:spPr>
        <p:txBody>
          <a:bodyPr>
            <a:normAutofit lnSpcReduction="10000"/>
          </a:bodyPr>
          <a:lstStyle/>
          <a:p>
            <a:pPr>
              <a:lnSpc>
                <a:spcPct val="160000"/>
              </a:lnSpc>
            </a:pPr>
            <a:r>
              <a:rPr lang="ru-RU" sz="1100" dirty="0" smtClean="0"/>
              <a:t>1. </a:t>
            </a:r>
            <a:r>
              <a:rPr lang="ru-RU" sz="1100" dirty="0" err="1" smtClean="0"/>
              <a:t>Давыдова,В.И</a:t>
            </a:r>
            <a:r>
              <a:rPr lang="ru-RU" sz="1100" dirty="0" smtClean="0"/>
              <a:t>. </a:t>
            </a:r>
            <a:r>
              <a:rPr lang="ru-RU" sz="1100" dirty="0" err="1" smtClean="0"/>
              <a:t>Давиденко,В.С</a:t>
            </a:r>
            <a:r>
              <a:rPr lang="ru-RU" sz="1100" dirty="0" smtClean="0"/>
              <a:t>. </a:t>
            </a:r>
            <a:r>
              <a:rPr lang="ru-RU" sz="1100" dirty="0" err="1" smtClean="0"/>
              <a:t>Козырева,Н.В</a:t>
            </a:r>
            <a:r>
              <a:rPr lang="ru-RU" sz="1100" dirty="0" smtClean="0"/>
              <a:t>. </a:t>
            </a:r>
            <a:r>
              <a:rPr lang="ru-RU" sz="1100" dirty="0" err="1" smtClean="0"/>
              <a:t>Шавейникова,Ю.Ю</a:t>
            </a:r>
            <a:r>
              <a:rPr lang="ru-RU" sz="1100" dirty="0" smtClean="0"/>
              <a:t>. </a:t>
            </a:r>
            <a:r>
              <a:rPr lang="ru-RU" sz="1100" dirty="0" err="1" smtClean="0"/>
              <a:t>Мирошниченко,О.Н</a:t>
            </a:r>
            <a:r>
              <a:rPr lang="ru-RU" sz="1100" dirty="0" smtClean="0"/>
              <a:t>. Дошкольное образование в современных условиях </a:t>
            </a:r>
            <a:r>
              <a:rPr lang="en-US" sz="1100" dirty="0" smtClean="0"/>
              <a:t>[</a:t>
            </a:r>
            <a:r>
              <a:rPr lang="ru-RU" sz="1100" dirty="0" smtClean="0"/>
              <a:t>Текст</a:t>
            </a:r>
            <a:r>
              <a:rPr lang="en-US" sz="1100" dirty="0" smtClean="0"/>
              <a:t>]</a:t>
            </a:r>
            <a:r>
              <a:rPr lang="ru-RU" sz="1100" dirty="0" smtClean="0"/>
              <a:t> /В.И. </a:t>
            </a:r>
            <a:r>
              <a:rPr lang="ru-RU" sz="1100" dirty="0" err="1" smtClean="0"/>
              <a:t>Давыдова,В.С</a:t>
            </a:r>
            <a:r>
              <a:rPr lang="ru-RU" sz="1100" dirty="0" smtClean="0"/>
              <a:t>. Давиденко, Н.В. Козырева,</a:t>
            </a:r>
          </a:p>
          <a:p>
            <a:r>
              <a:rPr lang="ru-RU" sz="1100" dirty="0" smtClean="0"/>
              <a:t>Ю.Ю. </a:t>
            </a:r>
            <a:r>
              <a:rPr lang="ru-RU" sz="1100" dirty="0" err="1" smtClean="0"/>
              <a:t>Шавейникова</a:t>
            </a:r>
            <a:r>
              <a:rPr lang="ru-RU" sz="1100" dirty="0" smtClean="0"/>
              <a:t> . – </a:t>
            </a:r>
          </a:p>
          <a:p>
            <a:r>
              <a:rPr lang="ru-RU" sz="1100" dirty="0" smtClean="0"/>
              <a:t>Челябинск.: «Полиграф – </a:t>
            </a:r>
          </a:p>
          <a:p>
            <a:r>
              <a:rPr lang="ru-RU" sz="1100" dirty="0" smtClean="0"/>
              <a:t>Мастер», 2оо9.</a:t>
            </a:r>
          </a:p>
          <a:p>
            <a:r>
              <a:rPr lang="ru-RU" sz="1100" dirty="0" smtClean="0"/>
              <a:t>2. </a:t>
            </a:r>
            <a:r>
              <a:rPr lang="ru-RU" sz="1100" dirty="0" err="1" smtClean="0"/>
              <a:t>Давыдова,В.И</a:t>
            </a:r>
            <a:r>
              <a:rPr lang="ru-RU" sz="1100" dirty="0" smtClean="0"/>
              <a:t>. Трофим-</a:t>
            </a:r>
          </a:p>
          <a:p>
            <a:r>
              <a:rPr lang="ru-RU" sz="1100" dirty="0" err="1" smtClean="0"/>
              <a:t>чук,О.М</a:t>
            </a:r>
            <a:r>
              <a:rPr lang="ru-RU" sz="1100" dirty="0" smtClean="0"/>
              <a:t>. </a:t>
            </a:r>
            <a:r>
              <a:rPr lang="ru-RU" sz="1100" dirty="0" err="1" smtClean="0"/>
              <a:t>Башак,Т.В</a:t>
            </a:r>
            <a:r>
              <a:rPr lang="ru-RU" sz="1100" dirty="0" smtClean="0"/>
              <a:t>.</a:t>
            </a:r>
          </a:p>
          <a:p>
            <a:r>
              <a:rPr lang="ru-RU" sz="1100" dirty="0" err="1" smtClean="0"/>
              <a:t>Кривошеина,И.Ю</a:t>
            </a:r>
            <a:r>
              <a:rPr lang="ru-RU" sz="1100" dirty="0" smtClean="0"/>
              <a:t>.</a:t>
            </a:r>
          </a:p>
          <a:p>
            <a:r>
              <a:rPr lang="ru-RU" sz="1100" dirty="0" err="1" smtClean="0"/>
              <a:t>Усманова,О.Д</a:t>
            </a:r>
            <a:r>
              <a:rPr lang="ru-RU" sz="1100" dirty="0" smtClean="0"/>
              <a:t>.</a:t>
            </a:r>
            <a:r>
              <a:rPr lang="en-US" sz="1100" dirty="0" smtClean="0"/>
              <a:t> </a:t>
            </a:r>
            <a:endParaRPr lang="ru-RU" sz="1100" dirty="0" smtClean="0"/>
          </a:p>
          <a:p>
            <a:r>
              <a:rPr lang="ru-RU" sz="1100" dirty="0" smtClean="0"/>
              <a:t>Подготовка детей к </a:t>
            </a:r>
          </a:p>
          <a:p>
            <a:r>
              <a:rPr lang="ru-RU" sz="1100" dirty="0" smtClean="0"/>
              <a:t>обучению в школе</a:t>
            </a:r>
          </a:p>
          <a:p>
            <a:r>
              <a:rPr lang="en-US" sz="1100" dirty="0" smtClean="0"/>
              <a:t>[</a:t>
            </a:r>
            <a:r>
              <a:rPr lang="ru-RU" sz="1100" dirty="0" smtClean="0"/>
              <a:t>Текст</a:t>
            </a:r>
            <a:r>
              <a:rPr lang="en-US" sz="1100" dirty="0" smtClean="0"/>
              <a:t>]</a:t>
            </a:r>
            <a:r>
              <a:rPr lang="ru-RU" sz="1100" dirty="0" smtClean="0"/>
              <a:t>/В.И. Давыдова,</a:t>
            </a:r>
          </a:p>
          <a:p>
            <a:r>
              <a:rPr lang="ru-RU" sz="1100" dirty="0" smtClean="0"/>
              <a:t> </a:t>
            </a:r>
            <a:r>
              <a:rPr lang="ru-RU" sz="1100" dirty="0" err="1" smtClean="0"/>
              <a:t>О.М.Тофимчук</a:t>
            </a:r>
            <a:r>
              <a:rPr lang="ru-RU" sz="1100" dirty="0" smtClean="0"/>
              <a:t>, Т.В.</a:t>
            </a:r>
          </a:p>
          <a:p>
            <a:r>
              <a:rPr lang="ru-RU" sz="1100" dirty="0" err="1" smtClean="0"/>
              <a:t>Башак</a:t>
            </a:r>
            <a:r>
              <a:rPr lang="ru-RU" sz="1100" dirty="0" smtClean="0"/>
              <a:t>, И.Ю.Криво-</a:t>
            </a:r>
          </a:p>
          <a:p>
            <a:r>
              <a:rPr lang="ru-RU" sz="1100" dirty="0" err="1" smtClean="0"/>
              <a:t>шеина</a:t>
            </a:r>
            <a:r>
              <a:rPr lang="ru-RU" sz="1100" dirty="0" smtClean="0"/>
              <a:t>. – Челябинск,</a:t>
            </a:r>
          </a:p>
          <a:p>
            <a:r>
              <a:rPr lang="ru-RU" sz="1100" dirty="0" smtClean="0"/>
              <a:t>2007. – 130с. </a:t>
            </a:r>
          </a:p>
          <a:p>
            <a:endParaRPr lang="ru-RU" sz="1100" dirty="0" smtClean="0"/>
          </a:p>
          <a:p>
            <a:r>
              <a:rPr lang="ru-RU" sz="1200" b="1" dirty="0" smtClean="0">
                <a:solidFill>
                  <a:srgbClr val="7030A0"/>
                </a:solidFill>
              </a:rPr>
              <a:t>Журнал подготовлен</a:t>
            </a:r>
          </a:p>
          <a:p>
            <a:r>
              <a:rPr lang="ru-RU" sz="1200" b="1" dirty="0" smtClean="0">
                <a:solidFill>
                  <a:srgbClr val="7030A0"/>
                </a:solidFill>
              </a:rPr>
              <a:t>и выпущен </a:t>
            </a:r>
            <a:r>
              <a:rPr lang="ru-RU" sz="1200" b="1" dirty="0" err="1" smtClean="0">
                <a:solidFill>
                  <a:srgbClr val="7030A0"/>
                </a:solidFill>
              </a:rPr>
              <a:t>редакци</a:t>
            </a:r>
            <a:r>
              <a:rPr lang="ru-RU" sz="1200" b="1" dirty="0" smtClean="0">
                <a:solidFill>
                  <a:srgbClr val="7030A0"/>
                </a:solidFill>
              </a:rPr>
              <a:t>-</a:t>
            </a:r>
          </a:p>
          <a:p>
            <a:r>
              <a:rPr lang="ru-RU" sz="1200" b="1" dirty="0" err="1" smtClean="0">
                <a:solidFill>
                  <a:srgbClr val="7030A0"/>
                </a:solidFill>
              </a:rPr>
              <a:t>онной</a:t>
            </a:r>
            <a:r>
              <a:rPr lang="ru-RU" sz="1200" b="1" dirty="0" smtClean="0">
                <a:solidFill>
                  <a:srgbClr val="7030A0"/>
                </a:solidFill>
              </a:rPr>
              <a:t> коллегией:</a:t>
            </a:r>
          </a:p>
          <a:p>
            <a:r>
              <a:rPr lang="ru-RU" sz="1100" dirty="0" smtClean="0"/>
              <a:t>заведующим МДОУ</a:t>
            </a:r>
          </a:p>
          <a:p>
            <a:r>
              <a:rPr lang="ru-RU" sz="1100" dirty="0" smtClean="0"/>
              <a:t>ДС ОВ № 469  г. </a:t>
            </a:r>
            <a:r>
              <a:rPr lang="ru-RU" sz="1100" dirty="0" err="1" smtClean="0"/>
              <a:t>Челя</a:t>
            </a:r>
            <a:r>
              <a:rPr lang="ru-RU" sz="1100" dirty="0" smtClean="0"/>
              <a:t>-</a:t>
            </a:r>
          </a:p>
          <a:p>
            <a:r>
              <a:rPr lang="ru-RU" sz="1100" dirty="0" err="1" smtClean="0"/>
              <a:t>бинска</a:t>
            </a:r>
            <a:r>
              <a:rPr lang="ru-RU" sz="1100" dirty="0" smtClean="0"/>
              <a:t> – </a:t>
            </a:r>
            <a:r>
              <a:rPr lang="ru-RU" sz="1100" dirty="0" err="1" smtClean="0"/>
              <a:t>Бабиевой</a:t>
            </a:r>
            <a:r>
              <a:rPr lang="ru-RU" sz="1100" dirty="0" smtClean="0"/>
              <a:t> Т.М.;</a:t>
            </a:r>
          </a:p>
          <a:p>
            <a:r>
              <a:rPr lang="ru-RU" sz="1100" dirty="0" smtClean="0"/>
              <a:t>педагогом – </a:t>
            </a:r>
            <a:r>
              <a:rPr lang="ru-RU" sz="1100" dirty="0" err="1" smtClean="0"/>
              <a:t>психоло</a:t>
            </a:r>
            <a:r>
              <a:rPr lang="ru-RU" sz="1100" dirty="0" smtClean="0"/>
              <a:t>-</a:t>
            </a:r>
          </a:p>
          <a:p>
            <a:r>
              <a:rPr lang="ru-RU" sz="1100" dirty="0" err="1" smtClean="0"/>
              <a:t>гом</a:t>
            </a:r>
            <a:r>
              <a:rPr lang="ru-RU" sz="1100" dirty="0" smtClean="0"/>
              <a:t> – Герасимовой</a:t>
            </a:r>
          </a:p>
          <a:p>
            <a:r>
              <a:rPr lang="ru-RU" sz="1100" dirty="0" smtClean="0"/>
              <a:t> Н.А.; методистом –</a:t>
            </a:r>
          </a:p>
          <a:p>
            <a:r>
              <a:rPr lang="ru-RU" sz="1100" dirty="0" smtClean="0"/>
              <a:t> Понамарёвой А.О.;</a:t>
            </a:r>
          </a:p>
          <a:p>
            <a:r>
              <a:rPr lang="ru-RU" sz="1100" dirty="0" smtClean="0"/>
              <a:t>воспитателем – </a:t>
            </a:r>
          </a:p>
          <a:p>
            <a:r>
              <a:rPr lang="ru-RU" sz="1100" dirty="0" smtClean="0"/>
              <a:t>Дьячковой С.А. </a:t>
            </a:r>
          </a:p>
          <a:p>
            <a:r>
              <a:rPr lang="ru-RU" sz="1100" dirty="0" smtClean="0"/>
              <a:t>Адрес редакции:</a:t>
            </a:r>
          </a:p>
          <a:p>
            <a:r>
              <a:rPr lang="ru-RU" sz="1100" dirty="0" smtClean="0"/>
              <a:t>МДОУ ДС ОВ № 469,</a:t>
            </a:r>
          </a:p>
          <a:p>
            <a:r>
              <a:rPr lang="ru-RU" sz="1100" dirty="0" smtClean="0"/>
              <a:t>г. Челябинск, ул. 40 лет Победы,</a:t>
            </a:r>
          </a:p>
          <a:p>
            <a:r>
              <a:rPr lang="ru-RU" sz="1100" dirty="0" smtClean="0"/>
              <a:t>д. 41 «А».</a:t>
            </a:r>
          </a:p>
          <a:p>
            <a:r>
              <a:rPr lang="ru-RU" sz="1100" dirty="0" smtClean="0"/>
              <a:t>2012 </a:t>
            </a:r>
            <a:r>
              <a:rPr lang="ru-RU" sz="1100" dirty="0" smtClean="0"/>
              <a:t>г.</a:t>
            </a:r>
          </a:p>
          <a:p>
            <a:endParaRPr lang="ru-RU" sz="1100" dirty="0" smtClean="0"/>
          </a:p>
          <a:p>
            <a:endParaRPr lang="ru-RU" sz="1100" dirty="0" smtClean="0"/>
          </a:p>
          <a:p>
            <a:r>
              <a:rPr lang="ru-RU" sz="1100" dirty="0" smtClean="0"/>
              <a:t> </a:t>
            </a:r>
          </a:p>
          <a:p>
            <a:endParaRPr lang="ru-RU" sz="1100" dirty="0" smtClean="0"/>
          </a:p>
          <a:p>
            <a:endParaRPr lang="ru-RU" sz="1100" dirty="0" smtClean="0"/>
          </a:p>
          <a:p>
            <a:r>
              <a:rPr lang="ru-RU" dirty="0" smtClean="0"/>
              <a:t>                                                                                                                                         </a:t>
            </a:r>
            <a:endParaRPr lang="ru-RU" dirty="0"/>
          </a:p>
        </p:txBody>
      </p:sp>
      <p:pic>
        <p:nvPicPr>
          <p:cNvPr id="5" name="Рисунок 4" descr="SL272481.JPG"/>
          <p:cNvPicPr>
            <a:picLocks noGrp="1" noChangeAspect="1"/>
          </p:cNvPicPr>
          <p:nvPr>
            <p:ph type="pic" idx="1"/>
          </p:nvPr>
        </p:nvPicPr>
        <p:blipFill>
          <a:blip r:embed="rId4" cstate="print"/>
          <a:srcRect l="25238" r="25238"/>
          <a:stretch>
            <a:fillRect/>
          </a:stretch>
        </p:blipFill>
        <p:spPr>
          <a:xfrm rot="420000">
            <a:off x="2345361" y="1483952"/>
            <a:ext cx="4139599" cy="5482839"/>
          </a:xfrm>
          <a:effectLst>
            <a:glow rad="228600">
              <a:schemeClr val="accent2">
                <a:satMod val="175000"/>
                <a:alpha val="40000"/>
              </a:schemeClr>
            </a:glow>
            <a:innerShdw blurRad="114300">
              <a:prstClr val="black"/>
            </a:innerShdw>
          </a:effectLst>
        </p:spPr>
      </p:pic>
      <p:sp>
        <p:nvSpPr>
          <p:cNvPr id="6" name="Номер слайда 5"/>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transition spd="med" advClick="0" advTm="6000">
    <p:sndAc>
      <p:stSnd>
        <p:snd r:embed="rId2" name="j0214098.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mph" presetSubtype="0" fill="hold" grpId="1" nodeType="afterEffect">
                                  <p:stCondLst>
                                    <p:cond delay="0"/>
                                  </p:stCondLst>
                                  <p:childTnLst>
                                    <p:animClr clrSpc="hsl">
                                      <p:cBhvr override="childStyle">
                                        <p:cTn id="13" dur="500" fill="hold"/>
                                        <p:tgtEl>
                                          <p:spTgt spid="2"/>
                                        </p:tgtEl>
                                        <p:attrNameLst>
                                          <p:attrName>style.color</p:attrName>
                                        </p:attrNameLst>
                                      </p:cBhvr>
                                      <p:by>
                                        <p:hsl h="-7200000" s="0" l="0"/>
                                      </p:by>
                                    </p:animClr>
                                    <p:animClr clrSpc="hsl">
                                      <p:cBhvr>
                                        <p:cTn id="14" dur="500" fill="hold"/>
                                        <p:tgtEl>
                                          <p:spTgt spid="2"/>
                                        </p:tgtEl>
                                        <p:attrNameLst>
                                          <p:attrName>fillcolor</p:attrName>
                                        </p:attrNameLst>
                                      </p:cBhvr>
                                      <p:by>
                                        <p:hsl h="-7200000" s="0" l="0"/>
                                      </p:by>
                                    </p:animClr>
                                    <p:animClr clrSpc="hsl">
                                      <p:cBhvr>
                                        <p:cTn id="15" dur="500" fill="hold"/>
                                        <p:tgtEl>
                                          <p:spTgt spid="2"/>
                                        </p:tgtEl>
                                        <p:attrNameLst>
                                          <p:attrName>stroke.color</p:attrName>
                                        </p:attrNameLst>
                                      </p:cBhvr>
                                      <p:by>
                                        <p:hsl h="-7200000" s="0" l="0"/>
                                      </p:by>
                                    </p:animClr>
                                    <p:set>
                                      <p:cBhvr>
                                        <p:cTn id="16" dur="500" fill="hold"/>
                                        <p:tgtEl>
                                          <p:spTgt spid="2"/>
                                        </p:tgtEl>
                                        <p:attrNameLst>
                                          <p:attrName>fill.type</p:attrName>
                                        </p:attrNameLst>
                                      </p:cBhvr>
                                      <p:to>
                                        <p:strVal val="solid"/>
                                      </p:to>
                                    </p:se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7"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7"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7" presetClass="entr" presetSubtype="0"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47"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47" presetClass="entr" presetSubtype="0"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47" presetClass="entr" presetSubtype="0" fill="hold" grpId="0" nodeType="after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10500"/>
                            </p:stCondLst>
                            <p:childTnLst>
                              <p:par>
                                <p:cTn id="72" presetID="47" presetClass="entr" presetSubtype="0" fill="hold" grpId="0" nodeType="after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1000"/>
                                        <p:tgtEl>
                                          <p:spTgt spid="3">
                                            <p:txEl>
                                              <p:pRg st="9" end="9"/>
                                            </p:txEl>
                                          </p:spTgt>
                                        </p:tgtEl>
                                      </p:cBhvr>
                                    </p:animEffect>
                                    <p:anim calcmode="lin" valueType="num">
                                      <p:cBhvr>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7" fill="hold">
                            <p:stCondLst>
                              <p:cond delay="11500"/>
                            </p:stCondLst>
                            <p:childTnLst>
                              <p:par>
                                <p:cTn id="78" presetID="47" presetClass="entr" presetSubtype="0" fill="hold" grpId="0" nodeType="after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Effect transition="in" filter="fade">
                                      <p:cBhvr>
                                        <p:cTn id="80" dur="1000"/>
                                        <p:tgtEl>
                                          <p:spTgt spid="3">
                                            <p:txEl>
                                              <p:pRg st="10" end="10"/>
                                            </p:txEl>
                                          </p:spTgt>
                                        </p:tgtEl>
                                      </p:cBhvr>
                                    </p:animEffect>
                                    <p:anim calcmode="lin" valueType="num">
                                      <p:cBhvr>
                                        <p:cTn id="8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83" fill="hold">
                            <p:stCondLst>
                              <p:cond delay="12500"/>
                            </p:stCondLst>
                            <p:childTnLst>
                              <p:par>
                                <p:cTn id="84" presetID="47" presetClass="entr" presetSubtype="0" fill="hold" grpId="0" nodeType="afterEffect">
                                  <p:stCondLst>
                                    <p:cond delay="0"/>
                                  </p:stCondLst>
                                  <p:childTnLst>
                                    <p:set>
                                      <p:cBhvr>
                                        <p:cTn id="85" dur="1" fill="hold">
                                          <p:stCondLst>
                                            <p:cond delay="0"/>
                                          </p:stCondLst>
                                        </p:cTn>
                                        <p:tgtEl>
                                          <p:spTgt spid="3">
                                            <p:txEl>
                                              <p:pRg st="11" end="11"/>
                                            </p:txEl>
                                          </p:spTgt>
                                        </p:tgtEl>
                                        <p:attrNameLst>
                                          <p:attrName>style.visibility</p:attrName>
                                        </p:attrNameLst>
                                      </p:cBhvr>
                                      <p:to>
                                        <p:strVal val="visible"/>
                                      </p:to>
                                    </p:set>
                                    <p:animEffect transition="in" filter="fade">
                                      <p:cBhvr>
                                        <p:cTn id="86" dur="1000"/>
                                        <p:tgtEl>
                                          <p:spTgt spid="3">
                                            <p:txEl>
                                              <p:pRg st="11" end="11"/>
                                            </p:txEl>
                                          </p:spTgt>
                                        </p:tgtEl>
                                      </p:cBhvr>
                                    </p:animEffect>
                                    <p:anim calcmode="lin" valueType="num">
                                      <p:cBhvr>
                                        <p:cTn id="8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89" fill="hold">
                            <p:stCondLst>
                              <p:cond delay="13500"/>
                            </p:stCondLst>
                            <p:childTnLst>
                              <p:par>
                                <p:cTn id="90" presetID="47" presetClass="entr" presetSubtype="0" fill="hold" grpId="0" nodeType="afterEffect">
                                  <p:stCondLst>
                                    <p:cond delay="0"/>
                                  </p:stCondLst>
                                  <p:childTnLst>
                                    <p:set>
                                      <p:cBhvr>
                                        <p:cTn id="91" dur="1" fill="hold">
                                          <p:stCondLst>
                                            <p:cond delay="0"/>
                                          </p:stCondLst>
                                        </p:cTn>
                                        <p:tgtEl>
                                          <p:spTgt spid="3">
                                            <p:txEl>
                                              <p:pRg st="12" end="12"/>
                                            </p:txEl>
                                          </p:spTgt>
                                        </p:tgtEl>
                                        <p:attrNameLst>
                                          <p:attrName>style.visibility</p:attrName>
                                        </p:attrNameLst>
                                      </p:cBhvr>
                                      <p:to>
                                        <p:strVal val="visible"/>
                                      </p:to>
                                    </p:set>
                                    <p:animEffect transition="in" filter="fade">
                                      <p:cBhvr>
                                        <p:cTn id="92" dur="1000"/>
                                        <p:tgtEl>
                                          <p:spTgt spid="3">
                                            <p:txEl>
                                              <p:pRg st="12" end="12"/>
                                            </p:txEl>
                                          </p:spTgt>
                                        </p:tgtEl>
                                      </p:cBhvr>
                                    </p:animEffect>
                                    <p:anim calcmode="lin" valueType="num">
                                      <p:cBhvr>
                                        <p:cTn id="9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95" fill="hold">
                            <p:stCondLst>
                              <p:cond delay="14500"/>
                            </p:stCondLst>
                            <p:childTnLst>
                              <p:par>
                                <p:cTn id="96" presetID="47" presetClass="entr" presetSubtype="0" fill="hold" grpId="0" nodeType="after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5500"/>
                            </p:stCondLst>
                            <p:childTnLst>
                              <p:par>
                                <p:cTn id="102" presetID="47" presetClass="entr" presetSubtype="0" fill="hold" grpId="0" nodeType="afterEffect">
                                  <p:stCondLst>
                                    <p:cond delay="0"/>
                                  </p:stCondLst>
                                  <p:childTnLst>
                                    <p:set>
                                      <p:cBhvr>
                                        <p:cTn id="103" dur="1" fill="hold">
                                          <p:stCondLst>
                                            <p:cond delay="0"/>
                                          </p:stCondLst>
                                        </p:cTn>
                                        <p:tgtEl>
                                          <p:spTgt spid="3">
                                            <p:txEl>
                                              <p:pRg st="14" end="14"/>
                                            </p:txEl>
                                          </p:spTgt>
                                        </p:tgtEl>
                                        <p:attrNameLst>
                                          <p:attrName>style.visibility</p:attrName>
                                        </p:attrNameLst>
                                      </p:cBhvr>
                                      <p:to>
                                        <p:strVal val="visible"/>
                                      </p:to>
                                    </p:set>
                                    <p:animEffect transition="in" filter="fade">
                                      <p:cBhvr>
                                        <p:cTn id="104" dur="1000"/>
                                        <p:tgtEl>
                                          <p:spTgt spid="3">
                                            <p:txEl>
                                              <p:pRg st="14" end="14"/>
                                            </p:txEl>
                                          </p:spTgt>
                                        </p:tgtEl>
                                      </p:cBhvr>
                                    </p:animEffect>
                                    <p:anim calcmode="lin" valueType="num">
                                      <p:cBhvr>
                                        <p:cTn id="10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6500"/>
                            </p:stCondLst>
                            <p:childTnLst>
                              <p:par>
                                <p:cTn id="108" presetID="47" presetClass="entr" presetSubtype="0" fill="hold" grpId="0" nodeType="afterEffect">
                                  <p:stCondLst>
                                    <p:cond delay="0"/>
                                  </p:stCondLst>
                                  <p:childTnLst>
                                    <p:set>
                                      <p:cBhvr>
                                        <p:cTn id="109" dur="1" fill="hold">
                                          <p:stCondLst>
                                            <p:cond delay="0"/>
                                          </p:stCondLst>
                                        </p:cTn>
                                        <p:tgtEl>
                                          <p:spTgt spid="3">
                                            <p:txEl>
                                              <p:pRg st="16" end="16"/>
                                            </p:txEl>
                                          </p:spTgt>
                                        </p:tgtEl>
                                        <p:attrNameLst>
                                          <p:attrName>style.visibility</p:attrName>
                                        </p:attrNameLst>
                                      </p:cBhvr>
                                      <p:to>
                                        <p:strVal val="visible"/>
                                      </p:to>
                                    </p:set>
                                    <p:animEffect transition="in" filter="fade">
                                      <p:cBhvr>
                                        <p:cTn id="110" dur="1000"/>
                                        <p:tgtEl>
                                          <p:spTgt spid="3">
                                            <p:txEl>
                                              <p:pRg st="16" end="16"/>
                                            </p:txEl>
                                          </p:spTgt>
                                        </p:tgtEl>
                                      </p:cBhvr>
                                    </p:animEffect>
                                    <p:anim calcmode="lin" valueType="num">
                                      <p:cBhvr>
                                        <p:cTn id="111"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2"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7500"/>
                            </p:stCondLst>
                            <p:childTnLst>
                              <p:par>
                                <p:cTn id="114" presetID="47" presetClass="entr" presetSubtype="0" fill="hold" grpId="0" nodeType="afterEffect">
                                  <p:stCondLst>
                                    <p:cond delay="0"/>
                                  </p:stCondLst>
                                  <p:childTnLst>
                                    <p:set>
                                      <p:cBhvr>
                                        <p:cTn id="115" dur="1" fill="hold">
                                          <p:stCondLst>
                                            <p:cond delay="0"/>
                                          </p:stCondLst>
                                        </p:cTn>
                                        <p:tgtEl>
                                          <p:spTgt spid="3">
                                            <p:txEl>
                                              <p:pRg st="17" end="17"/>
                                            </p:txEl>
                                          </p:spTgt>
                                        </p:tgtEl>
                                        <p:attrNameLst>
                                          <p:attrName>style.visibility</p:attrName>
                                        </p:attrNameLst>
                                      </p:cBhvr>
                                      <p:to>
                                        <p:strVal val="visible"/>
                                      </p:to>
                                    </p:set>
                                    <p:animEffect transition="in" filter="fade">
                                      <p:cBhvr>
                                        <p:cTn id="116" dur="1000"/>
                                        <p:tgtEl>
                                          <p:spTgt spid="3">
                                            <p:txEl>
                                              <p:pRg st="17" end="17"/>
                                            </p:txEl>
                                          </p:spTgt>
                                        </p:tgtEl>
                                      </p:cBhvr>
                                    </p:animEffect>
                                    <p:anim calcmode="lin" valueType="num">
                                      <p:cBhvr>
                                        <p:cTn id="117"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18"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8500"/>
                            </p:stCondLst>
                            <p:childTnLst>
                              <p:par>
                                <p:cTn id="120" presetID="47" presetClass="entr" presetSubtype="0" fill="hold" grpId="0" nodeType="afterEffect">
                                  <p:stCondLst>
                                    <p:cond delay="0"/>
                                  </p:stCondLst>
                                  <p:childTnLst>
                                    <p:set>
                                      <p:cBhvr>
                                        <p:cTn id="121" dur="1" fill="hold">
                                          <p:stCondLst>
                                            <p:cond delay="0"/>
                                          </p:stCondLst>
                                        </p:cTn>
                                        <p:tgtEl>
                                          <p:spTgt spid="3">
                                            <p:txEl>
                                              <p:pRg st="18" end="18"/>
                                            </p:txEl>
                                          </p:spTgt>
                                        </p:tgtEl>
                                        <p:attrNameLst>
                                          <p:attrName>style.visibility</p:attrName>
                                        </p:attrNameLst>
                                      </p:cBhvr>
                                      <p:to>
                                        <p:strVal val="visible"/>
                                      </p:to>
                                    </p:set>
                                    <p:animEffect transition="in" filter="fade">
                                      <p:cBhvr>
                                        <p:cTn id="122" dur="1000"/>
                                        <p:tgtEl>
                                          <p:spTgt spid="3">
                                            <p:txEl>
                                              <p:pRg st="18" end="18"/>
                                            </p:txEl>
                                          </p:spTgt>
                                        </p:tgtEl>
                                      </p:cBhvr>
                                    </p:animEffect>
                                    <p:anim calcmode="lin" valueType="num">
                                      <p:cBhvr>
                                        <p:cTn id="123"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24"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9500"/>
                            </p:stCondLst>
                            <p:childTnLst>
                              <p:par>
                                <p:cTn id="126" presetID="47" presetClass="entr" presetSubtype="0" fill="hold" grpId="0" nodeType="afterEffect">
                                  <p:stCondLst>
                                    <p:cond delay="0"/>
                                  </p:stCondLst>
                                  <p:childTnLst>
                                    <p:set>
                                      <p:cBhvr>
                                        <p:cTn id="127" dur="1" fill="hold">
                                          <p:stCondLst>
                                            <p:cond delay="0"/>
                                          </p:stCondLst>
                                        </p:cTn>
                                        <p:tgtEl>
                                          <p:spTgt spid="3">
                                            <p:txEl>
                                              <p:pRg st="19" end="19"/>
                                            </p:txEl>
                                          </p:spTgt>
                                        </p:tgtEl>
                                        <p:attrNameLst>
                                          <p:attrName>style.visibility</p:attrName>
                                        </p:attrNameLst>
                                      </p:cBhvr>
                                      <p:to>
                                        <p:strVal val="visible"/>
                                      </p:to>
                                    </p:set>
                                    <p:animEffect transition="in" filter="fade">
                                      <p:cBhvr>
                                        <p:cTn id="128" dur="1000"/>
                                        <p:tgtEl>
                                          <p:spTgt spid="3">
                                            <p:txEl>
                                              <p:pRg st="19" end="19"/>
                                            </p:txEl>
                                          </p:spTgt>
                                        </p:tgtEl>
                                      </p:cBhvr>
                                    </p:animEffect>
                                    <p:anim calcmode="lin" valueType="num">
                                      <p:cBhvr>
                                        <p:cTn id="129"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30"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par>
                          <p:cTn id="131" fill="hold">
                            <p:stCondLst>
                              <p:cond delay="20500"/>
                            </p:stCondLst>
                            <p:childTnLst>
                              <p:par>
                                <p:cTn id="132" presetID="47" presetClass="entr" presetSubtype="0" fill="hold" grpId="0" nodeType="afterEffect">
                                  <p:stCondLst>
                                    <p:cond delay="0"/>
                                  </p:stCondLst>
                                  <p:childTnLst>
                                    <p:set>
                                      <p:cBhvr>
                                        <p:cTn id="133" dur="1" fill="hold">
                                          <p:stCondLst>
                                            <p:cond delay="0"/>
                                          </p:stCondLst>
                                        </p:cTn>
                                        <p:tgtEl>
                                          <p:spTgt spid="3">
                                            <p:txEl>
                                              <p:pRg st="20" end="20"/>
                                            </p:txEl>
                                          </p:spTgt>
                                        </p:tgtEl>
                                        <p:attrNameLst>
                                          <p:attrName>style.visibility</p:attrName>
                                        </p:attrNameLst>
                                      </p:cBhvr>
                                      <p:to>
                                        <p:strVal val="visible"/>
                                      </p:to>
                                    </p:set>
                                    <p:animEffect transition="in" filter="fade">
                                      <p:cBhvr>
                                        <p:cTn id="134" dur="1000"/>
                                        <p:tgtEl>
                                          <p:spTgt spid="3">
                                            <p:txEl>
                                              <p:pRg st="20" end="20"/>
                                            </p:txEl>
                                          </p:spTgt>
                                        </p:tgtEl>
                                      </p:cBhvr>
                                    </p:animEffect>
                                    <p:anim calcmode="lin" valueType="num">
                                      <p:cBhvr>
                                        <p:cTn id="135"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36"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par>
                          <p:cTn id="137" fill="hold">
                            <p:stCondLst>
                              <p:cond delay="21500"/>
                            </p:stCondLst>
                            <p:childTnLst>
                              <p:par>
                                <p:cTn id="138" presetID="47" presetClass="entr" presetSubtype="0" fill="hold" grpId="0" nodeType="afterEffect">
                                  <p:stCondLst>
                                    <p:cond delay="0"/>
                                  </p:stCondLst>
                                  <p:childTnLst>
                                    <p:set>
                                      <p:cBhvr>
                                        <p:cTn id="139" dur="1" fill="hold">
                                          <p:stCondLst>
                                            <p:cond delay="0"/>
                                          </p:stCondLst>
                                        </p:cTn>
                                        <p:tgtEl>
                                          <p:spTgt spid="3">
                                            <p:txEl>
                                              <p:pRg st="21" end="21"/>
                                            </p:txEl>
                                          </p:spTgt>
                                        </p:tgtEl>
                                        <p:attrNameLst>
                                          <p:attrName>style.visibility</p:attrName>
                                        </p:attrNameLst>
                                      </p:cBhvr>
                                      <p:to>
                                        <p:strVal val="visible"/>
                                      </p:to>
                                    </p:set>
                                    <p:animEffect transition="in" filter="fade">
                                      <p:cBhvr>
                                        <p:cTn id="140" dur="1000"/>
                                        <p:tgtEl>
                                          <p:spTgt spid="3">
                                            <p:txEl>
                                              <p:pRg st="21" end="21"/>
                                            </p:txEl>
                                          </p:spTgt>
                                        </p:tgtEl>
                                      </p:cBhvr>
                                    </p:animEffect>
                                    <p:anim calcmode="lin" valueType="num">
                                      <p:cBhvr>
                                        <p:cTn id="141"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42"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par>
                          <p:cTn id="143" fill="hold">
                            <p:stCondLst>
                              <p:cond delay="22500"/>
                            </p:stCondLst>
                            <p:childTnLst>
                              <p:par>
                                <p:cTn id="144" presetID="47" presetClass="entr" presetSubtype="0" fill="hold" grpId="0" nodeType="afterEffect">
                                  <p:stCondLst>
                                    <p:cond delay="0"/>
                                  </p:stCondLst>
                                  <p:childTnLst>
                                    <p:set>
                                      <p:cBhvr>
                                        <p:cTn id="145" dur="1" fill="hold">
                                          <p:stCondLst>
                                            <p:cond delay="0"/>
                                          </p:stCondLst>
                                        </p:cTn>
                                        <p:tgtEl>
                                          <p:spTgt spid="3">
                                            <p:txEl>
                                              <p:pRg st="22" end="22"/>
                                            </p:txEl>
                                          </p:spTgt>
                                        </p:tgtEl>
                                        <p:attrNameLst>
                                          <p:attrName>style.visibility</p:attrName>
                                        </p:attrNameLst>
                                      </p:cBhvr>
                                      <p:to>
                                        <p:strVal val="visible"/>
                                      </p:to>
                                    </p:set>
                                    <p:animEffect transition="in" filter="fade">
                                      <p:cBhvr>
                                        <p:cTn id="146" dur="1000"/>
                                        <p:tgtEl>
                                          <p:spTgt spid="3">
                                            <p:txEl>
                                              <p:pRg st="22" end="22"/>
                                            </p:txEl>
                                          </p:spTgt>
                                        </p:tgtEl>
                                      </p:cBhvr>
                                    </p:animEffect>
                                    <p:anim calcmode="lin" valueType="num">
                                      <p:cBhvr>
                                        <p:cTn id="147"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48" dur="100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3500"/>
                            </p:stCondLst>
                            <p:childTnLst>
                              <p:par>
                                <p:cTn id="150" presetID="47" presetClass="entr" presetSubtype="0" fill="hold" grpId="0" nodeType="afterEffect">
                                  <p:stCondLst>
                                    <p:cond delay="0"/>
                                  </p:stCondLst>
                                  <p:childTnLst>
                                    <p:set>
                                      <p:cBhvr>
                                        <p:cTn id="151" dur="1" fill="hold">
                                          <p:stCondLst>
                                            <p:cond delay="0"/>
                                          </p:stCondLst>
                                        </p:cTn>
                                        <p:tgtEl>
                                          <p:spTgt spid="3">
                                            <p:txEl>
                                              <p:pRg st="23" end="23"/>
                                            </p:txEl>
                                          </p:spTgt>
                                        </p:tgtEl>
                                        <p:attrNameLst>
                                          <p:attrName>style.visibility</p:attrName>
                                        </p:attrNameLst>
                                      </p:cBhvr>
                                      <p:to>
                                        <p:strVal val="visible"/>
                                      </p:to>
                                    </p:set>
                                    <p:animEffect transition="in" filter="fade">
                                      <p:cBhvr>
                                        <p:cTn id="152" dur="1000"/>
                                        <p:tgtEl>
                                          <p:spTgt spid="3">
                                            <p:txEl>
                                              <p:pRg st="23" end="23"/>
                                            </p:txEl>
                                          </p:spTgt>
                                        </p:tgtEl>
                                      </p:cBhvr>
                                    </p:animEffect>
                                    <p:anim calcmode="lin" valueType="num">
                                      <p:cBhvr>
                                        <p:cTn id="153"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54" dur="1000" fill="hold"/>
                                        <p:tgtEl>
                                          <p:spTgt spid="3">
                                            <p:txEl>
                                              <p:pRg st="23" end="23"/>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4500"/>
                            </p:stCondLst>
                            <p:childTnLst>
                              <p:par>
                                <p:cTn id="156" presetID="47" presetClass="entr" presetSubtype="0" fill="hold" grpId="0" nodeType="afterEffect">
                                  <p:stCondLst>
                                    <p:cond delay="0"/>
                                  </p:stCondLst>
                                  <p:childTnLst>
                                    <p:set>
                                      <p:cBhvr>
                                        <p:cTn id="157" dur="1" fill="hold">
                                          <p:stCondLst>
                                            <p:cond delay="0"/>
                                          </p:stCondLst>
                                        </p:cTn>
                                        <p:tgtEl>
                                          <p:spTgt spid="3">
                                            <p:txEl>
                                              <p:pRg st="24" end="24"/>
                                            </p:txEl>
                                          </p:spTgt>
                                        </p:tgtEl>
                                        <p:attrNameLst>
                                          <p:attrName>style.visibility</p:attrName>
                                        </p:attrNameLst>
                                      </p:cBhvr>
                                      <p:to>
                                        <p:strVal val="visible"/>
                                      </p:to>
                                    </p:set>
                                    <p:animEffect transition="in" filter="fade">
                                      <p:cBhvr>
                                        <p:cTn id="158" dur="1000"/>
                                        <p:tgtEl>
                                          <p:spTgt spid="3">
                                            <p:txEl>
                                              <p:pRg st="24" end="24"/>
                                            </p:txEl>
                                          </p:spTgt>
                                        </p:tgtEl>
                                      </p:cBhvr>
                                    </p:animEffect>
                                    <p:anim calcmode="lin" valueType="num">
                                      <p:cBhvr>
                                        <p:cTn id="159" dur="10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160" dur="1000" fill="hold"/>
                                        <p:tgtEl>
                                          <p:spTgt spid="3">
                                            <p:txEl>
                                              <p:pRg st="24" end="24"/>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5500"/>
                            </p:stCondLst>
                            <p:childTnLst>
                              <p:par>
                                <p:cTn id="162" presetID="47" presetClass="entr" presetSubtype="0" fill="hold" grpId="0" nodeType="afterEffect">
                                  <p:stCondLst>
                                    <p:cond delay="0"/>
                                  </p:stCondLst>
                                  <p:childTnLst>
                                    <p:set>
                                      <p:cBhvr>
                                        <p:cTn id="163" dur="1" fill="hold">
                                          <p:stCondLst>
                                            <p:cond delay="0"/>
                                          </p:stCondLst>
                                        </p:cTn>
                                        <p:tgtEl>
                                          <p:spTgt spid="3">
                                            <p:txEl>
                                              <p:pRg st="25" end="25"/>
                                            </p:txEl>
                                          </p:spTgt>
                                        </p:tgtEl>
                                        <p:attrNameLst>
                                          <p:attrName>style.visibility</p:attrName>
                                        </p:attrNameLst>
                                      </p:cBhvr>
                                      <p:to>
                                        <p:strVal val="visible"/>
                                      </p:to>
                                    </p:set>
                                    <p:animEffect transition="in" filter="fade">
                                      <p:cBhvr>
                                        <p:cTn id="164" dur="1000"/>
                                        <p:tgtEl>
                                          <p:spTgt spid="3">
                                            <p:txEl>
                                              <p:pRg st="25" end="25"/>
                                            </p:txEl>
                                          </p:spTgt>
                                        </p:tgtEl>
                                      </p:cBhvr>
                                    </p:animEffect>
                                    <p:anim calcmode="lin" valueType="num">
                                      <p:cBhvr>
                                        <p:cTn id="165"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166" dur="1000" fill="hold"/>
                                        <p:tgtEl>
                                          <p:spTgt spid="3">
                                            <p:txEl>
                                              <p:pRg st="25" end="25"/>
                                            </p:tx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3">
                                            <p:txEl>
                                              <p:pRg st="26" end="26"/>
                                            </p:txEl>
                                          </p:spTgt>
                                        </p:tgtEl>
                                        <p:attrNameLst>
                                          <p:attrName>style.visibility</p:attrName>
                                        </p:attrNameLst>
                                      </p:cBhvr>
                                      <p:to>
                                        <p:strVal val="visible"/>
                                      </p:to>
                                    </p:set>
                                    <p:animEffect transition="in" filter="fade">
                                      <p:cBhvr>
                                        <p:cTn id="171" dur="1000"/>
                                        <p:tgtEl>
                                          <p:spTgt spid="3">
                                            <p:txEl>
                                              <p:pRg st="26" end="26"/>
                                            </p:txEl>
                                          </p:spTgt>
                                        </p:tgtEl>
                                      </p:cBhvr>
                                    </p:animEffect>
                                    <p:anim calcmode="lin" valueType="num">
                                      <p:cBhvr>
                                        <p:cTn id="172" dur="1000" fill="hold"/>
                                        <p:tgtEl>
                                          <p:spTgt spid="3">
                                            <p:txEl>
                                              <p:pRg st="26" end="26"/>
                                            </p:txEl>
                                          </p:spTgt>
                                        </p:tgtEl>
                                        <p:attrNameLst>
                                          <p:attrName>ppt_x</p:attrName>
                                        </p:attrNameLst>
                                      </p:cBhvr>
                                      <p:tavLst>
                                        <p:tav tm="0">
                                          <p:val>
                                            <p:strVal val="#ppt_x"/>
                                          </p:val>
                                        </p:tav>
                                        <p:tav tm="100000">
                                          <p:val>
                                            <p:strVal val="#ppt_x"/>
                                          </p:val>
                                        </p:tav>
                                      </p:tavLst>
                                    </p:anim>
                                    <p:anim calcmode="lin" valueType="num">
                                      <p:cBhvr>
                                        <p:cTn id="173" dur="1000" fill="hold"/>
                                        <p:tgtEl>
                                          <p:spTgt spid="3">
                                            <p:txEl>
                                              <p:pRg st="26" end="26"/>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000"/>
                            </p:stCondLst>
                            <p:childTnLst>
                              <p:par>
                                <p:cTn id="175" presetID="47" presetClass="entr" presetSubtype="0" fill="hold" grpId="0" nodeType="afterEffect">
                                  <p:stCondLst>
                                    <p:cond delay="0"/>
                                  </p:stCondLst>
                                  <p:childTnLst>
                                    <p:set>
                                      <p:cBhvr>
                                        <p:cTn id="176" dur="1" fill="hold">
                                          <p:stCondLst>
                                            <p:cond delay="0"/>
                                          </p:stCondLst>
                                        </p:cTn>
                                        <p:tgtEl>
                                          <p:spTgt spid="3">
                                            <p:txEl>
                                              <p:pRg st="27" end="27"/>
                                            </p:txEl>
                                          </p:spTgt>
                                        </p:tgtEl>
                                        <p:attrNameLst>
                                          <p:attrName>style.visibility</p:attrName>
                                        </p:attrNameLst>
                                      </p:cBhvr>
                                      <p:to>
                                        <p:strVal val="visible"/>
                                      </p:to>
                                    </p:set>
                                    <p:animEffect transition="in" filter="fade">
                                      <p:cBhvr>
                                        <p:cTn id="177" dur="1000"/>
                                        <p:tgtEl>
                                          <p:spTgt spid="3">
                                            <p:txEl>
                                              <p:pRg st="27" end="27"/>
                                            </p:txEl>
                                          </p:spTgt>
                                        </p:tgtEl>
                                      </p:cBhvr>
                                    </p:animEffect>
                                    <p:anim calcmode="lin" valueType="num">
                                      <p:cBhvr>
                                        <p:cTn id="178" dur="1000" fill="hold"/>
                                        <p:tgtEl>
                                          <p:spTgt spid="3">
                                            <p:txEl>
                                              <p:pRg st="27" end="27"/>
                                            </p:txEl>
                                          </p:spTgt>
                                        </p:tgtEl>
                                        <p:attrNameLst>
                                          <p:attrName>ppt_x</p:attrName>
                                        </p:attrNameLst>
                                      </p:cBhvr>
                                      <p:tavLst>
                                        <p:tav tm="0">
                                          <p:val>
                                            <p:strVal val="#ppt_x"/>
                                          </p:val>
                                        </p:tav>
                                        <p:tav tm="100000">
                                          <p:val>
                                            <p:strVal val="#ppt_x"/>
                                          </p:val>
                                        </p:tav>
                                      </p:tavLst>
                                    </p:anim>
                                    <p:anim calcmode="lin" valueType="num">
                                      <p:cBhvr>
                                        <p:cTn id="179" dur="1000" fill="hold"/>
                                        <p:tgtEl>
                                          <p:spTgt spid="3">
                                            <p:txEl>
                                              <p:pRg st="27" end="27"/>
                                            </p:txEl>
                                          </p:spTgt>
                                        </p:tgtEl>
                                        <p:attrNameLst>
                                          <p:attrName>ppt_y</p:attrName>
                                        </p:attrNameLst>
                                      </p:cBhvr>
                                      <p:tavLst>
                                        <p:tav tm="0">
                                          <p:val>
                                            <p:strVal val="#ppt_y-.1"/>
                                          </p:val>
                                        </p:tav>
                                        <p:tav tm="100000">
                                          <p:val>
                                            <p:strVal val="#ppt_y"/>
                                          </p:val>
                                        </p:tav>
                                      </p:tavLst>
                                    </p:anim>
                                  </p:childTnLst>
                                </p:cTn>
                              </p:par>
                            </p:childTnLst>
                          </p:cTn>
                        </p:par>
                        <p:par>
                          <p:cTn id="180" fill="hold">
                            <p:stCondLst>
                              <p:cond delay="2000"/>
                            </p:stCondLst>
                            <p:childTnLst>
                              <p:par>
                                <p:cTn id="181" presetID="47" presetClass="entr" presetSubtype="0" fill="hold" grpId="0" nodeType="afterEffect">
                                  <p:stCondLst>
                                    <p:cond delay="0"/>
                                  </p:stCondLst>
                                  <p:childTnLst>
                                    <p:set>
                                      <p:cBhvr>
                                        <p:cTn id="182" dur="1" fill="hold">
                                          <p:stCondLst>
                                            <p:cond delay="0"/>
                                          </p:stCondLst>
                                        </p:cTn>
                                        <p:tgtEl>
                                          <p:spTgt spid="3">
                                            <p:txEl>
                                              <p:pRg st="28" end="28"/>
                                            </p:txEl>
                                          </p:spTgt>
                                        </p:tgtEl>
                                        <p:attrNameLst>
                                          <p:attrName>style.visibility</p:attrName>
                                        </p:attrNameLst>
                                      </p:cBhvr>
                                      <p:to>
                                        <p:strVal val="visible"/>
                                      </p:to>
                                    </p:set>
                                    <p:animEffect transition="in" filter="fade">
                                      <p:cBhvr>
                                        <p:cTn id="183" dur="1000"/>
                                        <p:tgtEl>
                                          <p:spTgt spid="3">
                                            <p:txEl>
                                              <p:pRg st="28" end="28"/>
                                            </p:txEl>
                                          </p:spTgt>
                                        </p:tgtEl>
                                      </p:cBhvr>
                                    </p:animEffect>
                                    <p:anim calcmode="lin" valueType="num">
                                      <p:cBhvr>
                                        <p:cTn id="184" dur="1000" fill="hold"/>
                                        <p:tgtEl>
                                          <p:spTgt spid="3">
                                            <p:txEl>
                                              <p:pRg st="28" end="28"/>
                                            </p:txEl>
                                          </p:spTgt>
                                        </p:tgtEl>
                                        <p:attrNameLst>
                                          <p:attrName>ppt_x</p:attrName>
                                        </p:attrNameLst>
                                      </p:cBhvr>
                                      <p:tavLst>
                                        <p:tav tm="0">
                                          <p:val>
                                            <p:strVal val="#ppt_x"/>
                                          </p:val>
                                        </p:tav>
                                        <p:tav tm="100000">
                                          <p:val>
                                            <p:strVal val="#ppt_x"/>
                                          </p:val>
                                        </p:tav>
                                      </p:tavLst>
                                    </p:anim>
                                    <p:anim calcmode="lin" valueType="num">
                                      <p:cBhvr>
                                        <p:cTn id="185" dur="1000" fill="hold"/>
                                        <p:tgtEl>
                                          <p:spTgt spid="3">
                                            <p:txEl>
                                              <p:pRg st="28" end="28"/>
                                            </p:txEl>
                                          </p:spTgt>
                                        </p:tgtEl>
                                        <p:attrNameLst>
                                          <p:attrName>ppt_y</p:attrName>
                                        </p:attrNameLst>
                                      </p:cBhvr>
                                      <p:tavLst>
                                        <p:tav tm="0">
                                          <p:val>
                                            <p:strVal val="#ppt_y-.1"/>
                                          </p:val>
                                        </p:tav>
                                        <p:tav tm="100000">
                                          <p:val>
                                            <p:strVal val="#ppt_y"/>
                                          </p:val>
                                        </p:tav>
                                      </p:tavLst>
                                    </p:anim>
                                  </p:childTnLst>
                                </p:cTn>
                              </p:par>
                            </p:childTnLst>
                          </p:cTn>
                        </p:par>
                        <p:par>
                          <p:cTn id="186" fill="hold">
                            <p:stCondLst>
                              <p:cond delay="3000"/>
                            </p:stCondLst>
                            <p:childTnLst>
                              <p:par>
                                <p:cTn id="187" presetID="47" presetClass="entr" presetSubtype="0" fill="hold" grpId="0" nodeType="afterEffect">
                                  <p:stCondLst>
                                    <p:cond delay="0"/>
                                  </p:stCondLst>
                                  <p:childTnLst>
                                    <p:set>
                                      <p:cBhvr>
                                        <p:cTn id="188" dur="1" fill="hold">
                                          <p:stCondLst>
                                            <p:cond delay="0"/>
                                          </p:stCondLst>
                                        </p:cTn>
                                        <p:tgtEl>
                                          <p:spTgt spid="3">
                                            <p:txEl>
                                              <p:pRg st="29" end="29"/>
                                            </p:txEl>
                                          </p:spTgt>
                                        </p:tgtEl>
                                        <p:attrNameLst>
                                          <p:attrName>style.visibility</p:attrName>
                                        </p:attrNameLst>
                                      </p:cBhvr>
                                      <p:to>
                                        <p:strVal val="visible"/>
                                      </p:to>
                                    </p:set>
                                    <p:animEffect transition="in" filter="fade">
                                      <p:cBhvr>
                                        <p:cTn id="189" dur="1000"/>
                                        <p:tgtEl>
                                          <p:spTgt spid="3">
                                            <p:txEl>
                                              <p:pRg st="29" end="29"/>
                                            </p:txEl>
                                          </p:spTgt>
                                        </p:tgtEl>
                                      </p:cBhvr>
                                    </p:animEffect>
                                    <p:anim calcmode="lin" valueType="num">
                                      <p:cBhvr>
                                        <p:cTn id="190" dur="1000" fill="hold"/>
                                        <p:tgtEl>
                                          <p:spTgt spid="3">
                                            <p:txEl>
                                              <p:pRg st="29" end="29"/>
                                            </p:txEl>
                                          </p:spTgt>
                                        </p:tgtEl>
                                        <p:attrNameLst>
                                          <p:attrName>ppt_x</p:attrName>
                                        </p:attrNameLst>
                                      </p:cBhvr>
                                      <p:tavLst>
                                        <p:tav tm="0">
                                          <p:val>
                                            <p:strVal val="#ppt_x"/>
                                          </p:val>
                                        </p:tav>
                                        <p:tav tm="100000">
                                          <p:val>
                                            <p:strVal val="#ppt_x"/>
                                          </p:val>
                                        </p:tav>
                                      </p:tavLst>
                                    </p:anim>
                                    <p:anim calcmode="lin" valueType="num">
                                      <p:cBhvr>
                                        <p:cTn id="191" dur="1000" fill="hold"/>
                                        <p:tgtEl>
                                          <p:spTgt spid="3">
                                            <p:txEl>
                                              <p:pRg st="29" end="29"/>
                                            </p:txEl>
                                          </p:spTgt>
                                        </p:tgtEl>
                                        <p:attrNameLst>
                                          <p:attrName>ppt_y</p:attrName>
                                        </p:attrNameLst>
                                      </p:cBhvr>
                                      <p:tavLst>
                                        <p:tav tm="0">
                                          <p:val>
                                            <p:strVal val="#ppt_y-.1"/>
                                          </p:val>
                                        </p:tav>
                                        <p:tav tm="100000">
                                          <p:val>
                                            <p:strVal val="#ppt_y"/>
                                          </p:val>
                                        </p:tav>
                                      </p:tavLst>
                                    </p:anim>
                                  </p:childTnLst>
                                </p:cTn>
                              </p:par>
                            </p:childTnLst>
                          </p:cTn>
                        </p:par>
                        <p:par>
                          <p:cTn id="192" fill="hold">
                            <p:stCondLst>
                              <p:cond delay="4000"/>
                            </p:stCondLst>
                            <p:childTnLst>
                              <p:par>
                                <p:cTn id="193" presetID="47" presetClass="entr" presetSubtype="0" fill="hold" grpId="0" nodeType="afterEffect">
                                  <p:stCondLst>
                                    <p:cond delay="0"/>
                                  </p:stCondLst>
                                  <p:childTnLst>
                                    <p:set>
                                      <p:cBhvr>
                                        <p:cTn id="194" dur="1" fill="hold">
                                          <p:stCondLst>
                                            <p:cond delay="0"/>
                                          </p:stCondLst>
                                        </p:cTn>
                                        <p:tgtEl>
                                          <p:spTgt spid="3">
                                            <p:txEl>
                                              <p:pRg st="30" end="30"/>
                                            </p:txEl>
                                          </p:spTgt>
                                        </p:tgtEl>
                                        <p:attrNameLst>
                                          <p:attrName>style.visibility</p:attrName>
                                        </p:attrNameLst>
                                      </p:cBhvr>
                                      <p:to>
                                        <p:strVal val="visible"/>
                                      </p:to>
                                    </p:set>
                                    <p:animEffect transition="in" filter="fade">
                                      <p:cBhvr>
                                        <p:cTn id="195" dur="1000"/>
                                        <p:tgtEl>
                                          <p:spTgt spid="3">
                                            <p:txEl>
                                              <p:pRg st="30" end="30"/>
                                            </p:txEl>
                                          </p:spTgt>
                                        </p:tgtEl>
                                      </p:cBhvr>
                                    </p:animEffect>
                                    <p:anim calcmode="lin" valueType="num">
                                      <p:cBhvr>
                                        <p:cTn id="196" dur="1000" fill="hold"/>
                                        <p:tgtEl>
                                          <p:spTgt spid="3">
                                            <p:txEl>
                                              <p:pRg st="30" end="30"/>
                                            </p:txEl>
                                          </p:spTgt>
                                        </p:tgtEl>
                                        <p:attrNameLst>
                                          <p:attrName>ppt_x</p:attrName>
                                        </p:attrNameLst>
                                      </p:cBhvr>
                                      <p:tavLst>
                                        <p:tav tm="0">
                                          <p:val>
                                            <p:strVal val="#ppt_x"/>
                                          </p:val>
                                        </p:tav>
                                        <p:tav tm="100000">
                                          <p:val>
                                            <p:strVal val="#ppt_x"/>
                                          </p:val>
                                        </p:tav>
                                      </p:tavLst>
                                    </p:anim>
                                    <p:anim calcmode="lin" valueType="num">
                                      <p:cBhvr>
                                        <p:cTn id="197" dur="1000" fill="hold"/>
                                        <p:tgtEl>
                                          <p:spTgt spid="3">
                                            <p:txEl>
                                              <p:pRg st="30" end="30"/>
                                            </p:txEl>
                                          </p:spTgt>
                                        </p:tgtEl>
                                        <p:attrNameLst>
                                          <p:attrName>ppt_y</p:attrName>
                                        </p:attrNameLst>
                                      </p:cBhvr>
                                      <p:tavLst>
                                        <p:tav tm="0">
                                          <p:val>
                                            <p:strVal val="#ppt_y-.1"/>
                                          </p:val>
                                        </p:tav>
                                        <p:tav tm="100000">
                                          <p:val>
                                            <p:strVal val="#ppt_y"/>
                                          </p:val>
                                        </p:tav>
                                      </p:tavLst>
                                    </p:anim>
                                  </p:childTnLst>
                                </p:cTn>
                              </p:par>
                            </p:childTnLst>
                          </p:cTn>
                        </p:par>
                        <p:par>
                          <p:cTn id="198" fill="hold">
                            <p:stCondLst>
                              <p:cond delay="5000"/>
                            </p:stCondLst>
                            <p:childTnLst>
                              <p:par>
                                <p:cTn id="199" presetID="47" presetClass="entr" presetSubtype="0" fill="hold" grpId="0" nodeType="afterEffect">
                                  <p:stCondLst>
                                    <p:cond delay="0"/>
                                  </p:stCondLst>
                                  <p:childTnLst>
                                    <p:set>
                                      <p:cBhvr>
                                        <p:cTn id="200" dur="1" fill="hold">
                                          <p:stCondLst>
                                            <p:cond delay="0"/>
                                          </p:stCondLst>
                                        </p:cTn>
                                        <p:tgtEl>
                                          <p:spTgt spid="3">
                                            <p:txEl>
                                              <p:pRg st="31" end="31"/>
                                            </p:txEl>
                                          </p:spTgt>
                                        </p:tgtEl>
                                        <p:attrNameLst>
                                          <p:attrName>style.visibility</p:attrName>
                                        </p:attrNameLst>
                                      </p:cBhvr>
                                      <p:to>
                                        <p:strVal val="visible"/>
                                      </p:to>
                                    </p:set>
                                    <p:animEffect transition="in" filter="fade">
                                      <p:cBhvr>
                                        <p:cTn id="201" dur="1000"/>
                                        <p:tgtEl>
                                          <p:spTgt spid="3">
                                            <p:txEl>
                                              <p:pRg st="31" end="31"/>
                                            </p:txEl>
                                          </p:spTgt>
                                        </p:tgtEl>
                                      </p:cBhvr>
                                    </p:animEffect>
                                    <p:anim calcmode="lin" valueType="num">
                                      <p:cBhvr>
                                        <p:cTn id="202" dur="1000" fill="hold"/>
                                        <p:tgtEl>
                                          <p:spTgt spid="3">
                                            <p:txEl>
                                              <p:pRg st="31" end="31"/>
                                            </p:txEl>
                                          </p:spTgt>
                                        </p:tgtEl>
                                        <p:attrNameLst>
                                          <p:attrName>ppt_x</p:attrName>
                                        </p:attrNameLst>
                                      </p:cBhvr>
                                      <p:tavLst>
                                        <p:tav tm="0">
                                          <p:val>
                                            <p:strVal val="#ppt_x"/>
                                          </p:val>
                                        </p:tav>
                                        <p:tav tm="100000">
                                          <p:val>
                                            <p:strVal val="#ppt_x"/>
                                          </p:val>
                                        </p:tav>
                                      </p:tavLst>
                                    </p:anim>
                                    <p:anim calcmode="lin" valueType="num">
                                      <p:cBhvr>
                                        <p:cTn id="203" dur="1000" fill="hold"/>
                                        <p:tgtEl>
                                          <p:spTgt spid="3">
                                            <p:txEl>
                                              <p:pRg st="31" end="31"/>
                                            </p:txEl>
                                          </p:spTgt>
                                        </p:tgtEl>
                                        <p:attrNameLst>
                                          <p:attrName>ppt_y</p:attrName>
                                        </p:attrNameLst>
                                      </p:cBhvr>
                                      <p:tavLst>
                                        <p:tav tm="0">
                                          <p:val>
                                            <p:strVal val="#ppt_y-.1"/>
                                          </p:val>
                                        </p:tav>
                                        <p:tav tm="100000">
                                          <p:val>
                                            <p:strVal val="#ppt_y"/>
                                          </p:val>
                                        </p:tav>
                                      </p:tavLst>
                                    </p:anim>
                                  </p:childTnLst>
                                </p:cTn>
                              </p:par>
                            </p:childTnLst>
                          </p:cTn>
                        </p:par>
                        <p:par>
                          <p:cTn id="204" fill="hold">
                            <p:stCondLst>
                              <p:cond delay="6000"/>
                            </p:stCondLst>
                            <p:childTnLst>
                              <p:par>
                                <p:cTn id="205" presetID="47" presetClass="entr" presetSubtype="0" fill="hold" grpId="0" nodeType="afterEffect">
                                  <p:stCondLst>
                                    <p:cond delay="0"/>
                                  </p:stCondLst>
                                  <p:childTnLst>
                                    <p:set>
                                      <p:cBhvr>
                                        <p:cTn id="206" dur="1" fill="hold">
                                          <p:stCondLst>
                                            <p:cond delay="0"/>
                                          </p:stCondLst>
                                        </p:cTn>
                                        <p:tgtEl>
                                          <p:spTgt spid="3">
                                            <p:txEl>
                                              <p:pRg st="32" end="32"/>
                                            </p:txEl>
                                          </p:spTgt>
                                        </p:tgtEl>
                                        <p:attrNameLst>
                                          <p:attrName>style.visibility</p:attrName>
                                        </p:attrNameLst>
                                      </p:cBhvr>
                                      <p:to>
                                        <p:strVal val="visible"/>
                                      </p:to>
                                    </p:set>
                                    <p:animEffect transition="in" filter="fade">
                                      <p:cBhvr>
                                        <p:cTn id="207" dur="1000"/>
                                        <p:tgtEl>
                                          <p:spTgt spid="3">
                                            <p:txEl>
                                              <p:pRg st="32" end="32"/>
                                            </p:txEl>
                                          </p:spTgt>
                                        </p:tgtEl>
                                      </p:cBhvr>
                                    </p:animEffect>
                                    <p:anim calcmode="lin" valueType="num">
                                      <p:cBhvr>
                                        <p:cTn id="208" dur="1000" fill="hold"/>
                                        <p:tgtEl>
                                          <p:spTgt spid="3">
                                            <p:txEl>
                                              <p:pRg st="32" end="32"/>
                                            </p:txEl>
                                          </p:spTgt>
                                        </p:tgtEl>
                                        <p:attrNameLst>
                                          <p:attrName>ppt_x</p:attrName>
                                        </p:attrNameLst>
                                      </p:cBhvr>
                                      <p:tavLst>
                                        <p:tav tm="0">
                                          <p:val>
                                            <p:strVal val="#ppt_x"/>
                                          </p:val>
                                        </p:tav>
                                        <p:tav tm="100000">
                                          <p:val>
                                            <p:strVal val="#ppt_x"/>
                                          </p:val>
                                        </p:tav>
                                      </p:tavLst>
                                    </p:anim>
                                    <p:anim calcmode="lin" valueType="num">
                                      <p:cBhvr>
                                        <p:cTn id="209" dur="1000" fill="hold"/>
                                        <p:tgtEl>
                                          <p:spTgt spid="3">
                                            <p:txEl>
                                              <p:pRg st="32" end="3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7000"/>
                            </p:stCondLst>
                            <p:childTnLst>
                              <p:par>
                                <p:cTn id="211" presetID="47" presetClass="entr" presetSubtype="0" fill="hold" grpId="0" nodeType="afterEffect">
                                  <p:stCondLst>
                                    <p:cond delay="0"/>
                                  </p:stCondLst>
                                  <p:childTnLst>
                                    <p:set>
                                      <p:cBhvr>
                                        <p:cTn id="212" dur="1" fill="hold">
                                          <p:stCondLst>
                                            <p:cond delay="0"/>
                                          </p:stCondLst>
                                        </p:cTn>
                                        <p:tgtEl>
                                          <p:spTgt spid="3">
                                            <p:txEl>
                                              <p:pRg st="35" end="35"/>
                                            </p:txEl>
                                          </p:spTgt>
                                        </p:tgtEl>
                                        <p:attrNameLst>
                                          <p:attrName>style.visibility</p:attrName>
                                        </p:attrNameLst>
                                      </p:cBhvr>
                                      <p:to>
                                        <p:strVal val="visible"/>
                                      </p:to>
                                    </p:set>
                                    <p:animEffect transition="in" filter="fade">
                                      <p:cBhvr>
                                        <p:cTn id="213" dur="1000"/>
                                        <p:tgtEl>
                                          <p:spTgt spid="3">
                                            <p:txEl>
                                              <p:pRg st="35" end="35"/>
                                            </p:txEl>
                                          </p:spTgt>
                                        </p:tgtEl>
                                      </p:cBhvr>
                                    </p:animEffect>
                                    <p:anim calcmode="lin" valueType="num">
                                      <p:cBhvr>
                                        <p:cTn id="214" dur="1000" fill="hold"/>
                                        <p:tgtEl>
                                          <p:spTgt spid="3">
                                            <p:txEl>
                                              <p:pRg st="35" end="35"/>
                                            </p:txEl>
                                          </p:spTgt>
                                        </p:tgtEl>
                                        <p:attrNameLst>
                                          <p:attrName>ppt_x</p:attrName>
                                        </p:attrNameLst>
                                      </p:cBhvr>
                                      <p:tavLst>
                                        <p:tav tm="0">
                                          <p:val>
                                            <p:strVal val="#ppt_x"/>
                                          </p:val>
                                        </p:tav>
                                        <p:tav tm="100000">
                                          <p:val>
                                            <p:strVal val="#ppt_x"/>
                                          </p:val>
                                        </p:tav>
                                      </p:tavLst>
                                    </p:anim>
                                    <p:anim calcmode="lin" valueType="num">
                                      <p:cBhvr>
                                        <p:cTn id="215" dur="1000" fill="hold"/>
                                        <p:tgtEl>
                                          <p:spTgt spid="3">
                                            <p:txEl>
                                              <p:pRg st="35" end="35"/>
                                            </p:txEl>
                                          </p:spTgt>
                                        </p:tgtEl>
                                        <p:attrNameLst>
                                          <p:attrName>ppt_y</p:attrName>
                                        </p:attrNameLst>
                                      </p:cBhvr>
                                      <p:tavLst>
                                        <p:tav tm="0">
                                          <p:val>
                                            <p:strVal val="#ppt_y-.1"/>
                                          </p:val>
                                        </p:tav>
                                        <p:tav tm="100000">
                                          <p:val>
                                            <p:strVal val="#ppt_y"/>
                                          </p:val>
                                        </p:tav>
                                      </p:tavLst>
                                    </p:anim>
                                  </p:childTnLst>
                                </p:cTn>
                              </p:par>
                            </p:childTnLst>
                          </p:cTn>
                        </p:par>
                        <p:par>
                          <p:cTn id="216" fill="hold">
                            <p:stCondLst>
                              <p:cond delay="8000"/>
                            </p:stCondLst>
                            <p:childTnLst>
                              <p:par>
                                <p:cTn id="217" presetID="47" presetClass="entr" presetSubtype="0" fill="hold" grpId="0" nodeType="afterEffect">
                                  <p:stCondLst>
                                    <p:cond delay="0"/>
                                  </p:stCondLst>
                                  <p:childTnLst>
                                    <p:set>
                                      <p:cBhvr>
                                        <p:cTn id="218" dur="1" fill="hold">
                                          <p:stCondLst>
                                            <p:cond delay="0"/>
                                          </p:stCondLst>
                                        </p:cTn>
                                        <p:tgtEl>
                                          <p:spTgt spid="3">
                                            <p:txEl>
                                              <p:pRg st="38" end="38"/>
                                            </p:txEl>
                                          </p:spTgt>
                                        </p:tgtEl>
                                        <p:attrNameLst>
                                          <p:attrName>style.visibility</p:attrName>
                                        </p:attrNameLst>
                                      </p:cBhvr>
                                      <p:to>
                                        <p:strVal val="visible"/>
                                      </p:to>
                                    </p:set>
                                    <p:animEffect transition="in" filter="fade">
                                      <p:cBhvr>
                                        <p:cTn id="219" dur="1000"/>
                                        <p:tgtEl>
                                          <p:spTgt spid="3">
                                            <p:txEl>
                                              <p:pRg st="38" end="38"/>
                                            </p:txEl>
                                          </p:spTgt>
                                        </p:tgtEl>
                                      </p:cBhvr>
                                    </p:animEffect>
                                    <p:anim calcmode="lin" valueType="num">
                                      <p:cBhvr>
                                        <p:cTn id="220" dur="1000" fill="hold"/>
                                        <p:tgtEl>
                                          <p:spTgt spid="3">
                                            <p:txEl>
                                              <p:pRg st="38" end="38"/>
                                            </p:txEl>
                                          </p:spTgt>
                                        </p:tgtEl>
                                        <p:attrNameLst>
                                          <p:attrName>ppt_x</p:attrName>
                                        </p:attrNameLst>
                                      </p:cBhvr>
                                      <p:tavLst>
                                        <p:tav tm="0">
                                          <p:val>
                                            <p:strVal val="#ppt_x"/>
                                          </p:val>
                                        </p:tav>
                                        <p:tav tm="100000">
                                          <p:val>
                                            <p:strVal val="#ppt_x"/>
                                          </p:val>
                                        </p:tav>
                                      </p:tavLst>
                                    </p:anim>
                                    <p:anim calcmode="lin" valueType="num">
                                      <p:cBhvr>
                                        <p:cTn id="221" dur="1000" fill="hold"/>
                                        <p:tgtEl>
                                          <p:spTgt spid="3">
                                            <p:txEl>
                                              <p:pRg st="38" end="3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66" y="785786"/>
            <a:ext cx="6172200" cy="785818"/>
          </a:xfrm>
          <a:effectLst>
            <a:outerShdw blurRad="50800" dist="38100" dir="16200000" rotWithShape="0">
              <a:prstClr val="black">
                <a:alpha val="40000"/>
              </a:prstClr>
            </a:outerShdw>
          </a:effectLst>
          <a:scene3d>
            <a:camera prst="perspectiveRelaxed"/>
            <a:lightRig rig="threePt" dir="t"/>
          </a:scene3d>
        </p:spPr>
        <p:txBody>
          <a:bodyPr>
            <a:noAutofit/>
          </a:bodyPr>
          <a:lstStyle/>
          <a:p>
            <a:pPr algn="ctr"/>
            <a:r>
              <a:rPr lang="ru-RU" sz="3200" b="1" i="1" dirty="0" smtClean="0">
                <a:latin typeface="+mn-lt"/>
              </a:rPr>
              <a:t/>
            </a:r>
            <a:br>
              <a:rPr lang="ru-RU" sz="3200" b="1" i="1" dirty="0" smtClean="0">
                <a:latin typeface="+mn-lt"/>
              </a:rPr>
            </a:br>
            <a:r>
              <a:rPr lang="ru-RU" sz="3200" b="1" i="1" dirty="0" smtClean="0">
                <a:latin typeface="+mn-lt"/>
              </a:rPr>
              <a:t/>
            </a:r>
            <a:br>
              <a:rPr lang="ru-RU" sz="3200" b="1" i="1" dirty="0" smtClean="0">
                <a:latin typeface="+mn-lt"/>
              </a:rPr>
            </a:br>
            <a:r>
              <a:rPr lang="ru-RU" sz="3200" b="1" i="1" dirty="0" smtClean="0">
                <a:latin typeface="+mn-lt"/>
              </a:rPr>
              <a:t/>
            </a:r>
            <a:br>
              <a:rPr lang="ru-RU" sz="3200" b="1" i="1" dirty="0" smtClean="0">
                <a:latin typeface="+mn-lt"/>
              </a:rPr>
            </a:br>
            <a:r>
              <a:rPr lang="ru-RU" sz="3200" b="1" i="1" dirty="0" smtClean="0">
                <a:latin typeface="+mn-lt"/>
              </a:rPr>
              <a:t>Содержание</a:t>
            </a:r>
            <a:endParaRPr lang="ru-RU" sz="3200" b="1" i="1" dirty="0">
              <a:latin typeface="+mn-lt"/>
            </a:endParaRPr>
          </a:p>
        </p:txBody>
      </p:sp>
      <p:sp>
        <p:nvSpPr>
          <p:cNvPr id="3" name="Содержимое 2"/>
          <p:cNvSpPr>
            <a:spLocks noGrp="1"/>
          </p:cNvSpPr>
          <p:nvPr>
            <p:ph idx="1"/>
          </p:nvPr>
        </p:nvSpPr>
        <p:spPr>
          <a:xfrm>
            <a:off x="623850" y="1466830"/>
            <a:ext cx="5943620" cy="6575444"/>
          </a:xfrm>
          <a:scene3d>
            <a:camera prst="perspectiveContrastingRightFacing"/>
            <a:lightRig rig="threePt" dir="t"/>
          </a:scene3d>
        </p:spPr>
        <p:txBody>
          <a:bodyPr>
            <a:normAutofit/>
          </a:bodyPr>
          <a:lstStyle/>
          <a:p>
            <a:pPr marL="514350" indent="-514350">
              <a:buFont typeface="+mj-lt"/>
              <a:buAutoNum type="arabicPeriod"/>
            </a:pPr>
            <a:r>
              <a:rPr lang="ru-RU" sz="1400" b="1" dirty="0" smtClean="0"/>
              <a:t>Готовность детей к обучению в школе. Кризис семи лет…… 2</a:t>
            </a:r>
          </a:p>
          <a:p>
            <a:pPr marL="514350" indent="-514350">
              <a:buFont typeface="+mj-lt"/>
              <a:buAutoNum type="arabicPeriod"/>
            </a:pPr>
            <a:r>
              <a:rPr lang="ru-RU" sz="1400" b="1" dirty="0" smtClean="0"/>
              <a:t>Памятка для родителей…………………………………………………………. 3</a:t>
            </a:r>
          </a:p>
          <a:p>
            <a:pPr marL="514350" indent="-514350">
              <a:buFont typeface="+mj-lt"/>
              <a:buAutoNum type="arabicPeriod"/>
            </a:pPr>
            <a:r>
              <a:rPr lang="ru-RU" sz="1400" b="1" dirty="0" smtClean="0"/>
              <a:t>Анкеты дл родителей детей подготовительных групп……… 5</a:t>
            </a:r>
          </a:p>
          <a:p>
            <a:pPr marL="514350" indent="-514350">
              <a:buFont typeface="+mj-lt"/>
              <a:buAutoNum type="arabicPeriod"/>
            </a:pPr>
            <a:r>
              <a:rPr lang="ru-RU" sz="1400" b="1" dirty="0" smtClean="0"/>
              <a:t>Игры в кругу семьи…………………………………………………………………. 6</a:t>
            </a:r>
          </a:p>
          <a:p>
            <a:pPr marL="514350" indent="-514350">
              <a:buFont typeface="+mj-lt"/>
              <a:buAutoNum type="arabicPeriod"/>
            </a:pPr>
            <a:r>
              <a:rPr lang="ru-RU" sz="1400" b="1" dirty="0" smtClean="0"/>
              <a:t>Специалисты советуют………………………………………………………….. 9</a:t>
            </a:r>
          </a:p>
          <a:p>
            <a:pPr marL="514350" indent="-514350">
              <a:buFont typeface="+mj-lt"/>
              <a:buAutoNum type="arabicPeriod"/>
            </a:pPr>
            <a:r>
              <a:rPr lang="ru-RU" sz="1400" b="1" dirty="0" smtClean="0"/>
              <a:t>Прививки в школе…………………………………………………………………. 10</a:t>
            </a:r>
          </a:p>
          <a:p>
            <a:pPr marL="514350" indent="-514350">
              <a:buFont typeface="+mj-lt"/>
              <a:buAutoNum type="arabicPeriod"/>
            </a:pPr>
            <a:r>
              <a:rPr lang="ru-RU" sz="1400" b="1" dirty="0" smtClean="0"/>
              <a:t>«Шпаргалки для родителей»………………………………………………… 11</a:t>
            </a:r>
          </a:p>
          <a:p>
            <a:pPr marL="514350" indent="-514350">
              <a:buFont typeface="+mj-lt"/>
              <a:buAutoNum type="arabicPeriod"/>
            </a:pPr>
            <a:r>
              <a:rPr lang="ru-RU" sz="1400" b="1" dirty="0" smtClean="0"/>
              <a:t>Детская страничка…………………………………………………………………. 12</a:t>
            </a:r>
          </a:p>
          <a:p>
            <a:pPr marL="514350" indent="-514350">
              <a:buFont typeface="+mj-lt"/>
              <a:buAutoNum type="arabicPeriod"/>
            </a:pPr>
            <a:r>
              <a:rPr lang="ru-RU" sz="1400" b="1" dirty="0" smtClean="0"/>
              <a:t>Расскажите детям…………………………………………………………………… 13</a:t>
            </a:r>
          </a:p>
          <a:p>
            <a:pPr marL="514350" indent="-514350">
              <a:buFont typeface="+mj-lt"/>
              <a:buAutoNum type="arabicPeriod"/>
            </a:pPr>
            <a:r>
              <a:rPr lang="ru-RU" sz="1400" b="1" dirty="0" smtClean="0"/>
              <a:t>Модель выпускника ДОУ………………………………………………………. 14</a:t>
            </a:r>
          </a:p>
          <a:p>
            <a:pPr marL="514350" indent="-514350">
              <a:buFont typeface="+mj-lt"/>
              <a:buAutoNum type="arabicPeriod"/>
            </a:pPr>
            <a:r>
              <a:rPr lang="ru-RU" sz="1400" b="1" dirty="0" smtClean="0"/>
              <a:t>Список используемой литературы………………………………………. 15</a:t>
            </a:r>
          </a:p>
          <a:p>
            <a:pPr marL="514350" indent="-514350">
              <a:buFont typeface="+mj-lt"/>
              <a:buAutoNum type="arabicPeriod"/>
            </a:pPr>
            <a:endParaRPr lang="ru-RU" sz="1400" b="1" dirty="0" smtClean="0"/>
          </a:p>
          <a:p>
            <a:pPr marL="514350" indent="-514350">
              <a:buAutoNum type="arabicPeriod"/>
            </a:pPr>
            <a:endParaRPr lang="ru-RU" sz="1400" dirty="0" smtClean="0"/>
          </a:p>
          <a:p>
            <a:pPr marL="514350" indent="-514350">
              <a:buNone/>
            </a:pPr>
            <a:r>
              <a:rPr lang="ru-RU" sz="1400" dirty="0" smtClean="0"/>
              <a:t> </a:t>
            </a:r>
            <a:endParaRPr lang="ru-RU" sz="14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pic>
        <p:nvPicPr>
          <p:cNvPr id="15361" name="Picture 1" descr="C:\Program Files\Microsoft Office\MEDIA\CAGCAT10\j0301252.wmf"/>
          <p:cNvPicPr>
            <a:picLocks noChangeAspect="1" noChangeArrowheads="1"/>
          </p:cNvPicPr>
          <p:nvPr/>
        </p:nvPicPr>
        <p:blipFill>
          <a:blip r:embed="rId4"/>
          <a:srcRect/>
          <a:stretch>
            <a:fillRect/>
          </a:stretch>
        </p:blipFill>
        <p:spPr bwMode="auto">
          <a:xfrm rot="19808884">
            <a:off x="2928934" y="4929190"/>
            <a:ext cx="3071834" cy="3357586"/>
          </a:xfrm>
          <a:prstGeom prst="rect">
            <a:avLst/>
          </a:prstGeom>
          <a:noFill/>
          <a:ln w="34925">
            <a:noFill/>
          </a:ln>
          <a:effectLst>
            <a:glow rad="228600">
              <a:schemeClr val="accent5">
                <a:satMod val="175000"/>
                <a:alpha val="40000"/>
              </a:schemeClr>
            </a:glow>
            <a:outerShdw blurRad="76200" dir="13500000" sy="23000" kx="1200000" algn="br" rotWithShape="0">
              <a:prstClr val="black">
                <a:alpha val="20000"/>
              </a:prstClr>
            </a:outerShdw>
          </a:effectLst>
          <a:scene3d>
            <a:camera prst="perspectiveAbove"/>
            <a:lightRig rig="contrasting" dir="t">
              <a:rot lat="0" lon="0" rev="1500000"/>
            </a:lightRig>
          </a:scene3d>
          <a:sp3d prstMaterial="metal">
            <a:bevelT w="88900" h="88900"/>
          </a:sp3d>
        </p:spPr>
      </p:pic>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7"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anim calcmode="lin" valueType="num">
                                      <p:cBhvr>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7"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2000"/>
                                        <p:tgtEl>
                                          <p:spTgt spid="3">
                                            <p:txEl>
                                              <p:pRg st="7" end="7"/>
                                            </p:txEl>
                                          </p:spTgt>
                                        </p:tgtEl>
                                      </p:cBhvr>
                                    </p:animEffect>
                                    <p:anim calcmode="lin" valueType="num">
                                      <p:cBhvr>
                                        <p:cTn id="50"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000"/>
                            </p:stCondLst>
                            <p:childTnLst>
                              <p:par>
                                <p:cTn id="53" presetID="47"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2000"/>
                                        <p:tgtEl>
                                          <p:spTgt spid="3">
                                            <p:txEl>
                                              <p:pRg st="8" end="8"/>
                                            </p:txEl>
                                          </p:spTgt>
                                        </p:tgtEl>
                                      </p:cBhvr>
                                    </p:animEffect>
                                    <p:anim calcmode="lin" valueType="num">
                                      <p:cBhvr>
                                        <p:cTn id="56"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8000"/>
                            </p:stCondLst>
                            <p:childTnLst>
                              <p:par>
                                <p:cTn id="59" presetID="47"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2000"/>
                                        <p:tgtEl>
                                          <p:spTgt spid="3">
                                            <p:txEl>
                                              <p:pRg st="9" end="9"/>
                                            </p:txEl>
                                          </p:spTgt>
                                        </p:tgtEl>
                                      </p:cBhvr>
                                    </p:animEffect>
                                    <p:anim calcmode="lin" valueType="num">
                                      <p:cBhvr>
                                        <p:cTn id="62"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0"/>
                            </p:stCondLst>
                            <p:childTnLst>
                              <p:par>
                                <p:cTn id="65" presetID="47"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2000"/>
                                        <p:tgtEl>
                                          <p:spTgt spid="3">
                                            <p:txEl>
                                              <p:pRg st="10" end="10"/>
                                            </p:txEl>
                                          </p:spTgt>
                                        </p:tgtEl>
                                      </p:cBhvr>
                                    </p:animEffect>
                                    <p:anim calcmode="lin" valueType="num">
                                      <p:cBhvr>
                                        <p:cTn id="68"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22000"/>
                            </p:stCondLst>
                            <p:childTnLst>
                              <p:par>
                                <p:cTn id="71" presetID="47" presetClass="entr" presetSubtype="0" fill="hold" grpId="0" nodeType="after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fade">
                                      <p:cBhvr>
                                        <p:cTn id="73" dur="2000"/>
                                        <p:tgtEl>
                                          <p:spTgt spid="3">
                                            <p:txEl>
                                              <p:pRg st="13" end="13"/>
                                            </p:txEl>
                                          </p:spTgt>
                                        </p:tgtEl>
                                      </p:cBhvr>
                                    </p:animEffect>
                                    <p:anim calcmode="lin" valueType="num">
                                      <p:cBhvr>
                                        <p:cTn id="74"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5" dur="2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76" fill="hold">
                            <p:stCondLst>
                              <p:cond delay="24000"/>
                            </p:stCondLst>
                            <p:childTnLst>
                              <p:par>
                                <p:cTn id="77" presetID="8" presetClass="emph" presetSubtype="0" fill="hold" nodeType="afterEffect">
                                  <p:stCondLst>
                                    <p:cond delay="0"/>
                                  </p:stCondLst>
                                  <p:childTnLst>
                                    <p:animRot by="21600000">
                                      <p:cBhvr>
                                        <p:cTn id="78" dur="2000" fill="hold"/>
                                        <p:tgtEl>
                                          <p:spTgt spid="153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57158"/>
            <a:ext cx="6172200" cy="1285884"/>
          </a:xfrm>
          <a:scene3d>
            <a:camera prst="orthographicFront"/>
            <a:lightRig rig="threePt" dir="t"/>
          </a:scene3d>
          <a:sp3d>
            <a:bevelT prst="convex"/>
          </a:sp3d>
        </p:spPr>
        <p:txBody>
          <a:bodyPr>
            <a:noAutofit/>
          </a:bodyPr>
          <a:lstStyle/>
          <a:p>
            <a:pPr algn="ctr"/>
            <a:r>
              <a:rPr lang="ru-RU" sz="2400" b="1" dirty="0" smtClean="0">
                <a:latin typeface="+mn-lt"/>
              </a:rPr>
              <a:t>Готовность детей к обучению в школе.                                   Кризис семи лет.</a:t>
            </a:r>
            <a:endParaRPr lang="ru-RU" sz="2400" dirty="0">
              <a:latin typeface="+mn-lt"/>
            </a:endParaRPr>
          </a:p>
        </p:txBody>
      </p:sp>
      <p:sp>
        <p:nvSpPr>
          <p:cNvPr id="3" name="Содержимое 2"/>
          <p:cNvSpPr>
            <a:spLocks noGrp="1"/>
          </p:cNvSpPr>
          <p:nvPr>
            <p:ph idx="1"/>
          </p:nvPr>
        </p:nvSpPr>
        <p:spPr>
          <a:xfrm>
            <a:off x="500042" y="1500166"/>
            <a:ext cx="6015058" cy="7215238"/>
          </a:xfrm>
        </p:spPr>
        <p:txBody>
          <a:bodyPr>
            <a:normAutofit fontScale="55000" lnSpcReduction="20000"/>
          </a:bodyPr>
          <a:lstStyle/>
          <a:p>
            <a:pPr>
              <a:buNone/>
            </a:pPr>
            <a:endParaRPr lang="ru-RU" dirty="0" smtClean="0"/>
          </a:p>
          <a:p>
            <a:r>
              <a:rPr lang="ru-RU" dirty="0" smtClean="0"/>
              <a:t>       Поступление в школу – чрезвычайно ответственный момент как для самого ребёнка, так и для его родителей. Практический опыт психологического обследования показывает, что далеко не все дети всесторонне подготовлены к безболезненному и успешному вхождению в учебную деятельность в школе.</a:t>
            </a:r>
          </a:p>
          <a:p>
            <a:r>
              <a:rPr lang="ru-RU" dirty="0" smtClean="0"/>
              <a:t>         Поступление в школу знаменует собой смену социальной позиции ребенка – дошкольника, трансформацию всей социальной ситуации его развития.</a:t>
            </a:r>
          </a:p>
          <a:p>
            <a:r>
              <a:rPr lang="ru-RU" dirty="0" smtClean="0"/>
              <a:t>         Понимая важность подготовки детей к школе, даже за несколько месяцев до начала учебного года можно организовать целенаправленные развивающие занятия с детьми, которые помогут им на этом новом этапе жизни.</a:t>
            </a:r>
          </a:p>
          <a:p>
            <a:r>
              <a:rPr lang="ru-RU" dirty="0" smtClean="0"/>
              <a:t>        На основе обобщения теоретических подходов к решению проблемы психологической готовности к школе можно выделить ряд ее признаков:</a:t>
            </a:r>
          </a:p>
          <a:p>
            <a:pPr lvl="0"/>
            <a:r>
              <a:rPr lang="ru-RU" dirty="0" smtClean="0"/>
              <a:t>Сильное желание учиться и посещать школу (созревание учебного мотива).</a:t>
            </a:r>
          </a:p>
          <a:p>
            <a:pPr lvl="0"/>
            <a:r>
              <a:rPr lang="ru-RU" dirty="0" smtClean="0"/>
              <a:t>Достаточно широкий круг знаний об окружающем мире.</a:t>
            </a:r>
          </a:p>
          <a:p>
            <a:pPr lvl="0"/>
            <a:r>
              <a:rPr lang="ru-RU" dirty="0" smtClean="0"/>
              <a:t>Способность к выполнению основных мыслительных операций.</a:t>
            </a:r>
          </a:p>
          <a:p>
            <a:pPr lvl="0"/>
            <a:r>
              <a:rPr lang="ru-RU" dirty="0" smtClean="0"/>
              <a:t>Достижение определенного уровня физической и психологической выносливости.</a:t>
            </a:r>
          </a:p>
          <a:p>
            <a:pPr lvl="0"/>
            <a:r>
              <a:rPr lang="ru-RU" dirty="0" smtClean="0"/>
              <a:t>Развитие интеллектуальных, моральных и эстетических чувств.</a:t>
            </a:r>
          </a:p>
          <a:p>
            <a:pPr lvl="0"/>
            <a:r>
              <a:rPr lang="ru-RU" dirty="0" smtClean="0"/>
              <a:t>Определенный уровень речевого и коммуникационного развития.</a:t>
            </a:r>
          </a:p>
          <a:p>
            <a:r>
              <a:rPr lang="ru-RU" dirty="0" smtClean="0"/>
              <a:t>В контексте коммуникативного развития ребенок должен обладать рядом навыков:</a:t>
            </a:r>
          </a:p>
          <a:p>
            <a:pPr>
              <a:buNone/>
            </a:pPr>
            <a:r>
              <a:rPr lang="ru-RU" dirty="0" smtClean="0"/>
              <a:t>              - быть вежливым в общении со сверстниками и взрослыми;</a:t>
            </a:r>
          </a:p>
          <a:p>
            <a:pPr>
              <a:buNone/>
            </a:pPr>
            <a:r>
              <a:rPr lang="ru-RU" dirty="0" smtClean="0"/>
              <a:t>              - уметь вступать в контакт;</a:t>
            </a:r>
          </a:p>
          <a:p>
            <a:pPr>
              <a:buNone/>
            </a:pPr>
            <a:r>
              <a:rPr lang="ru-RU" dirty="0" smtClean="0"/>
              <a:t>              - соблюдать нормы и обычаи, принятые в школе;</a:t>
            </a:r>
          </a:p>
          <a:p>
            <a:pPr>
              <a:buNone/>
            </a:pPr>
            <a:r>
              <a:rPr lang="ru-RU" dirty="0" smtClean="0"/>
              <a:t>              - быть дисциплинированным.</a:t>
            </a:r>
          </a:p>
          <a:p>
            <a:r>
              <a:rPr lang="ru-RU" dirty="0" smtClean="0"/>
              <a:t>Итак, психологическая готовность формируется у ребенка на протяжении всего дошкольного детства и является комплексным структурным образованием, включающим интеллектуальную, личностную, социально – психологическую и эмоционально – волевую готовность.</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ransition spd="slow" advClick="0" advTm="6000">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par>
                          <p:cTn id="7" fill="hold">
                            <p:stCondLst>
                              <p:cond delay="1380"/>
                            </p:stCondLst>
                            <p:childTnLst>
                              <p:par>
                                <p:cTn id="8" presetID="3" presetClass="entr" presetSubtype="1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2000"/>
                                        <p:tgtEl>
                                          <p:spTgt spid="3">
                                            <p:txEl>
                                              <p:pRg st="1" end="1"/>
                                            </p:txEl>
                                          </p:spTgt>
                                        </p:tgtEl>
                                      </p:cBhvr>
                                    </p:animEffect>
                                  </p:childTnLst>
                                </p:cTn>
                              </p:par>
                            </p:childTnLst>
                          </p:cTn>
                        </p:par>
                        <p:par>
                          <p:cTn id="11" fill="hold">
                            <p:stCondLst>
                              <p:cond delay="3380"/>
                            </p:stCondLst>
                            <p:childTnLst>
                              <p:par>
                                <p:cTn id="12" presetID="3" presetClass="entr" presetSubtype="1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2000"/>
                                        <p:tgtEl>
                                          <p:spTgt spid="3">
                                            <p:txEl>
                                              <p:pRg st="2" end="2"/>
                                            </p:txEl>
                                          </p:spTgt>
                                        </p:tgtEl>
                                      </p:cBhvr>
                                    </p:animEffect>
                                  </p:childTnLst>
                                </p:cTn>
                              </p:par>
                            </p:childTnLst>
                          </p:cTn>
                        </p:par>
                        <p:par>
                          <p:cTn id="15" fill="hold">
                            <p:stCondLst>
                              <p:cond delay="5380"/>
                            </p:stCondLst>
                            <p:childTnLst>
                              <p:par>
                                <p:cTn id="16" presetID="3" presetClass="entr" presetSubtype="1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2000"/>
                                        <p:tgtEl>
                                          <p:spTgt spid="3">
                                            <p:txEl>
                                              <p:pRg st="3" end="3"/>
                                            </p:txEl>
                                          </p:spTgt>
                                        </p:tgtEl>
                                      </p:cBhvr>
                                    </p:animEffect>
                                  </p:childTnLst>
                                </p:cTn>
                              </p:par>
                            </p:childTnLst>
                          </p:cTn>
                        </p:par>
                        <p:par>
                          <p:cTn id="19" fill="hold">
                            <p:stCondLst>
                              <p:cond delay="7380"/>
                            </p:stCondLst>
                            <p:childTnLst>
                              <p:par>
                                <p:cTn id="20" presetID="3" presetClass="entr" presetSubtype="1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2000"/>
                                        <p:tgtEl>
                                          <p:spTgt spid="3">
                                            <p:txEl>
                                              <p:pRg st="4" end="4"/>
                                            </p:txEl>
                                          </p:spTgt>
                                        </p:tgtEl>
                                      </p:cBhvr>
                                    </p:animEffect>
                                  </p:childTnLst>
                                </p:cTn>
                              </p:par>
                            </p:childTnLst>
                          </p:cTn>
                        </p:par>
                        <p:par>
                          <p:cTn id="23" fill="hold">
                            <p:stCondLst>
                              <p:cond delay="9380"/>
                            </p:stCondLst>
                            <p:childTnLst>
                              <p:par>
                                <p:cTn id="24" presetID="3" presetClass="entr" presetSubtype="1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2000"/>
                                        <p:tgtEl>
                                          <p:spTgt spid="3">
                                            <p:txEl>
                                              <p:pRg st="5" end="5"/>
                                            </p:txEl>
                                          </p:spTgt>
                                        </p:tgtEl>
                                      </p:cBhvr>
                                    </p:animEffect>
                                  </p:childTnLst>
                                </p:cTn>
                              </p:par>
                            </p:childTnLst>
                          </p:cTn>
                        </p:par>
                        <p:par>
                          <p:cTn id="27" fill="hold">
                            <p:stCondLst>
                              <p:cond delay="11380"/>
                            </p:stCondLst>
                            <p:childTnLst>
                              <p:par>
                                <p:cTn id="28" presetID="3" presetClass="entr" presetSubtype="10"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2000"/>
                                        <p:tgtEl>
                                          <p:spTgt spid="3">
                                            <p:txEl>
                                              <p:pRg st="6" end="6"/>
                                            </p:txEl>
                                          </p:spTgt>
                                        </p:tgtEl>
                                      </p:cBhvr>
                                    </p:animEffect>
                                  </p:childTnLst>
                                </p:cTn>
                              </p:par>
                            </p:childTnLst>
                          </p:cTn>
                        </p:par>
                        <p:par>
                          <p:cTn id="31" fill="hold">
                            <p:stCondLst>
                              <p:cond delay="13380"/>
                            </p:stCondLst>
                            <p:childTnLst>
                              <p:par>
                                <p:cTn id="32" presetID="3" presetClass="entr" presetSubtype="10"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2000"/>
                                        <p:tgtEl>
                                          <p:spTgt spid="3">
                                            <p:txEl>
                                              <p:pRg st="7" end="7"/>
                                            </p:txEl>
                                          </p:spTgt>
                                        </p:tgtEl>
                                      </p:cBhvr>
                                    </p:animEffect>
                                  </p:childTnLst>
                                </p:cTn>
                              </p:par>
                            </p:childTnLst>
                          </p:cTn>
                        </p:par>
                        <p:par>
                          <p:cTn id="35" fill="hold">
                            <p:stCondLst>
                              <p:cond delay="15380"/>
                            </p:stCondLst>
                            <p:childTnLst>
                              <p:par>
                                <p:cTn id="36" presetID="3" presetClass="entr" presetSubtype="10"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horizontal)">
                                      <p:cBhvr>
                                        <p:cTn id="38" dur="2000"/>
                                        <p:tgtEl>
                                          <p:spTgt spid="3">
                                            <p:txEl>
                                              <p:pRg st="8" end="8"/>
                                            </p:txEl>
                                          </p:spTgt>
                                        </p:tgtEl>
                                      </p:cBhvr>
                                    </p:animEffect>
                                  </p:childTnLst>
                                </p:cTn>
                              </p:par>
                            </p:childTnLst>
                          </p:cTn>
                        </p:par>
                        <p:par>
                          <p:cTn id="39" fill="hold">
                            <p:stCondLst>
                              <p:cond delay="17380"/>
                            </p:stCondLst>
                            <p:childTnLst>
                              <p:par>
                                <p:cTn id="40" presetID="3" presetClass="entr" presetSubtype="10" fill="hold" grpId="0"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2000"/>
                                        <p:tgtEl>
                                          <p:spTgt spid="3">
                                            <p:txEl>
                                              <p:pRg st="9" end="9"/>
                                            </p:txEl>
                                          </p:spTgt>
                                        </p:tgtEl>
                                      </p:cBhvr>
                                    </p:animEffect>
                                  </p:childTnLst>
                                </p:cTn>
                              </p:par>
                            </p:childTnLst>
                          </p:cTn>
                        </p:par>
                        <p:par>
                          <p:cTn id="43" fill="hold">
                            <p:stCondLst>
                              <p:cond delay="19380"/>
                            </p:stCondLst>
                            <p:childTnLst>
                              <p:par>
                                <p:cTn id="44" presetID="3" presetClass="entr" presetSubtype="10" fill="hold" grpId="0" nodeType="after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blinds(horizontal)">
                                      <p:cBhvr>
                                        <p:cTn id="46" dur="2000"/>
                                        <p:tgtEl>
                                          <p:spTgt spid="3">
                                            <p:txEl>
                                              <p:pRg st="10" end="10"/>
                                            </p:txEl>
                                          </p:spTgt>
                                        </p:tgtEl>
                                      </p:cBhvr>
                                    </p:animEffect>
                                  </p:childTnLst>
                                </p:cTn>
                              </p:par>
                            </p:childTnLst>
                          </p:cTn>
                        </p:par>
                        <p:par>
                          <p:cTn id="47" fill="hold">
                            <p:stCondLst>
                              <p:cond delay="21380"/>
                            </p:stCondLst>
                            <p:childTnLst>
                              <p:par>
                                <p:cTn id="48" presetID="3" presetClass="entr" presetSubtype="10" fill="hold" grpId="0" nodeType="after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blinds(horizontal)">
                                      <p:cBhvr>
                                        <p:cTn id="50" dur="2000"/>
                                        <p:tgtEl>
                                          <p:spTgt spid="3">
                                            <p:txEl>
                                              <p:pRg st="11" end="11"/>
                                            </p:txEl>
                                          </p:spTgt>
                                        </p:tgtEl>
                                      </p:cBhvr>
                                    </p:animEffect>
                                  </p:childTnLst>
                                </p:cTn>
                              </p:par>
                            </p:childTnLst>
                          </p:cTn>
                        </p:par>
                        <p:par>
                          <p:cTn id="51" fill="hold">
                            <p:stCondLst>
                              <p:cond delay="23380"/>
                            </p:stCondLst>
                            <p:childTnLst>
                              <p:par>
                                <p:cTn id="52" presetID="3" presetClass="entr" presetSubtype="10" fill="hold" grpId="0" nodeType="after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blinds(horizontal)">
                                      <p:cBhvr>
                                        <p:cTn id="54" dur="2000"/>
                                        <p:tgtEl>
                                          <p:spTgt spid="3">
                                            <p:txEl>
                                              <p:pRg st="12" end="12"/>
                                            </p:txEl>
                                          </p:spTgt>
                                        </p:tgtEl>
                                      </p:cBhvr>
                                    </p:animEffect>
                                  </p:childTnLst>
                                </p:cTn>
                              </p:par>
                            </p:childTnLst>
                          </p:cTn>
                        </p:par>
                        <p:par>
                          <p:cTn id="55" fill="hold">
                            <p:stCondLst>
                              <p:cond delay="25380"/>
                            </p:stCondLst>
                            <p:childTnLst>
                              <p:par>
                                <p:cTn id="56" presetID="3" presetClass="entr" presetSubtype="10" fill="hold" grpId="0" nodeType="after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blinds(horizontal)">
                                      <p:cBhvr>
                                        <p:cTn id="58" dur="2000"/>
                                        <p:tgtEl>
                                          <p:spTgt spid="3">
                                            <p:txEl>
                                              <p:pRg st="13" end="13"/>
                                            </p:txEl>
                                          </p:spTgt>
                                        </p:tgtEl>
                                      </p:cBhvr>
                                    </p:animEffect>
                                  </p:childTnLst>
                                </p:cTn>
                              </p:par>
                            </p:childTnLst>
                          </p:cTn>
                        </p:par>
                        <p:par>
                          <p:cTn id="59" fill="hold">
                            <p:stCondLst>
                              <p:cond delay="27380"/>
                            </p:stCondLst>
                            <p:childTnLst>
                              <p:par>
                                <p:cTn id="60" presetID="3" presetClass="entr" presetSubtype="10" fill="hold" grpId="0" nodeType="after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blinds(horizontal)">
                                      <p:cBhvr>
                                        <p:cTn id="62" dur="2000"/>
                                        <p:tgtEl>
                                          <p:spTgt spid="3">
                                            <p:txEl>
                                              <p:pRg st="14" end="14"/>
                                            </p:txEl>
                                          </p:spTgt>
                                        </p:tgtEl>
                                      </p:cBhvr>
                                    </p:animEffect>
                                  </p:childTnLst>
                                </p:cTn>
                              </p:par>
                            </p:childTnLst>
                          </p:cTn>
                        </p:par>
                        <p:par>
                          <p:cTn id="63" fill="hold">
                            <p:stCondLst>
                              <p:cond delay="29380"/>
                            </p:stCondLst>
                            <p:childTnLst>
                              <p:par>
                                <p:cTn id="64" presetID="3" presetClass="entr" presetSubtype="10" fill="hold" grpId="0" nodeType="after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blinds(horizontal)">
                                      <p:cBhvr>
                                        <p:cTn id="66" dur="2000"/>
                                        <p:tgtEl>
                                          <p:spTgt spid="3">
                                            <p:txEl>
                                              <p:pRg st="15" end="15"/>
                                            </p:txEl>
                                          </p:spTgt>
                                        </p:tgtEl>
                                      </p:cBhvr>
                                    </p:animEffect>
                                  </p:childTnLst>
                                </p:cTn>
                              </p:par>
                            </p:childTnLst>
                          </p:cTn>
                        </p:par>
                        <p:par>
                          <p:cTn id="67" fill="hold">
                            <p:stCondLst>
                              <p:cond delay="31380"/>
                            </p:stCondLst>
                            <p:childTnLst>
                              <p:par>
                                <p:cTn id="68" presetID="3" presetClass="entr" presetSubtype="10" fill="hold" grpId="0" nodeType="afterEffect">
                                  <p:stCondLst>
                                    <p:cond delay="0"/>
                                  </p:stCondLst>
                                  <p:childTnLst>
                                    <p:set>
                                      <p:cBhvr>
                                        <p:cTn id="69" dur="1" fill="hold">
                                          <p:stCondLst>
                                            <p:cond delay="0"/>
                                          </p:stCondLst>
                                        </p:cTn>
                                        <p:tgtEl>
                                          <p:spTgt spid="3">
                                            <p:txEl>
                                              <p:pRg st="16" end="16"/>
                                            </p:txEl>
                                          </p:spTgt>
                                        </p:tgtEl>
                                        <p:attrNameLst>
                                          <p:attrName>style.visibility</p:attrName>
                                        </p:attrNameLst>
                                      </p:cBhvr>
                                      <p:to>
                                        <p:strVal val="visible"/>
                                      </p:to>
                                    </p:set>
                                    <p:animEffect transition="in" filter="blinds(horizontal)">
                                      <p:cBhvr>
                                        <p:cTn id="70"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8" y="357158"/>
            <a:ext cx="5886448" cy="1143008"/>
          </a:xfrm>
        </p:spPr>
        <p:txBody>
          <a:bodyPr>
            <a:normAutofit fontScale="90000"/>
          </a:bodyPr>
          <a:lstStyle/>
          <a:p>
            <a:pPr algn="ctr"/>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700" b="1" dirty="0" smtClean="0">
                <a:latin typeface="Times New Roman" pitchFamily="18" charset="0"/>
                <a:cs typeface="Times New Roman" pitchFamily="18" charset="0"/>
              </a:rPr>
              <a:t>Памятка для родителей</a:t>
            </a:r>
            <a:r>
              <a:rPr lang="ru-RU" sz="2400" dirty="0" smtClean="0"/>
              <a:t/>
            </a:r>
            <a:br>
              <a:rPr lang="ru-RU" sz="2400" dirty="0" smtClean="0"/>
            </a:br>
            <a:endParaRPr lang="ru-RU" sz="2400" b="1" i="1" dirty="0"/>
          </a:p>
        </p:txBody>
      </p:sp>
      <p:sp>
        <p:nvSpPr>
          <p:cNvPr id="3" name="Содержимое 2"/>
          <p:cNvSpPr>
            <a:spLocks noGrp="1"/>
          </p:cNvSpPr>
          <p:nvPr>
            <p:ph idx="1"/>
          </p:nvPr>
        </p:nvSpPr>
        <p:spPr>
          <a:xfrm>
            <a:off x="714356" y="642910"/>
            <a:ext cx="5872182" cy="8072494"/>
          </a:xfrm>
          <a:effectLst>
            <a:glow rad="139700">
              <a:schemeClr val="accent4">
                <a:satMod val="175000"/>
                <a:alpha val="40000"/>
              </a:schemeClr>
            </a:glow>
          </a:effectLst>
        </p:spPr>
        <p:txBody>
          <a:bodyPr>
            <a:normAutofit fontScale="55000" lnSpcReduction="20000"/>
          </a:bodyPr>
          <a:lstStyle/>
          <a:p>
            <a:pPr algn="just">
              <a:buNone/>
            </a:pPr>
            <a:endParaRPr lang="ru-RU" sz="1900" dirty="0" smtClean="0"/>
          </a:p>
          <a:p>
            <a:pPr algn="just">
              <a:buNone/>
            </a:pPr>
            <a:endParaRPr lang="ru-RU" sz="1900" dirty="0" smtClean="0"/>
          </a:p>
          <a:p>
            <a:pPr algn="just">
              <a:buNone/>
            </a:pPr>
            <a:endParaRPr lang="ru-RU" sz="1900" dirty="0" smtClean="0"/>
          </a:p>
          <a:p>
            <a:pPr algn="just">
              <a:buNone/>
            </a:pPr>
            <a:endParaRPr lang="ru-RU" sz="1900" dirty="0" smtClean="0"/>
          </a:p>
          <a:p>
            <a:pPr algn="just">
              <a:buNone/>
            </a:pPr>
            <a:r>
              <a:rPr lang="ru-RU" sz="2500" b="1" i="1" dirty="0" smtClean="0">
                <a:latin typeface="Garamond" pitchFamily="18" charset="0"/>
              </a:rPr>
              <a:t>В 6-7 лет формируются мозговые механизмы, позволяющие ребенку быть успешным в обучении.       Медики считают, что в это время ребенку очень трудно с самим собой. И тысячу раз были правы наши прабабушки, которые отправляли своих отпрысков в гимназии только в 9 лет, когда нервная система уже сформировалась.</a:t>
            </a:r>
          </a:p>
          <a:p>
            <a:pPr algn="just">
              <a:buNone/>
            </a:pPr>
            <a:endParaRPr lang="ru-RU" sz="2000" dirty="0" smtClean="0"/>
          </a:p>
          <a:p>
            <a:pPr algn="just">
              <a:buNone/>
            </a:pPr>
            <a:endParaRPr lang="ru-RU" sz="2000" dirty="0" smtClean="0"/>
          </a:p>
          <a:p>
            <a:pPr algn="just">
              <a:buNone/>
            </a:pPr>
            <a:endParaRPr lang="ru-RU" sz="2000" dirty="0" smtClean="0"/>
          </a:p>
          <a:p>
            <a:pPr algn="just">
              <a:buNone/>
            </a:pPr>
            <a:endParaRPr lang="ru-RU" sz="2000" dirty="0" smtClean="0"/>
          </a:p>
          <a:p>
            <a:pPr algn="just">
              <a:buNone/>
            </a:pPr>
            <a:endParaRPr lang="ru-RU" sz="2000" dirty="0" smtClean="0"/>
          </a:p>
          <a:p>
            <a:pPr algn="just">
              <a:buNone/>
            </a:pPr>
            <a:endParaRPr lang="ru-RU" sz="2000" dirty="0" smtClean="0"/>
          </a:p>
          <a:p>
            <a:pPr algn="just">
              <a:buNone/>
            </a:pPr>
            <a:endParaRPr lang="ru-RU" sz="2000" dirty="0" smtClean="0"/>
          </a:p>
          <a:p>
            <a:pPr algn="just">
              <a:buNone/>
            </a:pPr>
            <a:endParaRPr lang="ru-RU" sz="1600" dirty="0" smtClean="0"/>
          </a:p>
          <a:p>
            <a:pPr algn="just">
              <a:buNone/>
            </a:pPr>
            <a:endParaRPr lang="ru-RU" sz="1600" dirty="0" smtClean="0"/>
          </a:p>
          <a:p>
            <a:pPr algn="just">
              <a:buNone/>
            </a:pPr>
            <a:endParaRPr lang="ru-RU" sz="1800" dirty="0" smtClean="0"/>
          </a:p>
          <a:p>
            <a:pPr algn="just">
              <a:buNone/>
            </a:pPr>
            <a:endParaRPr lang="ru-RU" sz="1800" dirty="0" smtClean="0"/>
          </a:p>
          <a:p>
            <a:pPr algn="just">
              <a:buNone/>
            </a:pPr>
            <a:endParaRPr lang="ru-RU" sz="1800" dirty="0" smtClean="0"/>
          </a:p>
          <a:p>
            <a:pPr algn="just">
              <a:buNone/>
            </a:pPr>
            <a:endParaRPr lang="ru-RU" sz="1800" dirty="0" smtClean="0"/>
          </a:p>
          <a:p>
            <a:pPr algn="just">
              <a:buNone/>
            </a:pPr>
            <a:r>
              <a:rPr lang="ru-RU" sz="2500" dirty="0" smtClean="0"/>
              <a:t>Однако серьезных срывов и болезней можно избежать и сегодня, если соблюдать самые простые правила</a:t>
            </a:r>
          </a:p>
          <a:p>
            <a:pPr algn="just">
              <a:buNone/>
            </a:pPr>
            <a:r>
              <a:rPr lang="ru-RU" sz="2500" b="1" dirty="0" smtClean="0"/>
              <a:t>Правило 1.</a:t>
            </a:r>
            <a:endParaRPr lang="ru-RU" sz="2500" dirty="0" smtClean="0"/>
          </a:p>
          <a:p>
            <a:pPr algn="just">
              <a:buNone/>
            </a:pPr>
            <a:r>
              <a:rPr lang="ru-RU" sz="2500" dirty="0" smtClean="0"/>
              <a:t>Никогда не отправляйте ребенка одновременно в первый класс и какую-то секцию или кружок. Само начало школьной жизни считается тяжелым стрессом для 6-7-летних детей. Если малыш не будет иметь возможности гу­лять, отдыхать, делать уроки без спешки, у него могут возникнуть проблемы со здоровьем, может начаться невроз. Поэтому, если занятия музыкой и спортом кажутся вам необходимой частью воспитания вашего ребенка, начните водить его туда за год до начала учебы или со второго класса.</a:t>
            </a:r>
          </a:p>
          <a:p>
            <a:pPr algn="just">
              <a:buNone/>
            </a:pPr>
            <a:r>
              <a:rPr lang="ru-RU" sz="2500" b="1" dirty="0" smtClean="0"/>
              <a:t>Правило 2.</a:t>
            </a:r>
            <a:endParaRPr lang="ru-RU" sz="2500" dirty="0" smtClean="0"/>
          </a:p>
          <a:p>
            <a:pPr algn="just">
              <a:buNone/>
            </a:pPr>
            <a:r>
              <a:rPr lang="ru-RU" sz="2500" dirty="0" smtClean="0"/>
              <a:t>Помните, что ребенок может концентрировать внимание не более 10-15 минут. Поэтому, когда вы будете делать с ним уроки, через каждые 10-15 минут необходимо прерываться и обязательно давать малышу физическую раз­рядку. Можете просто попросить его попрыгать на месте 10 раз, побегать или потанцевать под музыку несколько минут. Начинать выполнение домашних за­даний лучше с письма. Можно чередовать письменные задания с устными. Общая длительность занятий не должна превышать одного часа.</a:t>
            </a:r>
          </a:p>
          <a:p>
            <a:pPr lvl="0">
              <a:buNone/>
            </a:pPr>
            <a:endParaRPr lang="ru-RU" sz="2200" dirty="0" smtClean="0">
              <a:latin typeface="Arial" pitchFamily="34" charset="0"/>
            </a:endParaRPr>
          </a:p>
          <a:p>
            <a:endParaRPr lang="ru-RU" dirty="0"/>
          </a:p>
        </p:txBody>
      </p:sp>
      <p:pic>
        <p:nvPicPr>
          <p:cNvPr id="12289" name="Picture 1" descr="C:\Program Files\Microsoft Office\MEDIA\CAGCAT10\j0216724.wmf"/>
          <p:cNvPicPr>
            <a:picLocks noChangeAspect="1" noChangeArrowheads="1"/>
          </p:cNvPicPr>
          <p:nvPr/>
        </p:nvPicPr>
        <p:blipFill>
          <a:blip r:embed="rId3"/>
          <a:srcRect/>
          <a:stretch>
            <a:fillRect/>
          </a:stretch>
        </p:blipFill>
        <p:spPr bwMode="auto">
          <a:xfrm>
            <a:off x="3071810" y="2428860"/>
            <a:ext cx="1450975" cy="1824037"/>
          </a:xfrm>
          <a:prstGeom prst="rect">
            <a:avLst/>
          </a:prstGeom>
          <a:noFill/>
          <a:effectLst>
            <a:glow rad="228600">
              <a:schemeClr val="accent2">
                <a:satMod val="175000"/>
                <a:alpha val="40000"/>
              </a:schemeClr>
            </a:glow>
            <a:outerShdw blurRad="76200" dir="13500000" sy="23000" kx="1200000" algn="br" rotWithShape="0">
              <a:prstClr val="black">
                <a:alpha val="20000"/>
              </a:prstClr>
            </a:outerShdw>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p:cTn id="7" dur="1000" fill="hold"/>
                                        <p:tgtEl>
                                          <p:spTgt spid="12289"/>
                                        </p:tgtEl>
                                        <p:attrNameLst>
                                          <p:attrName>ppt_w</p:attrName>
                                        </p:attrNameLst>
                                      </p:cBhvr>
                                      <p:tavLst>
                                        <p:tav tm="0">
                                          <p:val>
                                            <p:fltVal val="0"/>
                                          </p:val>
                                        </p:tav>
                                        <p:tav tm="100000">
                                          <p:val>
                                            <p:strVal val="#ppt_w"/>
                                          </p:val>
                                        </p:tav>
                                      </p:tavLst>
                                    </p:anim>
                                    <p:anim calcmode="lin" valueType="num">
                                      <p:cBhvr>
                                        <p:cTn id="8" dur="1000" fill="hold"/>
                                        <p:tgtEl>
                                          <p:spTgt spid="12289"/>
                                        </p:tgtEl>
                                        <p:attrNameLst>
                                          <p:attrName>ppt_h</p:attrName>
                                        </p:attrNameLst>
                                      </p:cBhvr>
                                      <p:tavLst>
                                        <p:tav tm="0">
                                          <p:val>
                                            <p:fltVal val="0"/>
                                          </p:val>
                                        </p:tav>
                                        <p:tav tm="100000">
                                          <p:val>
                                            <p:strVal val="#ppt_h"/>
                                          </p:val>
                                        </p:tav>
                                      </p:tavLst>
                                    </p:anim>
                                    <p:animEffect transition="in" filter="fade">
                                      <p:cBhvr>
                                        <p:cTn id="9" dur="1000"/>
                                        <p:tgtEl>
                                          <p:spTgt spid="12289"/>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3">
                                            <p:txEl>
                                              <p:pRg st="18" end="18"/>
                                            </p:txEl>
                                          </p:spTgt>
                                        </p:tgtEl>
                                        <p:attrNameLst>
                                          <p:attrName>style.visibility</p:attrName>
                                        </p:attrNameLst>
                                      </p:cBhvr>
                                      <p:to>
                                        <p:strVal val="visible"/>
                                      </p:to>
                                    </p:set>
                                    <p:anim calcmode="lin" valueType="num">
                                      <p:cBhvr additive="base">
                                        <p:cTn id="18"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3">
                                            <p:txEl>
                                              <p:pRg st="19" end="19"/>
                                            </p:txEl>
                                          </p:spTgt>
                                        </p:tgtEl>
                                        <p:attrNameLst>
                                          <p:attrName>style.visibility</p:attrName>
                                        </p:attrNameLst>
                                      </p:cBhvr>
                                      <p:to>
                                        <p:strVal val="visible"/>
                                      </p:to>
                                    </p:set>
                                    <p:anim calcmode="lin" valueType="num">
                                      <p:cBhvr additive="base">
                                        <p:cTn id="23"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20" end="20"/>
                                            </p:txEl>
                                          </p:spTgt>
                                        </p:tgtEl>
                                        <p:attrNameLst>
                                          <p:attrName>style.visibility</p:attrName>
                                        </p:attrNameLst>
                                      </p:cBhvr>
                                      <p:to>
                                        <p:strVal val="visible"/>
                                      </p:to>
                                    </p:set>
                                    <p:anim calcmode="lin" valueType="num">
                                      <p:cBhvr additive="base">
                                        <p:cTn id="28"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 presetClass="entr" presetSubtype="4" fill="hold" grpId="0" nodeType="afterEffect">
                                  <p:stCondLst>
                                    <p:cond delay="0"/>
                                  </p:stCondLst>
                                  <p:childTnLst>
                                    <p:set>
                                      <p:cBhvr>
                                        <p:cTn id="32" dur="1" fill="hold">
                                          <p:stCondLst>
                                            <p:cond delay="0"/>
                                          </p:stCondLst>
                                        </p:cTn>
                                        <p:tgtEl>
                                          <p:spTgt spid="3">
                                            <p:txEl>
                                              <p:pRg st="21" end="21"/>
                                            </p:txEl>
                                          </p:spTgt>
                                        </p:tgtEl>
                                        <p:attrNameLst>
                                          <p:attrName>style.visibility</p:attrName>
                                        </p:attrNameLst>
                                      </p:cBhvr>
                                      <p:to>
                                        <p:strVal val="visible"/>
                                      </p:to>
                                    </p:set>
                                    <p:anim calcmode="lin" valueType="num">
                                      <p:cBhvr additive="base">
                                        <p:cTn id="33"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6000"/>
                            </p:stCondLst>
                            <p:childTnLst>
                              <p:par>
                                <p:cTn id="36" presetID="2" presetClass="entr" presetSubtype="4" fill="hold" grpId="0" nodeType="afterEffect">
                                  <p:stCondLst>
                                    <p:cond delay="0"/>
                                  </p:stCondLst>
                                  <p:childTnLst>
                                    <p:set>
                                      <p:cBhvr>
                                        <p:cTn id="37" dur="1" fill="hold">
                                          <p:stCondLst>
                                            <p:cond delay="0"/>
                                          </p:stCondLst>
                                        </p:cTn>
                                        <p:tgtEl>
                                          <p:spTgt spid="3">
                                            <p:txEl>
                                              <p:pRg st="22" end="22"/>
                                            </p:txEl>
                                          </p:spTgt>
                                        </p:tgtEl>
                                        <p:attrNameLst>
                                          <p:attrName>style.visibility</p:attrName>
                                        </p:attrNameLst>
                                      </p:cBhvr>
                                      <p:to>
                                        <p:strVal val="visible"/>
                                      </p:to>
                                    </p:set>
                                    <p:anim calcmode="lin" valueType="num">
                                      <p:cBhvr additive="base">
                                        <p:cTn id="38"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 </a:t>
            </a:r>
            <a:r>
              <a:rPr lang="ru-RU" dirty="0" smtClean="0"/>
              <a:t/>
            </a:r>
            <a:br>
              <a:rPr lang="ru-RU" dirty="0" smtClean="0"/>
            </a:br>
            <a:r>
              <a:rPr lang="ru-RU" i="1" dirty="0" smtClean="0"/>
              <a:t/>
            </a:r>
            <a:br>
              <a:rPr lang="ru-RU" i="1" dirty="0" smtClean="0"/>
            </a:br>
            <a:r>
              <a:rPr lang="ru-RU" dirty="0" smtClean="0"/>
              <a:t/>
            </a:r>
            <a:br>
              <a:rPr lang="ru-RU" dirty="0" smtClean="0"/>
            </a:br>
            <a:endParaRPr lang="ru-RU" dirty="0"/>
          </a:p>
        </p:txBody>
      </p:sp>
      <p:sp>
        <p:nvSpPr>
          <p:cNvPr id="3" name="Содержимое 2"/>
          <p:cNvSpPr>
            <a:spLocks noGrp="1"/>
          </p:cNvSpPr>
          <p:nvPr>
            <p:ph idx="1"/>
          </p:nvPr>
        </p:nvSpPr>
        <p:spPr>
          <a:xfrm>
            <a:off x="642918" y="214282"/>
            <a:ext cx="5886448" cy="8501122"/>
          </a:xfrm>
        </p:spPr>
        <p:txBody>
          <a:bodyPr>
            <a:normAutofit fontScale="25000" lnSpcReduction="20000"/>
          </a:bodyPr>
          <a:lstStyle/>
          <a:p>
            <a:pPr algn="just">
              <a:buNone/>
            </a:pPr>
            <a:r>
              <a:rPr lang="ru-RU" sz="5600" b="1" dirty="0" smtClean="0"/>
              <a:t>Правило 3.</a:t>
            </a:r>
            <a:endParaRPr lang="ru-RU" sz="5600" dirty="0" smtClean="0"/>
          </a:p>
          <a:p>
            <a:pPr algn="just">
              <a:buNone/>
            </a:pPr>
            <a:r>
              <a:rPr lang="ru-RU" sz="5600" dirty="0" smtClean="0"/>
              <a:t>Компьютер, телевизор и любые занятия, требующие большой зрительной нагрузки, должны продолжаться не более часа в день — так считают врачи офтальмологи и невропатологи во всех странах мира.</a:t>
            </a:r>
          </a:p>
          <a:p>
            <a:pPr algn="just">
              <a:buNone/>
            </a:pPr>
            <a:endParaRPr lang="ru-RU" sz="5600" dirty="0" smtClean="0"/>
          </a:p>
          <a:p>
            <a:pPr algn="just">
              <a:buNone/>
            </a:pPr>
            <a:endParaRPr lang="ru-RU" sz="5600" dirty="0" smtClean="0"/>
          </a:p>
          <a:p>
            <a:pPr algn="just">
              <a:buNone/>
            </a:pPr>
            <a:endParaRPr lang="ru-RU" sz="5600" dirty="0" smtClean="0"/>
          </a:p>
          <a:p>
            <a:pPr algn="just">
              <a:buNone/>
            </a:pPr>
            <a:endParaRPr lang="ru-RU" sz="5600" b="1" dirty="0" smtClean="0"/>
          </a:p>
          <a:p>
            <a:pPr algn="just">
              <a:buNone/>
            </a:pPr>
            <a:endParaRPr lang="ru-RU" sz="5600" b="1" dirty="0" smtClean="0"/>
          </a:p>
          <a:p>
            <a:pPr algn="just">
              <a:buNone/>
            </a:pPr>
            <a:endParaRPr lang="ru-RU" sz="5600" b="1" dirty="0" smtClean="0"/>
          </a:p>
          <a:p>
            <a:pPr algn="just">
              <a:buNone/>
            </a:pPr>
            <a:r>
              <a:rPr lang="ru-RU" sz="5600" b="1" dirty="0" smtClean="0"/>
              <a:t>Правило 4.</a:t>
            </a:r>
            <a:endParaRPr lang="ru-RU" sz="5600" dirty="0" smtClean="0"/>
          </a:p>
          <a:p>
            <a:pPr algn="just">
              <a:buNone/>
            </a:pPr>
            <a:r>
              <a:rPr lang="ru-RU" sz="5600" dirty="0" smtClean="0"/>
              <a:t>Больше всего на свете в течение первого года учебы ваш малыш нуждает­ся в поддержке. Он не только формирует свои отношения с одноклассниками и учителями, но и впервые понимает, что с ним самим кто-то хочет дружить, а кто-то — нет. Именно в это время у малыша складывается свой собственный взгляд на себя. И если вы хотите, чтобы из него вырос спокойный и уверенный в себе человек, обязательно хвалите его. Поддерживайте, не ругайте за двойки и грязь в тетради. Все это мелочи по сравнению с тем, что от бесконечных уп­реков и наказаний ваш ребенок потеряет веру в себя.</a:t>
            </a:r>
            <a:endParaRPr lang="ru-RU" sz="5600" b="1" u="sng" dirty="0" smtClean="0"/>
          </a:p>
          <a:p>
            <a:pPr algn="ctr">
              <a:buNone/>
            </a:pPr>
            <a:endParaRPr lang="ru-RU" sz="5600" b="1" u="sng" dirty="0" smtClean="0"/>
          </a:p>
          <a:p>
            <a:pPr algn="ctr">
              <a:buNone/>
            </a:pPr>
            <a:r>
              <a:rPr lang="ru-RU" sz="5600" b="1" i="1" u="sng" dirty="0" smtClean="0"/>
              <a:t>Несколько коротких правил</a:t>
            </a:r>
          </a:p>
          <a:p>
            <a:pPr lvl="0" algn="just">
              <a:buNone/>
            </a:pPr>
            <a:r>
              <a:rPr lang="ru-RU" sz="5200" i="1" dirty="0" smtClean="0"/>
              <a:t>Показывайте ребенку, что его любят таким, каков он есть, а не его достижения.</a:t>
            </a:r>
          </a:p>
          <a:p>
            <a:pPr lvl="0" algn="just">
              <a:buNone/>
            </a:pPr>
            <a:r>
              <a:rPr lang="ru-RU" sz="5200" i="1" dirty="0" smtClean="0"/>
              <a:t>Нельзя никогда (даже в сердцах) говорить ребенку, что он хуже других.</a:t>
            </a:r>
          </a:p>
          <a:p>
            <a:pPr lvl="0" algn="just">
              <a:buNone/>
            </a:pPr>
            <a:r>
              <a:rPr lang="ru-RU" sz="5200" i="1" dirty="0" smtClean="0"/>
              <a:t>Следует по возможности честно и терпеливо отвечать на любые вопросы ребенка.</a:t>
            </a:r>
          </a:p>
          <a:p>
            <a:pPr lvl="0" algn="just">
              <a:buNone/>
            </a:pPr>
            <a:r>
              <a:rPr lang="ru-RU" sz="5200" i="1" dirty="0" smtClean="0"/>
              <a:t>Старайтесь каждый день находить время, чтобы побыть наедине со своим ребенком.</a:t>
            </a:r>
          </a:p>
          <a:p>
            <a:pPr lvl="0" algn="just">
              <a:buNone/>
            </a:pPr>
            <a:r>
              <a:rPr lang="ru-RU" sz="5200" i="1" dirty="0" smtClean="0"/>
              <a:t>Учите ребенка свободно и непринужденно общаться не только со своими сверстниками, но и со взрослыми.</a:t>
            </a:r>
          </a:p>
          <a:p>
            <a:pPr lvl="0" algn="just">
              <a:buNone/>
            </a:pPr>
            <a:r>
              <a:rPr lang="ru-RU" sz="5200" i="1" dirty="0" smtClean="0"/>
              <a:t>Не стесняйтесь подчеркивать, что вы им гордитесь.</a:t>
            </a:r>
          </a:p>
          <a:p>
            <a:pPr lvl="0" algn="just">
              <a:buNone/>
            </a:pPr>
            <a:r>
              <a:rPr lang="ru-RU" sz="5200" i="1" dirty="0" smtClean="0"/>
              <a:t>Будьте честны в оценках своих чувств к ребенку.</a:t>
            </a:r>
          </a:p>
          <a:p>
            <a:pPr lvl="0" algn="just">
              <a:buNone/>
            </a:pPr>
            <a:r>
              <a:rPr lang="ru-RU" sz="5200" i="1" dirty="0" smtClean="0"/>
              <a:t>Всегда говорите ребенку правду, даже когда вам это невыгодно.</a:t>
            </a:r>
          </a:p>
          <a:p>
            <a:pPr lvl="0" algn="just">
              <a:buNone/>
            </a:pPr>
            <a:r>
              <a:rPr lang="ru-RU" sz="5200" i="1" dirty="0" smtClean="0"/>
              <a:t>Оценивайте только поступки, а не самого ребенка Не добивайтесь успеха силой.</a:t>
            </a:r>
          </a:p>
          <a:p>
            <a:pPr lvl="0" algn="just">
              <a:buNone/>
            </a:pPr>
            <a:r>
              <a:rPr lang="ru-RU" sz="5200" i="1" dirty="0" smtClean="0"/>
              <a:t> Принуждение есть худший вариант нравственного воспитания.</a:t>
            </a:r>
          </a:p>
          <a:p>
            <a:pPr lvl="0" algn="just">
              <a:buNone/>
            </a:pPr>
            <a:r>
              <a:rPr lang="ru-RU" sz="5200" i="1" dirty="0" smtClean="0"/>
              <a:t> Принуждение в семье создает атмосферу разрушения личности ребенка.</a:t>
            </a:r>
          </a:p>
          <a:p>
            <a:pPr lvl="0" algn="just">
              <a:buNone/>
            </a:pPr>
            <a:r>
              <a:rPr lang="ru-RU" sz="5200" i="1" dirty="0" smtClean="0"/>
              <a:t>Признавайте права ребенка на ошибки.</a:t>
            </a:r>
          </a:p>
          <a:p>
            <a:pPr lvl="0" algn="just">
              <a:buNone/>
            </a:pPr>
            <a:r>
              <a:rPr lang="ru-RU" sz="5200" i="1" dirty="0" smtClean="0"/>
              <a:t>Ребенок относится к себе так, как относятся к нему взрослые.</a:t>
            </a:r>
          </a:p>
          <a:p>
            <a:pPr lvl="0" algn="just">
              <a:buNone/>
            </a:pPr>
            <a:r>
              <a:rPr lang="ru-RU" sz="5200" i="1" dirty="0" smtClean="0"/>
              <a:t>И вообще, хоть иногда ставьте себя на место своего ребенка, и тогда будет понятнее, как вести себя с ним.</a:t>
            </a:r>
          </a:p>
          <a:p>
            <a:endParaRPr lang="ru-RU" sz="5600" dirty="0"/>
          </a:p>
        </p:txBody>
      </p:sp>
      <p:pic>
        <p:nvPicPr>
          <p:cNvPr id="11265" name="Picture 1" descr="C:\Program Files\Microsoft Office\MEDIA\CAGCAT10\j0195384.wmf"/>
          <p:cNvPicPr>
            <a:picLocks noChangeAspect="1" noChangeArrowheads="1"/>
          </p:cNvPicPr>
          <p:nvPr/>
        </p:nvPicPr>
        <p:blipFill>
          <a:blip r:embed="rId3"/>
          <a:srcRect/>
          <a:stretch>
            <a:fillRect/>
          </a:stretch>
        </p:blipFill>
        <p:spPr bwMode="auto">
          <a:xfrm>
            <a:off x="3429000" y="1071538"/>
            <a:ext cx="1714512" cy="1531516"/>
          </a:xfrm>
          <a:prstGeom prst="rect">
            <a:avLst/>
          </a:prstGeom>
          <a:noFill/>
          <a:effectLst>
            <a:glow rad="228600">
              <a:schemeClr val="accent1">
                <a:satMod val="175000"/>
                <a:alpha val="40000"/>
              </a:schemeClr>
            </a:glow>
            <a:outerShdw blurRad="76200" dir="18900000" sy="23000" kx="-1200000" algn="bl" rotWithShape="0">
              <a:prstClr val="black">
                <a:alpha val="20000"/>
              </a:prstClr>
            </a:outerShdw>
          </a:effectLst>
        </p:spPr>
      </p:pic>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 calcmode="lin" valueType="num">
                                      <p:cBhvr additive="base">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additive="base">
                                        <p:cTn id="2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 calcmode="lin" valueType="num">
                                      <p:cBhvr additive="base">
                                        <p:cTn id="3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 calcmode="lin" valueType="num">
                                      <p:cBhvr additive="base">
                                        <p:cTn id="4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 calcmode="lin" valueType="num">
                                      <p:cBhvr additive="base">
                                        <p:cTn id="4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 calcmode="lin" valueType="num">
                                      <p:cBhvr additive="base">
                                        <p:cTn id="52"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 calcmode="lin" valueType="num">
                                      <p:cBhvr additive="base">
                                        <p:cTn id="57"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 calcmode="lin" valueType="num">
                                      <p:cBhvr additive="base">
                                        <p:cTn id="62"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anim calcmode="lin" valueType="num">
                                      <p:cBhvr additive="base">
                                        <p:cTn id="67"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0"/>
                                  </p:stCondLst>
                                  <p:childTnLst>
                                    <p:set>
                                      <p:cBhvr>
                                        <p:cTn id="71" dur="1" fill="hold">
                                          <p:stCondLst>
                                            <p:cond delay="0"/>
                                          </p:stCondLst>
                                        </p:cTn>
                                        <p:tgtEl>
                                          <p:spTgt spid="3">
                                            <p:txEl>
                                              <p:pRg st="20" end="20"/>
                                            </p:txEl>
                                          </p:spTgt>
                                        </p:tgtEl>
                                        <p:attrNameLst>
                                          <p:attrName>style.visibility</p:attrName>
                                        </p:attrNameLst>
                                      </p:cBhvr>
                                      <p:to>
                                        <p:strVal val="visible"/>
                                      </p:to>
                                    </p:set>
                                    <p:anim calcmode="lin" valueType="num">
                                      <p:cBhvr additive="base">
                                        <p:cTn id="72"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ID="2" presetClass="entr" presetSubtype="4" fill="hold" grpId="0" nodeType="afterEffect">
                                  <p:stCondLst>
                                    <p:cond delay="0"/>
                                  </p:stCondLst>
                                  <p:childTnLst>
                                    <p:set>
                                      <p:cBhvr>
                                        <p:cTn id="76" dur="1" fill="hold">
                                          <p:stCondLst>
                                            <p:cond delay="0"/>
                                          </p:stCondLst>
                                        </p:cTn>
                                        <p:tgtEl>
                                          <p:spTgt spid="3">
                                            <p:txEl>
                                              <p:pRg st="21" end="21"/>
                                            </p:txEl>
                                          </p:spTgt>
                                        </p:tgtEl>
                                        <p:attrNameLst>
                                          <p:attrName>style.visibility</p:attrName>
                                        </p:attrNameLst>
                                      </p:cBhvr>
                                      <p:to>
                                        <p:strVal val="visible"/>
                                      </p:to>
                                    </p:set>
                                    <p:anim calcmode="lin" valueType="num">
                                      <p:cBhvr additive="base">
                                        <p:cTn id="77"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ID="2" presetClass="entr" presetSubtype="4" fill="hold" grpId="0" nodeType="afterEffect">
                                  <p:stCondLst>
                                    <p:cond delay="0"/>
                                  </p:stCondLst>
                                  <p:childTnLst>
                                    <p:set>
                                      <p:cBhvr>
                                        <p:cTn id="81" dur="1" fill="hold">
                                          <p:stCondLst>
                                            <p:cond delay="0"/>
                                          </p:stCondLst>
                                        </p:cTn>
                                        <p:tgtEl>
                                          <p:spTgt spid="3">
                                            <p:txEl>
                                              <p:pRg st="22" end="22"/>
                                            </p:txEl>
                                          </p:spTgt>
                                        </p:tgtEl>
                                        <p:attrNameLst>
                                          <p:attrName>style.visibility</p:attrName>
                                        </p:attrNameLst>
                                      </p:cBhvr>
                                      <p:to>
                                        <p:strVal val="visible"/>
                                      </p:to>
                                    </p:set>
                                    <p:anim calcmode="lin" valueType="num">
                                      <p:cBhvr additive="base">
                                        <p:cTn id="82"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6000"/>
                            </p:stCondLst>
                            <p:childTnLst>
                              <p:par>
                                <p:cTn id="85" presetID="2" presetClass="entr" presetSubtype="4" fill="hold" grpId="0" nodeType="afterEffect">
                                  <p:stCondLst>
                                    <p:cond delay="0"/>
                                  </p:stCondLst>
                                  <p:childTnLst>
                                    <p:set>
                                      <p:cBhvr>
                                        <p:cTn id="86" dur="1" fill="hold">
                                          <p:stCondLst>
                                            <p:cond delay="0"/>
                                          </p:stCondLst>
                                        </p:cTn>
                                        <p:tgtEl>
                                          <p:spTgt spid="3">
                                            <p:txEl>
                                              <p:pRg st="23" end="23"/>
                                            </p:txEl>
                                          </p:spTgt>
                                        </p:tgtEl>
                                        <p:attrNameLst>
                                          <p:attrName>style.visibility</p:attrName>
                                        </p:attrNameLst>
                                      </p:cBhvr>
                                      <p:to>
                                        <p:strVal val="visible"/>
                                      </p:to>
                                    </p:set>
                                    <p:anim calcmode="lin" valueType="num">
                                      <p:cBhvr additive="base">
                                        <p:cTn id="87"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par>
                          <p:cTn id="89" fill="hold">
                            <p:stCondLst>
                              <p:cond delay="17000"/>
                            </p:stCondLst>
                            <p:childTnLst>
                              <p:par>
                                <p:cTn id="90" presetID="2" presetClass="entr" presetSubtype="4" fill="hold" grpId="0" nodeType="afterEffect">
                                  <p:stCondLst>
                                    <p:cond delay="0"/>
                                  </p:stCondLst>
                                  <p:childTnLst>
                                    <p:set>
                                      <p:cBhvr>
                                        <p:cTn id="91" dur="1" fill="hold">
                                          <p:stCondLst>
                                            <p:cond delay="0"/>
                                          </p:stCondLst>
                                        </p:cTn>
                                        <p:tgtEl>
                                          <p:spTgt spid="3">
                                            <p:txEl>
                                              <p:pRg st="24" end="24"/>
                                            </p:txEl>
                                          </p:spTgt>
                                        </p:tgtEl>
                                        <p:attrNameLst>
                                          <p:attrName>style.visibility</p:attrName>
                                        </p:attrNameLst>
                                      </p:cBhvr>
                                      <p:to>
                                        <p:strVal val="visible"/>
                                      </p:to>
                                    </p:set>
                                    <p:anim calcmode="lin" valueType="num">
                                      <p:cBhvr additive="base">
                                        <p:cTn id="92" dur="10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93" dur="1000" fill="hold"/>
                                        <p:tgtEl>
                                          <p:spTgt spid="3">
                                            <p:txEl>
                                              <p:pRg st="24" end="24"/>
                                            </p:txEl>
                                          </p:spTgt>
                                        </p:tgtEl>
                                        <p:attrNameLst>
                                          <p:attrName>ppt_y</p:attrName>
                                        </p:attrNameLst>
                                      </p:cBhvr>
                                      <p:tavLst>
                                        <p:tav tm="0">
                                          <p:val>
                                            <p:strVal val="1+#ppt_h/2"/>
                                          </p:val>
                                        </p:tav>
                                        <p:tav tm="100000">
                                          <p:val>
                                            <p:strVal val="#ppt_y"/>
                                          </p:val>
                                        </p:tav>
                                      </p:tavLst>
                                    </p:anim>
                                  </p:childTnLst>
                                </p:cTn>
                              </p:par>
                            </p:childTnLst>
                          </p:cTn>
                        </p:par>
                        <p:par>
                          <p:cTn id="94" fill="hold">
                            <p:stCondLst>
                              <p:cond delay="18000"/>
                            </p:stCondLst>
                            <p:childTnLst>
                              <p:par>
                                <p:cTn id="95" presetID="2" presetClass="entr" presetSubtype="4" fill="hold" grpId="0" nodeType="afterEffect">
                                  <p:stCondLst>
                                    <p:cond delay="0"/>
                                  </p:stCondLst>
                                  <p:childTnLst>
                                    <p:set>
                                      <p:cBhvr>
                                        <p:cTn id="96" dur="1" fill="hold">
                                          <p:stCondLst>
                                            <p:cond delay="0"/>
                                          </p:stCondLst>
                                        </p:cTn>
                                        <p:tgtEl>
                                          <p:spTgt spid="3">
                                            <p:txEl>
                                              <p:pRg st="25" end="25"/>
                                            </p:txEl>
                                          </p:spTgt>
                                        </p:tgtEl>
                                        <p:attrNameLst>
                                          <p:attrName>style.visibility</p:attrName>
                                        </p:attrNameLst>
                                      </p:cBhvr>
                                      <p:to>
                                        <p:strVal val="visible"/>
                                      </p:to>
                                    </p:set>
                                    <p:anim calcmode="lin" valueType="num">
                                      <p:cBhvr additive="base">
                                        <p:cTn id="97"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3">
                                            <p:txEl>
                                              <p:pRg st="25" end="25"/>
                                            </p:txEl>
                                          </p:spTgt>
                                        </p:tgtEl>
                                        <p:attrNameLst>
                                          <p:attrName>ppt_y</p:attrName>
                                        </p:attrNameLst>
                                      </p:cBhvr>
                                      <p:tavLst>
                                        <p:tav tm="0">
                                          <p:val>
                                            <p:strVal val="1+#ppt_h/2"/>
                                          </p:val>
                                        </p:tav>
                                        <p:tav tm="100000">
                                          <p:val>
                                            <p:strVal val="#ppt_y"/>
                                          </p:val>
                                        </p:tav>
                                      </p:tavLst>
                                    </p:anim>
                                  </p:childTnLst>
                                </p:cTn>
                              </p:par>
                            </p:childTnLst>
                          </p:cTn>
                        </p:par>
                        <p:par>
                          <p:cTn id="99" fill="hold">
                            <p:stCondLst>
                              <p:cond delay="19000"/>
                            </p:stCondLst>
                            <p:childTnLst>
                              <p:par>
                                <p:cTn id="100" presetID="29" presetClass="exit" presetSubtype="0" fill="hold" nodeType="afterEffect">
                                  <p:stCondLst>
                                    <p:cond delay="0"/>
                                  </p:stCondLst>
                                  <p:childTnLst>
                                    <p:anim calcmode="lin" valueType="num">
                                      <p:cBhvr>
                                        <p:cTn id="101" dur="1000"/>
                                        <p:tgtEl>
                                          <p:spTgt spid="11265"/>
                                        </p:tgtEl>
                                        <p:attrNameLst>
                                          <p:attrName>ppt_x</p:attrName>
                                        </p:attrNameLst>
                                      </p:cBhvr>
                                      <p:tavLst>
                                        <p:tav tm="0">
                                          <p:val>
                                            <p:strVal val="ppt_x"/>
                                          </p:val>
                                        </p:tav>
                                        <p:tav tm="100000">
                                          <p:val>
                                            <p:strVal val="ppt_x-.2"/>
                                          </p:val>
                                        </p:tav>
                                      </p:tavLst>
                                    </p:anim>
                                    <p:anim calcmode="lin" valueType="num">
                                      <p:cBhvr>
                                        <p:cTn id="102" dur="1000"/>
                                        <p:tgtEl>
                                          <p:spTgt spid="11265"/>
                                        </p:tgtEl>
                                        <p:attrNameLst>
                                          <p:attrName>ppt_y</p:attrName>
                                        </p:attrNameLst>
                                      </p:cBhvr>
                                      <p:tavLst>
                                        <p:tav tm="0">
                                          <p:val>
                                            <p:strVal val="ppt_y"/>
                                          </p:val>
                                        </p:tav>
                                        <p:tav tm="100000">
                                          <p:val>
                                            <p:strVal val="ppt_y"/>
                                          </p:val>
                                        </p:tav>
                                      </p:tavLst>
                                    </p:anim>
                                    <p:animEffect transition="out" filter="fade">
                                      <p:cBhvr>
                                        <p:cTn id="103" dur="1000"/>
                                        <p:tgtEl>
                                          <p:spTgt spid="11265"/>
                                        </p:tgtEl>
                                      </p:cBhvr>
                                    </p:animEffect>
                                    <p:set>
                                      <p:cBhvr>
                                        <p:cTn id="104" dur="1" fill="hold">
                                          <p:stCondLst>
                                            <p:cond delay="999"/>
                                          </p:stCondLst>
                                        </p:cTn>
                                        <p:tgtEl>
                                          <p:spTgt spid="11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42" y="214282"/>
            <a:ext cx="6015058" cy="1000132"/>
          </a:xfrm>
          <a:scene3d>
            <a:camera prst="perspectiveRelaxedModerately"/>
            <a:lightRig rig="threePt" dir="t"/>
          </a:scene3d>
        </p:spPr>
        <p:txBody>
          <a:bodyPr>
            <a:normAutofit fontScale="90000"/>
          </a:bodyPr>
          <a:lstStyle/>
          <a:p>
            <a:pPr algn="ctr"/>
            <a:r>
              <a:rPr lang="ru-RU" sz="2400" b="1" dirty="0" smtClean="0"/>
              <a:t>АНКЕТЫ ДЛЯ РОДИТЕЛЕЙ ДЕТЕЙ ПОДГОТОВИТЕЛЬНЫХ  К ШКОЛЕ ГРУПП</a:t>
            </a:r>
            <a:r>
              <a:rPr lang="ru-RU" sz="2400" dirty="0" smtClean="0"/>
              <a:t/>
            </a:r>
            <a:br>
              <a:rPr lang="ru-RU" sz="2400" dirty="0" smtClean="0"/>
            </a:b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571480" y="928662"/>
            <a:ext cx="5943620" cy="8001056"/>
          </a:xfrm>
        </p:spPr>
        <p:txBody>
          <a:bodyPr>
            <a:normAutofit fontScale="25000" lnSpcReduction="20000"/>
          </a:bodyPr>
          <a:lstStyle/>
          <a:p>
            <a:pPr algn="ctr">
              <a:buNone/>
            </a:pPr>
            <a:r>
              <a:rPr lang="ru-RU" sz="5600" b="1" dirty="0" smtClean="0"/>
              <a:t>Готовы ли мы отдать своего ребенка в школу?</a:t>
            </a:r>
            <a:endParaRPr lang="ru-RU" sz="5600" dirty="0" smtClean="0"/>
          </a:p>
          <a:p>
            <a:pPr>
              <a:buNone/>
            </a:pPr>
            <a:r>
              <a:rPr lang="ru-RU" sz="4800" dirty="0" smtClean="0"/>
              <a:t>1. Мне кажется, что мой ребенок будет учиться хуже других детей</a:t>
            </a:r>
          </a:p>
          <a:p>
            <a:pPr>
              <a:buNone/>
            </a:pPr>
            <a:r>
              <a:rPr lang="ru-RU" sz="4800" dirty="0" smtClean="0"/>
              <a:t>2. Я опасаюсь, что мой ребенок часто будет обижать других детей.</a:t>
            </a:r>
          </a:p>
          <a:p>
            <a:pPr>
              <a:buNone/>
            </a:pPr>
            <a:r>
              <a:rPr lang="ru-RU" sz="4800" dirty="0" smtClean="0"/>
              <a:t>3. На мой взгляд, четыре урока - непомерная нагрузка для маленького ребёнка. </a:t>
            </a:r>
          </a:p>
          <a:p>
            <a:pPr lvl="0">
              <a:buNone/>
            </a:pPr>
            <a:r>
              <a:rPr lang="ru-RU" sz="4800" dirty="0" smtClean="0"/>
              <a:t>4. Трудно быть уверенным, что учителя младших классов хорошо понимают детей.</a:t>
            </a:r>
          </a:p>
          <a:p>
            <a:pPr lvl="0">
              <a:buNone/>
            </a:pPr>
            <a:r>
              <a:rPr lang="ru-RU" sz="4800" dirty="0" smtClean="0"/>
              <a:t>5. Ребенок может спокойно учиться только в том случае, если учительница – его собственная мама.</a:t>
            </a:r>
          </a:p>
          <a:p>
            <a:pPr lvl="0">
              <a:buNone/>
            </a:pPr>
            <a:r>
              <a:rPr lang="ru-RU" sz="4800" dirty="0" smtClean="0"/>
              <a:t>6. Трудно представить, что первоклассник может быстро научиться читать, считать и писать.</a:t>
            </a:r>
          </a:p>
          <a:p>
            <a:pPr lvl="0">
              <a:buNone/>
            </a:pPr>
            <a:r>
              <a:rPr lang="ru-RU" sz="4800" dirty="0" smtClean="0"/>
              <a:t>7. Мне кажется, что дети в этом возрасте еще не способны дружить.</a:t>
            </a:r>
          </a:p>
          <a:p>
            <a:pPr lvl="0">
              <a:buNone/>
            </a:pPr>
            <a:r>
              <a:rPr lang="ru-RU" sz="4800" dirty="0" smtClean="0"/>
              <a:t>8. Боюсь даже думать о том, как мой ребенок будет обходиться без дневного сна.</a:t>
            </a:r>
          </a:p>
          <a:p>
            <a:pPr lvl="0">
              <a:buNone/>
            </a:pPr>
            <a:r>
              <a:rPr lang="ru-RU" sz="4800" dirty="0" smtClean="0"/>
              <a:t>9. Мой ребенок часто  плачет,  когда к нему обращается  незнакомый взрослый человек.</a:t>
            </a:r>
          </a:p>
          <a:p>
            <a:pPr lvl="0">
              <a:buNone/>
            </a:pPr>
            <a:r>
              <a:rPr lang="ru-RU" sz="4800" dirty="0" smtClean="0"/>
              <a:t>10. Мой ребенок не ходит в детский сад и никогда не расстается с матерью.</a:t>
            </a:r>
          </a:p>
          <a:p>
            <a:pPr lvl="0">
              <a:buNone/>
            </a:pPr>
            <a:r>
              <a:rPr lang="ru-RU" sz="4800" dirty="0" smtClean="0"/>
              <a:t>11. Начальная школа, по-моему, редко способна чему-либо научить ребенка.</a:t>
            </a:r>
          </a:p>
          <a:p>
            <a:pPr lvl="0">
              <a:buNone/>
            </a:pPr>
            <a:r>
              <a:rPr lang="ru-RU" sz="4800" dirty="0" smtClean="0"/>
              <a:t>12. Я опасаюсь, что дети будут дразнить моего ребенка.</a:t>
            </a:r>
          </a:p>
          <a:p>
            <a:pPr lvl="0">
              <a:buNone/>
            </a:pPr>
            <a:r>
              <a:rPr lang="ru-RU" sz="4800" dirty="0" smtClean="0"/>
              <a:t>13. Мой малыш, по-моему, значительно слабее своих сверстников.</a:t>
            </a:r>
          </a:p>
          <a:p>
            <a:pPr lvl="0">
              <a:buNone/>
            </a:pPr>
            <a:r>
              <a:rPr lang="ru-RU" sz="4800" dirty="0" smtClean="0"/>
              <a:t>14. Боюсь, что учительница не имеет возможности точно оценить успехи каждого ребенка.</a:t>
            </a:r>
          </a:p>
          <a:p>
            <a:pPr>
              <a:buNone/>
            </a:pPr>
            <a:r>
              <a:rPr lang="ru-RU" sz="4800" dirty="0" smtClean="0"/>
              <a:t>15. Мой ребенок часто говорит: «Мама, мы пойдем в школу вместе!».</a:t>
            </a:r>
            <a:br>
              <a:rPr lang="ru-RU" sz="4800" dirty="0" smtClean="0"/>
            </a:br>
            <a:r>
              <a:rPr lang="ru-RU" sz="4800" dirty="0" smtClean="0"/>
              <a:t>Занесите свои ответы в табличку: если Вы согласны с утверждением, поставьте после косой черты крестик, если не согласны, оставьте клетку пустой.</a:t>
            </a:r>
          </a:p>
          <a:p>
            <a:pPr>
              <a:buNone/>
            </a:pPr>
            <a:endParaRPr lang="ru-RU" sz="3700" dirty="0" smtClean="0"/>
          </a:p>
          <a:p>
            <a:pPr>
              <a:buNone/>
            </a:pPr>
            <a:endParaRPr lang="ru-RU" sz="37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1200" dirty="0" smtClean="0"/>
          </a:p>
          <a:p>
            <a:pPr>
              <a:buNone/>
            </a:pPr>
            <a:endParaRPr lang="ru-RU" sz="3700" dirty="0" smtClean="0"/>
          </a:p>
          <a:p>
            <a:pPr>
              <a:buNone/>
            </a:pPr>
            <a:r>
              <a:rPr lang="ru-RU" sz="4800" dirty="0" smtClean="0"/>
              <a:t>А теперь посчитайте, сколько крестиков оказалось в каждом столбце и какова общая сумма. Если общий показатель принимает значение:</a:t>
            </a:r>
          </a:p>
          <a:p>
            <a:pPr>
              <a:buNone/>
            </a:pPr>
            <a:r>
              <a:rPr lang="ru-RU" sz="4800" b="1" i="1" dirty="0" smtClean="0"/>
              <a:t>До 4 баллов </a:t>
            </a:r>
            <a:r>
              <a:rPr lang="ru-RU" sz="4800" i="1" dirty="0" smtClean="0"/>
              <a:t>- </a:t>
            </a:r>
            <a:r>
              <a:rPr lang="ru-RU" sz="4800" dirty="0" smtClean="0"/>
              <a:t>у Вас есть все основания оптимистично ждать первого сен­тября, по крайней мере Вы сами вполне готовы к школьной жизни Вашего ре­бенка.</a:t>
            </a:r>
          </a:p>
          <a:p>
            <a:pPr>
              <a:buNone/>
            </a:pPr>
            <a:r>
              <a:rPr lang="ru-RU" sz="4800" b="1" i="1" dirty="0" smtClean="0"/>
              <a:t>5-10 баллов </a:t>
            </a:r>
            <a:r>
              <a:rPr lang="ru-RU" sz="4800" i="1" dirty="0" smtClean="0"/>
              <a:t>- </a:t>
            </a:r>
            <a:r>
              <a:rPr lang="ru-RU" sz="4800" dirty="0" smtClean="0"/>
              <a:t>лучше подготовиться к возможным трудностям заранее.</a:t>
            </a:r>
          </a:p>
          <a:p>
            <a:pPr>
              <a:buNone/>
            </a:pPr>
            <a:r>
              <a:rPr lang="ru-RU" sz="4800" i="1" dirty="0" smtClean="0"/>
              <a:t>10 баллов и больше </a:t>
            </a:r>
            <a:r>
              <a:rPr lang="ru-RU" sz="4800" dirty="0" smtClean="0"/>
              <a:t>- было бы неплохо прийти на индивидуальную кон­сультацию к психологу.</a:t>
            </a:r>
          </a:p>
          <a:p>
            <a:pPr>
              <a:buNone/>
            </a:pPr>
            <a:r>
              <a:rPr lang="ru-RU" sz="4800" dirty="0" smtClean="0"/>
              <a:t>А теперь обратите внимание на то, в каких столбцах получено 2 или 3 крестика.</a:t>
            </a:r>
          </a:p>
          <a:p>
            <a:pPr lvl="0">
              <a:buNone/>
            </a:pPr>
            <a:r>
              <a:rPr lang="ru-RU" sz="4800" dirty="0" smtClean="0"/>
              <a:t>1. необходимо больше заниматься играми и заданиями, развивающими</a:t>
            </a:r>
            <a:br>
              <a:rPr lang="ru-RU" sz="4800" dirty="0" smtClean="0"/>
            </a:br>
            <a:r>
              <a:rPr lang="ru-RU" sz="4800" dirty="0" smtClean="0"/>
              <a:t>память, внимание, тонкую моторику</a:t>
            </a:r>
          </a:p>
          <a:p>
            <a:pPr lvl="0">
              <a:buNone/>
            </a:pPr>
            <a:r>
              <a:rPr lang="ru-RU" sz="4800" dirty="0" smtClean="0"/>
              <a:t>2. нужно обратить внимание на то, умеет ли Ваш ребенок общаться с другими детьми предвидеться сложности, связанные со здоровьем ребенка, но еще</a:t>
            </a:r>
            <a:br>
              <a:rPr lang="ru-RU" sz="4800" dirty="0" smtClean="0"/>
            </a:br>
            <a:r>
              <a:rPr lang="ru-RU" sz="4800" dirty="0" smtClean="0"/>
              <a:t>есть время заняться закаливанием и общеукрепляющими упражнениями</a:t>
            </a:r>
          </a:p>
          <a:p>
            <a:pPr lvl="0">
              <a:buNone/>
            </a:pPr>
            <a:r>
              <a:rPr lang="ru-RU" sz="4800" dirty="0" smtClean="0"/>
              <a:t>3. есть опасения, что ребенок не найдет контакта с учительницей</a:t>
            </a:r>
          </a:p>
          <a:p>
            <a:pPr lvl="0">
              <a:buNone/>
            </a:pPr>
            <a:r>
              <a:rPr lang="ru-RU" sz="4800" dirty="0" smtClean="0"/>
              <a:t>4. ребенок слишком привязан к матери, может быть, стоит отдавать его в</a:t>
            </a:r>
            <a:br>
              <a:rPr lang="ru-RU" sz="4800" dirty="0" smtClean="0"/>
            </a:br>
            <a:r>
              <a:rPr lang="ru-RU" sz="4800" dirty="0" smtClean="0"/>
              <a:t>малочисленный класс или отложить школу на год</a:t>
            </a:r>
          </a:p>
          <a:p>
            <a:pPr>
              <a:buNone/>
            </a:pPr>
            <a:endParaRPr lang="ru-RU" sz="4800" dirty="0"/>
          </a:p>
        </p:txBody>
      </p:sp>
      <p:graphicFrame>
        <p:nvGraphicFramePr>
          <p:cNvPr id="4" name="Таблица 3"/>
          <p:cNvGraphicFramePr>
            <a:graphicFrameLocks noGrp="1"/>
          </p:cNvGraphicFramePr>
          <p:nvPr/>
        </p:nvGraphicFramePr>
        <p:xfrm>
          <a:off x="1357298" y="4857752"/>
          <a:ext cx="4429158" cy="1097280"/>
        </p:xfrm>
        <a:graphic>
          <a:graphicData uri="http://schemas.openxmlformats.org/drawingml/2006/table">
            <a:tbl>
              <a:tblPr firstRow="1" bandRow="1">
                <a:tableStyleId>{5940675A-B579-460E-94D1-54222C63F5DA}</a:tableStyleId>
              </a:tblPr>
              <a:tblGrid>
                <a:gridCol w="738193"/>
                <a:gridCol w="738193"/>
                <a:gridCol w="738193"/>
                <a:gridCol w="738193"/>
                <a:gridCol w="738193"/>
                <a:gridCol w="738193"/>
              </a:tblGrid>
              <a:tr h="185023">
                <a:tc>
                  <a:txBody>
                    <a:bodyPr/>
                    <a:lstStyle/>
                    <a:p>
                      <a:pPr algn="l"/>
                      <a:endParaRPr lang="ru-RU" sz="1200" dirty="0"/>
                    </a:p>
                  </a:txBody>
                  <a:tcPr>
                    <a:solidFill>
                      <a:schemeClr val="bg2">
                        <a:lumMod val="75000"/>
                      </a:schemeClr>
                    </a:solidFill>
                  </a:tcPr>
                </a:tc>
                <a:tc>
                  <a:txBody>
                    <a:bodyPr/>
                    <a:lstStyle/>
                    <a:p>
                      <a:pPr algn="l"/>
                      <a:r>
                        <a:rPr lang="ru-RU" sz="1200" dirty="0" smtClean="0"/>
                        <a:t>1.</a:t>
                      </a:r>
                      <a:endParaRPr lang="ru-RU" sz="1200" dirty="0"/>
                    </a:p>
                  </a:txBody>
                  <a:tcPr>
                    <a:solidFill>
                      <a:schemeClr val="bg2">
                        <a:lumMod val="75000"/>
                      </a:schemeClr>
                    </a:solidFill>
                  </a:tcPr>
                </a:tc>
                <a:tc>
                  <a:txBody>
                    <a:bodyPr/>
                    <a:lstStyle/>
                    <a:p>
                      <a:pPr algn="l"/>
                      <a:r>
                        <a:rPr lang="ru-RU" sz="1200" dirty="0" smtClean="0"/>
                        <a:t>2.</a:t>
                      </a:r>
                      <a:endParaRPr lang="ru-RU" sz="1200" dirty="0"/>
                    </a:p>
                  </a:txBody>
                  <a:tcPr>
                    <a:solidFill>
                      <a:schemeClr val="bg2">
                        <a:lumMod val="75000"/>
                      </a:schemeClr>
                    </a:solidFill>
                  </a:tcPr>
                </a:tc>
                <a:tc>
                  <a:txBody>
                    <a:bodyPr/>
                    <a:lstStyle/>
                    <a:p>
                      <a:pPr algn="l"/>
                      <a:r>
                        <a:rPr lang="ru-RU" sz="1200" dirty="0" smtClean="0"/>
                        <a:t>3.</a:t>
                      </a:r>
                      <a:endParaRPr lang="ru-RU" sz="1200" dirty="0"/>
                    </a:p>
                  </a:txBody>
                  <a:tcPr>
                    <a:solidFill>
                      <a:schemeClr val="bg2">
                        <a:lumMod val="75000"/>
                      </a:schemeClr>
                    </a:solidFill>
                  </a:tcPr>
                </a:tc>
                <a:tc>
                  <a:txBody>
                    <a:bodyPr/>
                    <a:lstStyle/>
                    <a:p>
                      <a:pPr algn="l"/>
                      <a:r>
                        <a:rPr lang="ru-RU" sz="1200" dirty="0" smtClean="0"/>
                        <a:t>4.</a:t>
                      </a:r>
                      <a:endParaRPr lang="ru-RU" sz="1200" dirty="0"/>
                    </a:p>
                  </a:txBody>
                  <a:tcPr>
                    <a:solidFill>
                      <a:schemeClr val="bg2">
                        <a:lumMod val="75000"/>
                      </a:schemeClr>
                    </a:solidFill>
                  </a:tcPr>
                </a:tc>
                <a:tc>
                  <a:txBody>
                    <a:bodyPr/>
                    <a:lstStyle/>
                    <a:p>
                      <a:pPr algn="l"/>
                      <a:r>
                        <a:rPr lang="ru-RU" sz="1200" smtClean="0"/>
                        <a:t>5.</a:t>
                      </a:r>
                      <a:endParaRPr lang="ru-RU" sz="1200" dirty="0"/>
                    </a:p>
                  </a:txBody>
                  <a:tcPr>
                    <a:solidFill>
                      <a:schemeClr val="bg2">
                        <a:lumMod val="75000"/>
                      </a:schemeClr>
                    </a:solidFill>
                  </a:tcPr>
                </a:tc>
              </a:tr>
              <a:tr h="185023">
                <a:tc>
                  <a:txBody>
                    <a:bodyPr/>
                    <a:lstStyle/>
                    <a:p>
                      <a:pPr algn="l"/>
                      <a:endParaRPr lang="ru-RU" sz="1200" dirty="0"/>
                    </a:p>
                  </a:txBody>
                  <a:tcPr>
                    <a:solidFill>
                      <a:schemeClr val="bg2">
                        <a:lumMod val="75000"/>
                      </a:schemeClr>
                    </a:solidFill>
                  </a:tcPr>
                </a:tc>
                <a:tc>
                  <a:txBody>
                    <a:bodyPr/>
                    <a:lstStyle/>
                    <a:p>
                      <a:pPr algn="l"/>
                      <a:r>
                        <a:rPr lang="ru-RU" sz="1200" dirty="0" smtClean="0"/>
                        <a:t>6.</a:t>
                      </a:r>
                      <a:endParaRPr lang="ru-RU" sz="1200" dirty="0"/>
                    </a:p>
                  </a:txBody>
                  <a:tcPr>
                    <a:solidFill>
                      <a:schemeClr val="bg2">
                        <a:lumMod val="75000"/>
                      </a:schemeClr>
                    </a:solidFill>
                  </a:tcPr>
                </a:tc>
                <a:tc>
                  <a:txBody>
                    <a:bodyPr/>
                    <a:lstStyle/>
                    <a:p>
                      <a:pPr algn="l"/>
                      <a:r>
                        <a:rPr lang="ru-RU" sz="1200" dirty="0" smtClean="0"/>
                        <a:t>7.</a:t>
                      </a:r>
                      <a:endParaRPr lang="ru-RU" sz="1200" dirty="0"/>
                    </a:p>
                  </a:txBody>
                  <a:tcPr>
                    <a:solidFill>
                      <a:schemeClr val="bg2">
                        <a:lumMod val="75000"/>
                      </a:schemeClr>
                    </a:solidFill>
                  </a:tcPr>
                </a:tc>
                <a:tc>
                  <a:txBody>
                    <a:bodyPr/>
                    <a:lstStyle/>
                    <a:p>
                      <a:pPr algn="l"/>
                      <a:r>
                        <a:rPr lang="ru-RU" sz="1200" dirty="0" smtClean="0"/>
                        <a:t>8.</a:t>
                      </a:r>
                      <a:endParaRPr lang="ru-RU" sz="1200" dirty="0"/>
                    </a:p>
                  </a:txBody>
                  <a:tcPr>
                    <a:solidFill>
                      <a:schemeClr val="bg2">
                        <a:lumMod val="75000"/>
                      </a:schemeClr>
                    </a:solidFill>
                  </a:tcPr>
                </a:tc>
                <a:tc>
                  <a:txBody>
                    <a:bodyPr/>
                    <a:lstStyle/>
                    <a:p>
                      <a:pPr algn="l"/>
                      <a:r>
                        <a:rPr lang="ru-RU" sz="1200" dirty="0" smtClean="0"/>
                        <a:t>9.</a:t>
                      </a:r>
                      <a:endParaRPr lang="ru-RU" sz="1200" dirty="0"/>
                    </a:p>
                  </a:txBody>
                  <a:tcPr>
                    <a:solidFill>
                      <a:schemeClr val="bg2">
                        <a:lumMod val="75000"/>
                      </a:schemeClr>
                    </a:solidFill>
                  </a:tcPr>
                </a:tc>
                <a:tc>
                  <a:txBody>
                    <a:bodyPr/>
                    <a:lstStyle/>
                    <a:p>
                      <a:pPr algn="l"/>
                      <a:r>
                        <a:rPr lang="ru-RU" sz="1200" dirty="0" smtClean="0"/>
                        <a:t>10.</a:t>
                      </a:r>
                      <a:endParaRPr lang="ru-RU" sz="1200" dirty="0"/>
                    </a:p>
                  </a:txBody>
                  <a:tcPr>
                    <a:solidFill>
                      <a:schemeClr val="bg2">
                        <a:lumMod val="75000"/>
                      </a:schemeClr>
                    </a:solidFill>
                  </a:tcPr>
                </a:tc>
              </a:tr>
              <a:tr h="185023">
                <a:tc>
                  <a:txBody>
                    <a:bodyPr/>
                    <a:lstStyle/>
                    <a:p>
                      <a:pPr algn="l"/>
                      <a:endParaRPr lang="ru-RU" sz="1200"/>
                    </a:p>
                  </a:txBody>
                  <a:tcPr>
                    <a:solidFill>
                      <a:schemeClr val="bg2">
                        <a:lumMod val="75000"/>
                      </a:schemeClr>
                    </a:solidFill>
                  </a:tcPr>
                </a:tc>
                <a:tc>
                  <a:txBody>
                    <a:bodyPr/>
                    <a:lstStyle/>
                    <a:p>
                      <a:pPr algn="l"/>
                      <a:r>
                        <a:rPr lang="ru-RU" sz="1200" dirty="0" smtClean="0"/>
                        <a:t>11.</a:t>
                      </a:r>
                      <a:endParaRPr lang="ru-RU" sz="1200" dirty="0"/>
                    </a:p>
                  </a:txBody>
                  <a:tcPr>
                    <a:solidFill>
                      <a:schemeClr val="bg2">
                        <a:lumMod val="75000"/>
                      </a:schemeClr>
                    </a:solidFill>
                  </a:tcPr>
                </a:tc>
                <a:tc>
                  <a:txBody>
                    <a:bodyPr/>
                    <a:lstStyle/>
                    <a:p>
                      <a:pPr algn="l"/>
                      <a:r>
                        <a:rPr lang="ru-RU" sz="1200" dirty="0" smtClean="0"/>
                        <a:t>12.</a:t>
                      </a:r>
                      <a:endParaRPr lang="ru-RU" sz="1200" dirty="0"/>
                    </a:p>
                  </a:txBody>
                  <a:tcPr>
                    <a:solidFill>
                      <a:schemeClr val="bg2">
                        <a:lumMod val="75000"/>
                      </a:schemeClr>
                    </a:solidFill>
                  </a:tcPr>
                </a:tc>
                <a:tc>
                  <a:txBody>
                    <a:bodyPr/>
                    <a:lstStyle/>
                    <a:p>
                      <a:pPr algn="l"/>
                      <a:r>
                        <a:rPr lang="ru-RU" sz="1200" dirty="0" smtClean="0"/>
                        <a:t>13.</a:t>
                      </a:r>
                      <a:endParaRPr lang="ru-RU" sz="1200" dirty="0"/>
                    </a:p>
                  </a:txBody>
                  <a:tcPr>
                    <a:solidFill>
                      <a:schemeClr val="bg2">
                        <a:lumMod val="75000"/>
                      </a:schemeClr>
                    </a:solidFill>
                  </a:tcPr>
                </a:tc>
                <a:tc>
                  <a:txBody>
                    <a:bodyPr/>
                    <a:lstStyle/>
                    <a:p>
                      <a:pPr algn="l"/>
                      <a:r>
                        <a:rPr lang="ru-RU" sz="1200" smtClean="0"/>
                        <a:t>14.</a:t>
                      </a:r>
                      <a:endParaRPr lang="ru-RU" sz="1200" dirty="0"/>
                    </a:p>
                  </a:txBody>
                  <a:tcPr>
                    <a:solidFill>
                      <a:schemeClr val="bg2">
                        <a:lumMod val="75000"/>
                      </a:schemeClr>
                    </a:solidFill>
                  </a:tcPr>
                </a:tc>
                <a:tc>
                  <a:txBody>
                    <a:bodyPr/>
                    <a:lstStyle/>
                    <a:p>
                      <a:pPr algn="l"/>
                      <a:r>
                        <a:rPr lang="ru-RU" sz="1200" dirty="0" smtClean="0"/>
                        <a:t>15.</a:t>
                      </a:r>
                      <a:endParaRPr lang="ru-RU" sz="1200" dirty="0"/>
                    </a:p>
                  </a:txBody>
                  <a:tcPr>
                    <a:solidFill>
                      <a:schemeClr val="bg2">
                        <a:lumMod val="75000"/>
                      </a:schemeClr>
                    </a:solidFill>
                  </a:tcPr>
                </a:tc>
              </a:tr>
              <a:tr h="185023">
                <a:tc>
                  <a:txBody>
                    <a:bodyPr/>
                    <a:lstStyle/>
                    <a:p>
                      <a:pPr algn="l"/>
                      <a:r>
                        <a:rPr lang="ru-RU" sz="1200" dirty="0" smtClean="0"/>
                        <a:t>всего</a:t>
                      </a:r>
                      <a:endParaRPr lang="ru-RU" sz="1200" dirty="0"/>
                    </a:p>
                  </a:txBody>
                  <a:tcPr>
                    <a:solidFill>
                      <a:schemeClr val="bg2">
                        <a:lumMod val="75000"/>
                      </a:schemeClr>
                    </a:solidFill>
                  </a:tcPr>
                </a:tc>
                <a:tc>
                  <a:txBody>
                    <a:bodyPr/>
                    <a:lstStyle/>
                    <a:p>
                      <a:pPr algn="l"/>
                      <a:endParaRPr lang="ru-RU" sz="1200"/>
                    </a:p>
                  </a:txBody>
                  <a:tcPr>
                    <a:solidFill>
                      <a:schemeClr val="bg2">
                        <a:lumMod val="75000"/>
                      </a:schemeClr>
                    </a:solidFill>
                  </a:tcPr>
                </a:tc>
                <a:tc>
                  <a:txBody>
                    <a:bodyPr/>
                    <a:lstStyle/>
                    <a:p>
                      <a:pPr algn="l"/>
                      <a:endParaRPr lang="ru-RU" sz="1200" dirty="0"/>
                    </a:p>
                  </a:txBody>
                  <a:tcPr>
                    <a:solidFill>
                      <a:schemeClr val="bg2">
                        <a:lumMod val="75000"/>
                      </a:schemeClr>
                    </a:solidFill>
                  </a:tcPr>
                </a:tc>
                <a:tc>
                  <a:txBody>
                    <a:bodyPr/>
                    <a:lstStyle/>
                    <a:p>
                      <a:pPr algn="l"/>
                      <a:endParaRPr lang="ru-RU" sz="1200" dirty="0"/>
                    </a:p>
                  </a:txBody>
                  <a:tcPr>
                    <a:solidFill>
                      <a:schemeClr val="bg2">
                        <a:lumMod val="75000"/>
                      </a:schemeClr>
                    </a:solidFill>
                  </a:tcPr>
                </a:tc>
                <a:tc>
                  <a:txBody>
                    <a:bodyPr/>
                    <a:lstStyle/>
                    <a:p>
                      <a:pPr algn="l"/>
                      <a:endParaRPr lang="ru-RU" sz="1200" dirty="0"/>
                    </a:p>
                  </a:txBody>
                  <a:tcPr>
                    <a:solidFill>
                      <a:schemeClr val="bg2">
                        <a:lumMod val="75000"/>
                      </a:schemeClr>
                    </a:solidFill>
                  </a:tcPr>
                </a:tc>
                <a:tc>
                  <a:txBody>
                    <a:bodyPr/>
                    <a:lstStyle/>
                    <a:p>
                      <a:pPr algn="l"/>
                      <a:endParaRPr lang="ru-RU" sz="1200" dirty="0"/>
                    </a:p>
                  </a:txBody>
                  <a:tcPr>
                    <a:solidFill>
                      <a:schemeClr val="bg2">
                        <a:lumMod val="75000"/>
                      </a:schemeClr>
                    </a:solidFill>
                  </a:tcPr>
                </a:tc>
              </a:tr>
            </a:tbl>
          </a:graphicData>
        </a:graphic>
      </p:graphicFrame>
      <p:sp>
        <p:nvSpPr>
          <p:cNvPr id="5" name="Номер слайда 4"/>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p:cBhvr override="childStyle">
                                        <p:cTn id="6" dur="2000" fill="hold"/>
                                        <p:tgtEl>
                                          <p:spTgt spid="2"/>
                                        </p:tgtEl>
                                        <p:attrNameLst>
                                          <p:attrName>style.color</p:attrName>
                                        </p:attrNameLst>
                                      </p:cBhvr>
                                      <p:to>
                                        <a:srgbClr val="4D23B7"/>
                                      </p:to>
                                    </p:animClr>
                                  </p:child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1000"/>
                                        <p:tgtEl>
                                          <p:spTgt spid="3">
                                            <p:txEl>
                                              <p:pRg st="0" end="0"/>
                                            </p:txEl>
                                          </p:spTgt>
                                        </p:tgtEl>
                                      </p:cBhvr>
                                    </p:animEffect>
                                  </p:childTnLst>
                                </p:cTn>
                              </p:par>
                            </p:childTnLst>
                          </p:cTn>
                        </p:par>
                        <p:par>
                          <p:cTn id="11" fill="hold">
                            <p:stCondLst>
                              <p:cond delay="3000"/>
                            </p:stCondLst>
                            <p:childTnLst>
                              <p:par>
                                <p:cTn id="12" presetID="3" presetClass="entr" presetSubtype="1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1000"/>
                                        <p:tgtEl>
                                          <p:spTgt spid="3">
                                            <p:txEl>
                                              <p:pRg st="1" end="1"/>
                                            </p:txEl>
                                          </p:spTgt>
                                        </p:tgtEl>
                                      </p:cBhvr>
                                    </p:animEffect>
                                  </p:childTnLst>
                                </p:cTn>
                              </p:par>
                            </p:childTnLst>
                          </p:cTn>
                        </p:par>
                        <p:par>
                          <p:cTn id="15" fill="hold">
                            <p:stCondLst>
                              <p:cond delay="4000"/>
                            </p:stCondLst>
                            <p:childTnLst>
                              <p:par>
                                <p:cTn id="16" presetID="3" presetClass="entr" presetSubtype="1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1000"/>
                                        <p:tgtEl>
                                          <p:spTgt spid="3">
                                            <p:txEl>
                                              <p:pRg st="2" end="2"/>
                                            </p:txEl>
                                          </p:spTgt>
                                        </p:tgtEl>
                                      </p:cBhvr>
                                    </p:animEffect>
                                  </p:childTnLst>
                                </p:cTn>
                              </p:par>
                            </p:childTnLst>
                          </p:cTn>
                        </p:par>
                        <p:par>
                          <p:cTn id="19" fill="hold">
                            <p:stCondLst>
                              <p:cond delay="5000"/>
                            </p:stCondLst>
                            <p:childTnLst>
                              <p:par>
                                <p:cTn id="20" presetID="3" presetClass="entr" presetSubtype="1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par>
                          <p:cTn id="23" fill="hold">
                            <p:stCondLst>
                              <p:cond delay="6000"/>
                            </p:stCondLst>
                            <p:childTnLst>
                              <p:par>
                                <p:cTn id="24" presetID="3" presetClass="entr" presetSubtype="1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1000"/>
                                        <p:tgtEl>
                                          <p:spTgt spid="3">
                                            <p:txEl>
                                              <p:pRg st="4" end="4"/>
                                            </p:txEl>
                                          </p:spTgt>
                                        </p:tgtEl>
                                      </p:cBhvr>
                                    </p:animEffect>
                                  </p:childTnLst>
                                </p:cTn>
                              </p:par>
                            </p:childTnLst>
                          </p:cTn>
                        </p:par>
                        <p:par>
                          <p:cTn id="27" fill="hold">
                            <p:stCondLst>
                              <p:cond delay="7000"/>
                            </p:stCondLst>
                            <p:childTnLst>
                              <p:par>
                                <p:cTn id="28" presetID="3" presetClass="entr" presetSubtype="1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1000"/>
                                        <p:tgtEl>
                                          <p:spTgt spid="3">
                                            <p:txEl>
                                              <p:pRg st="5" end="5"/>
                                            </p:txEl>
                                          </p:spTgt>
                                        </p:tgtEl>
                                      </p:cBhvr>
                                    </p:animEffect>
                                  </p:childTnLst>
                                </p:cTn>
                              </p:par>
                            </p:childTnLst>
                          </p:cTn>
                        </p:par>
                        <p:par>
                          <p:cTn id="31" fill="hold">
                            <p:stCondLst>
                              <p:cond delay="8000"/>
                            </p:stCondLst>
                            <p:childTnLst>
                              <p:par>
                                <p:cTn id="32" presetID="3" presetClass="entr" presetSubtype="1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1000"/>
                                        <p:tgtEl>
                                          <p:spTgt spid="3">
                                            <p:txEl>
                                              <p:pRg st="6" end="6"/>
                                            </p:txEl>
                                          </p:spTgt>
                                        </p:tgtEl>
                                      </p:cBhvr>
                                    </p:animEffect>
                                  </p:childTnLst>
                                </p:cTn>
                              </p:par>
                            </p:childTnLst>
                          </p:cTn>
                        </p:par>
                        <p:par>
                          <p:cTn id="35" fill="hold">
                            <p:stCondLst>
                              <p:cond delay="9000"/>
                            </p:stCondLst>
                            <p:childTnLst>
                              <p:par>
                                <p:cTn id="36" presetID="3" presetClass="entr" presetSubtype="1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1000"/>
                                        <p:tgtEl>
                                          <p:spTgt spid="3">
                                            <p:txEl>
                                              <p:pRg st="7" end="7"/>
                                            </p:txEl>
                                          </p:spTgt>
                                        </p:tgtEl>
                                      </p:cBhvr>
                                    </p:animEffect>
                                  </p:childTnLst>
                                </p:cTn>
                              </p:par>
                            </p:childTnLst>
                          </p:cTn>
                        </p:par>
                        <p:par>
                          <p:cTn id="39" fill="hold">
                            <p:stCondLst>
                              <p:cond delay="10000"/>
                            </p:stCondLst>
                            <p:childTnLst>
                              <p:par>
                                <p:cTn id="40" presetID="3" presetClass="entr" presetSubtype="1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1000"/>
                                        <p:tgtEl>
                                          <p:spTgt spid="3">
                                            <p:txEl>
                                              <p:pRg st="8" end="8"/>
                                            </p:txEl>
                                          </p:spTgt>
                                        </p:tgtEl>
                                      </p:cBhvr>
                                    </p:animEffect>
                                  </p:childTnLst>
                                </p:cTn>
                              </p:par>
                            </p:childTnLst>
                          </p:cTn>
                        </p:par>
                        <p:par>
                          <p:cTn id="43" fill="hold">
                            <p:stCondLst>
                              <p:cond delay="11000"/>
                            </p:stCondLst>
                            <p:childTnLst>
                              <p:par>
                                <p:cTn id="44" presetID="3" presetClass="entr" presetSubtype="10"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linds(horizontal)">
                                      <p:cBhvr>
                                        <p:cTn id="46" dur="1000"/>
                                        <p:tgtEl>
                                          <p:spTgt spid="3">
                                            <p:txEl>
                                              <p:pRg st="9" end="9"/>
                                            </p:txEl>
                                          </p:spTgt>
                                        </p:tgtEl>
                                      </p:cBhvr>
                                    </p:animEffect>
                                  </p:childTnLst>
                                </p:cTn>
                              </p:par>
                            </p:childTnLst>
                          </p:cTn>
                        </p:par>
                        <p:par>
                          <p:cTn id="47" fill="hold">
                            <p:stCondLst>
                              <p:cond delay="12000"/>
                            </p:stCondLst>
                            <p:childTnLst>
                              <p:par>
                                <p:cTn id="48" presetID="3" presetClass="entr" presetSubtype="10" fill="hold" grpId="0"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blinds(horizontal)">
                                      <p:cBhvr>
                                        <p:cTn id="50" dur="1000"/>
                                        <p:tgtEl>
                                          <p:spTgt spid="3">
                                            <p:txEl>
                                              <p:pRg st="10" end="10"/>
                                            </p:txEl>
                                          </p:spTgt>
                                        </p:tgtEl>
                                      </p:cBhvr>
                                    </p:animEffect>
                                  </p:childTnLst>
                                </p:cTn>
                              </p:par>
                            </p:childTnLst>
                          </p:cTn>
                        </p:par>
                        <p:par>
                          <p:cTn id="51" fill="hold">
                            <p:stCondLst>
                              <p:cond delay="13000"/>
                            </p:stCondLst>
                            <p:childTnLst>
                              <p:par>
                                <p:cTn id="52" presetID="3" presetClass="entr" presetSubtype="10" fill="hold" grpId="0" nodeType="after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blinds(horizontal)">
                                      <p:cBhvr>
                                        <p:cTn id="54" dur="1000"/>
                                        <p:tgtEl>
                                          <p:spTgt spid="3">
                                            <p:txEl>
                                              <p:pRg st="11" end="11"/>
                                            </p:txEl>
                                          </p:spTgt>
                                        </p:tgtEl>
                                      </p:cBhvr>
                                    </p:animEffect>
                                  </p:childTnLst>
                                </p:cTn>
                              </p:par>
                            </p:childTnLst>
                          </p:cTn>
                        </p:par>
                        <p:par>
                          <p:cTn id="55" fill="hold">
                            <p:stCondLst>
                              <p:cond delay="14000"/>
                            </p:stCondLst>
                            <p:childTnLst>
                              <p:par>
                                <p:cTn id="56" presetID="3" presetClass="entr" presetSubtype="10" fill="hold" grpId="0" nodeType="after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blinds(horizontal)">
                                      <p:cBhvr>
                                        <p:cTn id="58" dur="1000"/>
                                        <p:tgtEl>
                                          <p:spTgt spid="3">
                                            <p:txEl>
                                              <p:pRg st="12" end="12"/>
                                            </p:txEl>
                                          </p:spTgt>
                                        </p:tgtEl>
                                      </p:cBhvr>
                                    </p:animEffect>
                                  </p:childTnLst>
                                </p:cTn>
                              </p:par>
                            </p:childTnLst>
                          </p:cTn>
                        </p:par>
                        <p:par>
                          <p:cTn id="59" fill="hold">
                            <p:stCondLst>
                              <p:cond delay="15000"/>
                            </p:stCondLst>
                            <p:childTnLst>
                              <p:par>
                                <p:cTn id="60" presetID="3" presetClass="entr" presetSubtype="10" fill="hold" grpId="0"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blinds(horizontal)">
                                      <p:cBhvr>
                                        <p:cTn id="62" dur="1000"/>
                                        <p:tgtEl>
                                          <p:spTgt spid="3">
                                            <p:txEl>
                                              <p:pRg st="13" end="13"/>
                                            </p:txEl>
                                          </p:spTgt>
                                        </p:tgtEl>
                                      </p:cBhvr>
                                    </p:animEffect>
                                  </p:childTnLst>
                                </p:cTn>
                              </p:par>
                            </p:childTnLst>
                          </p:cTn>
                        </p:par>
                        <p:par>
                          <p:cTn id="63" fill="hold">
                            <p:stCondLst>
                              <p:cond delay="16000"/>
                            </p:stCondLst>
                            <p:childTnLst>
                              <p:par>
                                <p:cTn id="64" presetID="3" presetClass="entr" presetSubtype="10" fill="hold" grpId="0" nodeType="after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blinds(horizontal)">
                                      <p:cBhvr>
                                        <p:cTn id="66" dur="1000"/>
                                        <p:tgtEl>
                                          <p:spTgt spid="3">
                                            <p:txEl>
                                              <p:pRg st="14" end="14"/>
                                            </p:txEl>
                                          </p:spTgt>
                                        </p:tgtEl>
                                      </p:cBhvr>
                                    </p:animEffect>
                                  </p:childTnLst>
                                </p:cTn>
                              </p:par>
                            </p:childTnLst>
                          </p:cTn>
                        </p:par>
                        <p:par>
                          <p:cTn id="67" fill="hold">
                            <p:stCondLst>
                              <p:cond delay="17000"/>
                            </p:stCondLst>
                            <p:childTnLst>
                              <p:par>
                                <p:cTn id="68" presetID="3" presetClass="entr" presetSubtype="10" fill="hold" grpId="0" nodeType="after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blinds(horizontal)">
                                      <p:cBhvr>
                                        <p:cTn id="70" dur="1000"/>
                                        <p:tgtEl>
                                          <p:spTgt spid="3">
                                            <p:txEl>
                                              <p:pRg st="15" end="15"/>
                                            </p:txEl>
                                          </p:spTgt>
                                        </p:tgtEl>
                                      </p:cBhvr>
                                    </p:animEffect>
                                  </p:childTnLst>
                                </p:cTn>
                              </p:par>
                            </p:childTnLst>
                          </p:cTn>
                        </p:par>
                        <p:par>
                          <p:cTn id="71" fill="hold">
                            <p:stCondLst>
                              <p:cond delay="18000"/>
                            </p:stCondLst>
                            <p:childTnLst>
                              <p:par>
                                <p:cTn id="72" presetID="3" presetClass="entr" presetSubtype="10" fill="hold" grpId="0" nodeType="afterEffect">
                                  <p:stCondLst>
                                    <p:cond delay="0"/>
                                  </p:stCondLst>
                                  <p:childTnLst>
                                    <p:set>
                                      <p:cBhvr>
                                        <p:cTn id="73" dur="1" fill="hold">
                                          <p:stCondLst>
                                            <p:cond delay="0"/>
                                          </p:stCondLst>
                                        </p:cTn>
                                        <p:tgtEl>
                                          <p:spTgt spid="3">
                                            <p:txEl>
                                              <p:pRg st="37" end="37"/>
                                            </p:txEl>
                                          </p:spTgt>
                                        </p:tgtEl>
                                        <p:attrNameLst>
                                          <p:attrName>style.visibility</p:attrName>
                                        </p:attrNameLst>
                                      </p:cBhvr>
                                      <p:to>
                                        <p:strVal val="visible"/>
                                      </p:to>
                                    </p:set>
                                    <p:animEffect transition="in" filter="blinds(horizontal)">
                                      <p:cBhvr>
                                        <p:cTn id="74" dur="1000"/>
                                        <p:tgtEl>
                                          <p:spTgt spid="3">
                                            <p:txEl>
                                              <p:pRg st="37" end="37"/>
                                            </p:txEl>
                                          </p:spTgt>
                                        </p:tgtEl>
                                      </p:cBhvr>
                                    </p:animEffect>
                                  </p:childTnLst>
                                </p:cTn>
                              </p:par>
                            </p:childTnLst>
                          </p:cTn>
                        </p:par>
                        <p:par>
                          <p:cTn id="75" fill="hold">
                            <p:stCondLst>
                              <p:cond delay="19000"/>
                            </p:stCondLst>
                            <p:childTnLst>
                              <p:par>
                                <p:cTn id="76" presetID="3" presetClass="entr" presetSubtype="10" fill="hold" grpId="0" nodeType="afterEffect">
                                  <p:stCondLst>
                                    <p:cond delay="0"/>
                                  </p:stCondLst>
                                  <p:childTnLst>
                                    <p:set>
                                      <p:cBhvr>
                                        <p:cTn id="77" dur="1" fill="hold">
                                          <p:stCondLst>
                                            <p:cond delay="0"/>
                                          </p:stCondLst>
                                        </p:cTn>
                                        <p:tgtEl>
                                          <p:spTgt spid="3">
                                            <p:txEl>
                                              <p:pRg st="38" end="38"/>
                                            </p:txEl>
                                          </p:spTgt>
                                        </p:tgtEl>
                                        <p:attrNameLst>
                                          <p:attrName>style.visibility</p:attrName>
                                        </p:attrNameLst>
                                      </p:cBhvr>
                                      <p:to>
                                        <p:strVal val="visible"/>
                                      </p:to>
                                    </p:set>
                                    <p:animEffect transition="in" filter="blinds(horizontal)">
                                      <p:cBhvr>
                                        <p:cTn id="78" dur="1000"/>
                                        <p:tgtEl>
                                          <p:spTgt spid="3">
                                            <p:txEl>
                                              <p:pRg st="38" end="38"/>
                                            </p:txEl>
                                          </p:spTgt>
                                        </p:tgtEl>
                                      </p:cBhvr>
                                    </p:animEffect>
                                  </p:childTnLst>
                                </p:cTn>
                              </p:par>
                            </p:childTnLst>
                          </p:cTn>
                        </p:par>
                        <p:par>
                          <p:cTn id="79" fill="hold">
                            <p:stCondLst>
                              <p:cond delay="20000"/>
                            </p:stCondLst>
                            <p:childTnLst>
                              <p:par>
                                <p:cTn id="80" presetID="3" presetClass="entr" presetSubtype="10" fill="hold" grpId="0" nodeType="afterEffect">
                                  <p:stCondLst>
                                    <p:cond delay="0"/>
                                  </p:stCondLst>
                                  <p:childTnLst>
                                    <p:set>
                                      <p:cBhvr>
                                        <p:cTn id="81" dur="1" fill="hold">
                                          <p:stCondLst>
                                            <p:cond delay="0"/>
                                          </p:stCondLst>
                                        </p:cTn>
                                        <p:tgtEl>
                                          <p:spTgt spid="3">
                                            <p:txEl>
                                              <p:pRg st="39" end="39"/>
                                            </p:txEl>
                                          </p:spTgt>
                                        </p:tgtEl>
                                        <p:attrNameLst>
                                          <p:attrName>style.visibility</p:attrName>
                                        </p:attrNameLst>
                                      </p:cBhvr>
                                      <p:to>
                                        <p:strVal val="visible"/>
                                      </p:to>
                                    </p:set>
                                    <p:animEffect transition="in" filter="blinds(horizontal)">
                                      <p:cBhvr>
                                        <p:cTn id="82" dur="1000"/>
                                        <p:tgtEl>
                                          <p:spTgt spid="3">
                                            <p:txEl>
                                              <p:pRg st="39" end="39"/>
                                            </p:txEl>
                                          </p:spTgt>
                                        </p:tgtEl>
                                      </p:cBhvr>
                                    </p:animEffect>
                                  </p:childTnLst>
                                </p:cTn>
                              </p:par>
                            </p:childTnLst>
                          </p:cTn>
                        </p:par>
                        <p:par>
                          <p:cTn id="83" fill="hold">
                            <p:stCondLst>
                              <p:cond delay="21000"/>
                            </p:stCondLst>
                            <p:childTnLst>
                              <p:par>
                                <p:cTn id="84" presetID="3" presetClass="entr" presetSubtype="10" fill="hold" grpId="0" nodeType="afterEffect">
                                  <p:stCondLst>
                                    <p:cond delay="0"/>
                                  </p:stCondLst>
                                  <p:childTnLst>
                                    <p:set>
                                      <p:cBhvr>
                                        <p:cTn id="85" dur="1" fill="hold">
                                          <p:stCondLst>
                                            <p:cond delay="0"/>
                                          </p:stCondLst>
                                        </p:cTn>
                                        <p:tgtEl>
                                          <p:spTgt spid="3">
                                            <p:txEl>
                                              <p:pRg st="40" end="40"/>
                                            </p:txEl>
                                          </p:spTgt>
                                        </p:tgtEl>
                                        <p:attrNameLst>
                                          <p:attrName>style.visibility</p:attrName>
                                        </p:attrNameLst>
                                      </p:cBhvr>
                                      <p:to>
                                        <p:strVal val="visible"/>
                                      </p:to>
                                    </p:set>
                                    <p:animEffect transition="in" filter="blinds(horizontal)">
                                      <p:cBhvr>
                                        <p:cTn id="86" dur="1000"/>
                                        <p:tgtEl>
                                          <p:spTgt spid="3">
                                            <p:txEl>
                                              <p:pRg st="40" end="40"/>
                                            </p:txEl>
                                          </p:spTgt>
                                        </p:tgtEl>
                                      </p:cBhvr>
                                    </p:animEffect>
                                  </p:childTnLst>
                                </p:cTn>
                              </p:par>
                            </p:childTnLst>
                          </p:cTn>
                        </p:par>
                        <p:par>
                          <p:cTn id="87" fill="hold">
                            <p:stCondLst>
                              <p:cond delay="22000"/>
                            </p:stCondLst>
                            <p:childTnLst>
                              <p:par>
                                <p:cTn id="88" presetID="3" presetClass="entr" presetSubtype="10" fill="hold" grpId="0" nodeType="afterEffect">
                                  <p:stCondLst>
                                    <p:cond delay="0"/>
                                  </p:stCondLst>
                                  <p:childTnLst>
                                    <p:set>
                                      <p:cBhvr>
                                        <p:cTn id="89" dur="1" fill="hold">
                                          <p:stCondLst>
                                            <p:cond delay="0"/>
                                          </p:stCondLst>
                                        </p:cTn>
                                        <p:tgtEl>
                                          <p:spTgt spid="3">
                                            <p:txEl>
                                              <p:pRg st="41" end="41"/>
                                            </p:txEl>
                                          </p:spTgt>
                                        </p:tgtEl>
                                        <p:attrNameLst>
                                          <p:attrName>style.visibility</p:attrName>
                                        </p:attrNameLst>
                                      </p:cBhvr>
                                      <p:to>
                                        <p:strVal val="visible"/>
                                      </p:to>
                                    </p:set>
                                    <p:animEffect transition="in" filter="blinds(horizontal)">
                                      <p:cBhvr>
                                        <p:cTn id="90" dur="1000"/>
                                        <p:tgtEl>
                                          <p:spTgt spid="3">
                                            <p:txEl>
                                              <p:pRg st="41" end="41"/>
                                            </p:txEl>
                                          </p:spTgt>
                                        </p:tgtEl>
                                      </p:cBhvr>
                                    </p:animEffect>
                                  </p:childTnLst>
                                </p:cTn>
                              </p:par>
                            </p:childTnLst>
                          </p:cTn>
                        </p:par>
                        <p:par>
                          <p:cTn id="91" fill="hold">
                            <p:stCondLst>
                              <p:cond delay="23000"/>
                            </p:stCondLst>
                            <p:childTnLst>
                              <p:par>
                                <p:cTn id="92" presetID="3" presetClass="entr" presetSubtype="10" fill="hold" grpId="0" nodeType="afterEffect">
                                  <p:stCondLst>
                                    <p:cond delay="0"/>
                                  </p:stCondLst>
                                  <p:childTnLst>
                                    <p:set>
                                      <p:cBhvr>
                                        <p:cTn id="93" dur="1" fill="hold">
                                          <p:stCondLst>
                                            <p:cond delay="0"/>
                                          </p:stCondLst>
                                        </p:cTn>
                                        <p:tgtEl>
                                          <p:spTgt spid="3">
                                            <p:txEl>
                                              <p:pRg st="42" end="42"/>
                                            </p:txEl>
                                          </p:spTgt>
                                        </p:tgtEl>
                                        <p:attrNameLst>
                                          <p:attrName>style.visibility</p:attrName>
                                        </p:attrNameLst>
                                      </p:cBhvr>
                                      <p:to>
                                        <p:strVal val="visible"/>
                                      </p:to>
                                    </p:set>
                                    <p:animEffect transition="in" filter="blinds(horizontal)">
                                      <p:cBhvr>
                                        <p:cTn id="94" dur="1000"/>
                                        <p:tgtEl>
                                          <p:spTgt spid="3">
                                            <p:txEl>
                                              <p:pRg st="42" end="42"/>
                                            </p:txEl>
                                          </p:spTgt>
                                        </p:tgtEl>
                                      </p:cBhvr>
                                    </p:animEffect>
                                  </p:childTnLst>
                                </p:cTn>
                              </p:par>
                            </p:childTnLst>
                          </p:cTn>
                        </p:par>
                        <p:par>
                          <p:cTn id="95" fill="hold">
                            <p:stCondLst>
                              <p:cond delay="24000"/>
                            </p:stCondLst>
                            <p:childTnLst>
                              <p:par>
                                <p:cTn id="96" presetID="3" presetClass="entr" presetSubtype="10" fill="hold" grpId="0" nodeType="afterEffect">
                                  <p:stCondLst>
                                    <p:cond delay="0"/>
                                  </p:stCondLst>
                                  <p:childTnLst>
                                    <p:set>
                                      <p:cBhvr>
                                        <p:cTn id="97" dur="1" fill="hold">
                                          <p:stCondLst>
                                            <p:cond delay="0"/>
                                          </p:stCondLst>
                                        </p:cTn>
                                        <p:tgtEl>
                                          <p:spTgt spid="3">
                                            <p:txEl>
                                              <p:pRg st="43" end="43"/>
                                            </p:txEl>
                                          </p:spTgt>
                                        </p:tgtEl>
                                        <p:attrNameLst>
                                          <p:attrName>style.visibility</p:attrName>
                                        </p:attrNameLst>
                                      </p:cBhvr>
                                      <p:to>
                                        <p:strVal val="visible"/>
                                      </p:to>
                                    </p:set>
                                    <p:animEffect transition="in" filter="blinds(horizontal)">
                                      <p:cBhvr>
                                        <p:cTn id="98" dur="1000"/>
                                        <p:tgtEl>
                                          <p:spTgt spid="3">
                                            <p:txEl>
                                              <p:pRg st="43" end="43"/>
                                            </p:txEl>
                                          </p:spTgt>
                                        </p:tgtEl>
                                      </p:cBhvr>
                                    </p:animEffect>
                                  </p:childTnLst>
                                </p:cTn>
                              </p:par>
                            </p:childTnLst>
                          </p:cTn>
                        </p:par>
                        <p:par>
                          <p:cTn id="99" fill="hold">
                            <p:stCondLst>
                              <p:cond delay="25000"/>
                            </p:stCondLst>
                            <p:childTnLst>
                              <p:par>
                                <p:cTn id="100" presetID="3" presetClass="entr" presetSubtype="10" fill="hold" grpId="0" nodeType="afterEffect">
                                  <p:stCondLst>
                                    <p:cond delay="0"/>
                                  </p:stCondLst>
                                  <p:childTnLst>
                                    <p:set>
                                      <p:cBhvr>
                                        <p:cTn id="101" dur="1" fill="hold">
                                          <p:stCondLst>
                                            <p:cond delay="0"/>
                                          </p:stCondLst>
                                        </p:cTn>
                                        <p:tgtEl>
                                          <p:spTgt spid="3">
                                            <p:txEl>
                                              <p:pRg st="44" end="44"/>
                                            </p:txEl>
                                          </p:spTgt>
                                        </p:tgtEl>
                                        <p:attrNameLst>
                                          <p:attrName>style.visibility</p:attrName>
                                        </p:attrNameLst>
                                      </p:cBhvr>
                                      <p:to>
                                        <p:strVal val="visible"/>
                                      </p:to>
                                    </p:set>
                                    <p:animEffect transition="in" filter="blinds(horizontal)">
                                      <p:cBhvr>
                                        <p:cTn id="102" dur="1000"/>
                                        <p:tgtEl>
                                          <p:spTgt spid="3">
                                            <p:txEl>
                                              <p:pRg st="44" end="44"/>
                                            </p:txEl>
                                          </p:spTgt>
                                        </p:tgtEl>
                                      </p:cBhvr>
                                    </p:animEffect>
                                  </p:childTnLst>
                                </p:cTn>
                              </p:par>
                            </p:childTnLst>
                          </p:cTn>
                        </p:par>
                        <p:par>
                          <p:cTn id="103" fill="hold">
                            <p:stCondLst>
                              <p:cond delay="26000"/>
                            </p:stCondLst>
                            <p:childTnLst>
                              <p:par>
                                <p:cTn id="104" presetID="3" presetClass="entr" presetSubtype="10" fill="hold" grpId="0" nodeType="afterEffect">
                                  <p:stCondLst>
                                    <p:cond delay="0"/>
                                  </p:stCondLst>
                                  <p:childTnLst>
                                    <p:set>
                                      <p:cBhvr>
                                        <p:cTn id="105" dur="1" fill="hold">
                                          <p:stCondLst>
                                            <p:cond delay="0"/>
                                          </p:stCondLst>
                                        </p:cTn>
                                        <p:tgtEl>
                                          <p:spTgt spid="3">
                                            <p:txEl>
                                              <p:pRg st="45" end="45"/>
                                            </p:txEl>
                                          </p:spTgt>
                                        </p:tgtEl>
                                        <p:attrNameLst>
                                          <p:attrName>style.visibility</p:attrName>
                                        </p:attrNameLst>
                                      </p:cBhvr>
                                      <p:to>
                                        <p:strVal val="visible"/>
                                      </p:to>
                                    </p:set>
                                    <p:animEffect transition="in" filter="blinds(horizontal)">
                                      <p:cBhvr>
                                        <p:cTn id="106" dur="1000"/>
                                        <p:tgtEl>
                                          <p:spTgt spid="3">
                                            <p:txEl>
                                              <p:pRg st="45" end="45"/>
                                            </p:txEl>
                                          </p:spTgt>
                                        </p:tgtEl>
                                      </p:cBhvr>
                                    </p:animEffect>
                                  </p:childTnLst>
                                </p:cTn>
                              </p:par>
                            </p:childTnLst>
                          </p:cTn>
                        </p:par>
                        <p:par>
                          <p:cTn id="107" fill="hold">
                            <p:stCondLst>
                              <p:cond delay="27000"/>
                            </p:stCondLst>
                            <p:childTnLst>
                              <p:par>
                                <p:cTn id="108" presetID="23" presetClass="entr" presetSubtype="16" fill="hold" nodeType="afterEffect">
                                  <p:stCondLst>
                                    <p:cond delay="0"/>
                                  </p:stCondLst>
                                  <p:childTnLst>
                                    <p:set>
                                      <p:cBhvr>
                                        <p:cTn id="109" dur="1" fill="hold">
                                          <p:stCondLst>
                                            <p:cond delay="0"/>
                                          </p:stCondLst>
                                        </p:cTn>
                                        <p:tgtEl>
                                          <p:spTgt spid="4"/>
                                        </p:tgtEl>
                                        <p:attrNameLst>
                                          <p:attrName>style.visibility</p:attrName>
                                        </p:attrNameLst>
                                      </p:cBhvr>
                                      <p:to>
                                        <p:strVal val="visible"/>
                                      </p:to>
                                    </p:set>
                                    <p:anim calcmode="lin" valueType="num">
                                      <p:cBhvr>
                                        <p:cTn id="110" dur="1000" fill="hold"/>
                                        <p:tgtEl>
                                          <p:spTgt spid="4"/>
                                        </p:tgtEl>
                                        <p:attrNameLst>
                                          <p:attrName>ppt_w</p:attrName>
                                        </p:attrNameLst>
                                      </p:cBhvr>
                                      <p:tavLst>
                                        <p:tav tm="0">
                                          <p:val>
                                            <p:fltVal val="0"/>
                                          </p:val>
                                        </p:tav>
                                        <p:tav tm="100000">
                                          <p:val>
                                            <p:strVal val="#ppt_w"/>
                                          </p:val>
                                        </p:tav>
                                      </p:tavLst>
                                    </p:anim>
                                    <p:anim calcmode="lin" valueType="num">
                                      <p:cBhvr>
                                        <p:cTn id="111"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42" y="928662"/>
            <a:ext cx="6172200" cy="1071570"/>
          </a:xfrm>
          <a:ln>
            <a:noFill/>
          </a:ln>
          <a:effectLst>
            <a:outerShdw blurRad="225425" dist="50800" dir="5220000" algn="ctr">
              <a:srgbClr val="000000">
                <a:alpha val="33000"/>
              </a:srgbClr>
            </a:outerShdw>
          </a:effectLst>
          <a:scene3d>
            <a:camera prst="perspectiveContrastingLeftFacing"/>
            <a:lightRig rig="harsh" dir="t">
              <a:rot lat="0" lon="0" rev="3000000"/>
            </a:lightRig>
          </a:scene3d>
          <a:sp3d extrusionH="254000" contourW="19050">
            <a:bevelT w="82550" h="44450" prst="angle"/>
            <a:bevelB w="82550" h="44450" prst="angle"/>
            <a:contourClr>
              <a:srgbClr val="FFFFFF"/>
            </a:contourClr>
          </a:sp3d>
        </p:spPr>
        <p:txBody>
          <a:bodyPr>
            <a:normAutofit fontScale="90000"/>
          </a:bodyPr>
          <a:lstStyle/>
          <a:p>
            <a:pPr algn="ct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3600" b="1" i="1" dirty="0" smtClean="0">
                <a:solidFill>
                  <a:schemeClr val="accent4">
                    <a:lumMod val="50000"/>
                  </a:schemeClr>
                </a:solidFill>
                <a:latin typeface="Times New Roman" pitchFamily="18" charset="0"/>
                <a:cs typeface="Times New Roman" pitchFamily="18" charset="0"/>
              </a:rPr>
              <a:t>Игры в кругу семьи</a:t>
            </a: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endParaRPr lang="ru-RU" sz="3600" b="1" i="1" dirty="0">
              <a:latin typeface="Times New Roman" pitchFamily="18" charset="0"/>
              <a:cs typeface="Times New Roman" pitchFamily="18" charset="0"/>
            </a:endParaRPr>
          </a:p>
        </p:txBody>
      </p:sp>
      <p:sp>
        <p:nvSpPr>
          <p:cNvPr id="3" name="Содержимое 2"/>
          <p:cNvSpPr>
            <a:spLocks noGrp="1"/>
          </p:cNvSpPr>
          <p:nvPr>
            <p:ph idx="1"/>
          </p:nvPr>
        </p:nvSpPr>
        <p:spPr>
          <a:xfrm>
            <a:off x="428604" y="2428860"/>
            <a:ext cx="6100762" cy="6357982"/>
          </a:xfrm>
          <a:effectLst>
            <a:glow rad="228600">
              <a:schemeClr val="accent3">
                <a:satMod val="175000"/>
                <a:alpha val="40000"/>
              </a:schemeClr>
            </a:glow>
          </a:effectLst>
          <a:scene3d>
            <a:camera prst="isometricOffAxis2Left"/>
            <a:lightRig rig="threePt" dir="t"/>
          </a:scene3d>
        </p:spPr>
        <p:txBody>
          <a:bodyPr>
            <a:normAutofit fontScale="47500" lnSpcReduction="20000"/>
          </a:bodyPr>
          <a:lstStyle/>
          <a:p>
            <a:endParaRPr lang="ru-RU" dirty="0" smtClean="0"/>
          </a:p>
          <a:p>
            <a:pPr algn="just">
              <a:buNone/>
            </a:pPr>
            <a:r>
              <a:rPr lang="ru-RU" dirty="0" smtClean="0"/>
              <a:t>                                                                         В игре закрепляются знания детей о том,</a:t>
            </a:r>
          </a:p>
          <a:p>
            <a:pPr algn="just">
              <a:buNone/>
            </a:pPr>
            <a:r>
              <a:rPr lang="ru-RU" dirty="0" smtClean="0"/>
              <a:t>                                                                     что нужно первокласснику для учебы в</a:t>
            </a:r>
          </a:p>
          <a:p>
            <a:pPr algn="just">
              <a:buNone/>
            </a:pPr>
            <a:r>
              <a:rPr lang="ru-RU" dirty="0" smtClean="0"/>
              <a:t>                                                                     школе, воспитывается желание учиться,</a:t>
            </a:r>
          </a:p>
          <a:p>
            <a:pPr algn="just">
              <a:buNone/>
            </a:pPr>
            <a:r>
              <a:rPr lang="ru-RU" dirty="0" smtClean="0"/>
              <a:t>                                                                     собранность, аккуратность.</a:t>
            </a:r>
          </a:p>
          <a:p>
            <a:pPr algn="just">
              <a:buNone/>
            </a:pPr>
            <a:r>
              <a:rPr lang="ru-RU" dirty="0" smtClean="0"/>
              <a:t>                                                                         Игра может проводиться с одним </a:t>
            </a:r>
          </a:p>
          <a:p>
            <a:pPr algn="just">
              <a:buNone/>
            </a:pPr>
            <a:r>
              <a:rPr lang="ru-RU" dirty="0" smtClean="0"/>
              <a:t>                                                                      ребенком или с группой детей. На столе у </a:t>
            </a:r>
          </a:p>
          <a:p>
            <a:pPr algn="just">
              <a:buNone/>
            </a:pPr>
            <a:r>
              <a:rPr lang="ru-RU" dirty="0" smtClean="0"/>
              <a:t>                                                                      взрослого лежит портфель и несколько </a:t>
            </a:r>
          </a:p>
          <a:p>
            <a:pPr algn="just">
              <a:buNone/>
            </a:pPr>
            <a:r>
              <a:rPr lang="ru-RU" dirty="0" smtClean="0"/>
              <a:t>                                                                      предметов: ручка, пенал, тетрадь, дневник,</a:t>
            </a:r>
          </a:p>
          <a:p>
            <a:pPr algn="just">
              <a:buNone/>
            </a:pPr>
            <a:r>
              <a:rPr lang="ru-RU" dirty="0" smtClean="0"/>
              <a:t>                                                                     карандаш, ложка, ножницы, мяч и др. </a:t>
            </a:r>
          </a:p>
          <a:p>
            <a:pPr algn="just">
              <a:buNone/>
            </a:pPr>
            <a:r>
              <a:rPr lang="ru-RU" dirty="0" smtClean="0"/>
              <a:t>                                                                         После напоминания о том, что малыш </a:t>
            </a:r>
          </a:p>
          <a:p>
            <a:pPr algn="just">
              <a:buNone/>
            </a:pPr>
            <a:r>
              <a:rPr lang="ru-RU" dirty="0" smtClean="0"/>
              <a:t>       скоро идет в школу и будет сам собирать свои вещи, ему предлагают посмотреть на разложенные предметы и как можно быстрее собрать свой портфель. Если в игре участвуют несколько детей, можно устроить соревнования. Обратите внимание малышей на то, что складывать вещи надо не только быстро, но и аккуратно. Не забывайте поощрять тех, кто точно выполнил эти правила в игре.</a:t>
            </a:r>
          </a:p>
          <a:p>
            <a:pPr algn="just">
              <a:buFont typeface="Wingdings" pitchFamily="2" charset="2"/>
              <a:buChar char="q"/>
            </a:pPr>
            <a:r>
              <a:rPr lang="ru-RU" dirty="0" smtClean="0"/>
              <a:t>И в заключение, для того чтобы проверить, насколько ваш ребенок ин­формирован о школьной жизни, предложите ему ответить на вопросы:</a:t>
            </a:r>
          </a:p>
          <a:p>
            <a:pPr algn="just">
              <a:buNone/>
            </a:pPr>
            <a:r>
              <a:rPr lang="ru-RU" dirty="0" smtClean="0"/>
              <a:t>        -Как обращаются к учительнице? -Как привлечь к себе внимание на уроке, если нужно о чем-то спросить?  -Что такое урок? -Как узнают, что время начинать урок?  -Что такое перемена?   -Для чего нужна перемена?</a:t>
            </a:r>
          </a:p>
          <a:p>
            <a:pPr algn="just">
              <a:buNone/>
            </a:pPr>
            <a:r>
              <a:rPr lang="ru-RU" dirty="0" smtClean="0"/>
              <a:t>       - Как в школе называется стол, за которым дети пишут?    -Что такое отметка?     -Какие отметки хорошие, а какие плохие? -Что такое школьный дневник?     </a:t>
            </a:r>
          </a:p>
          <a:p>
            <a:pPr algn="just">
              <a:buNone/>
            </a:pPr>
            <a:r>
              <a:rPr lang="ru-RU" dirty="0" smtClean="0"/>
              <a:t>        -Что такое каникулы?</a:t>
            </a:r>
          </a:p>
          <a:p>
            <a:pPr algn="just">
              <a:buFont typeface="Wingdings" pitchFamily="2" charset="2"/>
              <a:buChar char="q"/>
            </a:pPr>
            <a:r>
              <a:rPr lang="ru-RU" dirty="0" smtClean="0"/>
              <a:t>Важно, чтобы ребенок ответил принципиально верно, можно и без уточнений.</a:t>
            </a:r>
            <a:endParaRPr lang="ru-RU" sz="2900" dirty="0" smtClean="0"/>
          </a:p>
          <a:p>
            <a:pPr algn="ctr">
              <a:buNone/>
            </a:pPr>
            <a:r>
              <a:rPr lang="ru-RU" sz="2900" b="1" i="1" dirty="0" smtClean="0">
                <a:solidFill>
                  <a:schemeClr val="accent2">
                    <a:lumMod val="50000"/>
                  </a:schemeClr>
                </a:solidFill>
              </a:rPr>
              <a:t>Испорченный телефон</a:t>
            </a:r>
            <a:endParaRPr lang="ru-RU" sz="2900" i="1" dirty="0" smtClean="0">
              <a:solidFill>
                <a:schemeClr val="accent2">
                  <a:lumMod val="50000"/>
                </a:schemeClr>
              </a:solidFill>
            </a:endParaRPr>
          </a:p>
          <a:p>
            <a:pPr>
              <a:buFont typeface="Wingdings" pitchFamily="2" charset="2"/>
              <a:buChar char="q"/>
            </a:pPr>
            <a:r>
              <a:rPr lang="ru-RU" dirty="0" smtClean="0"/>
              <a:t>А эту игру знают все. Играть лучше всего большой компанией, но можно и втроем. Первый участник тихо произносит какое-либо слово своему соседу на ухо. Тот повторяет услышанное на ухо следующему участнику. Игра продол­жается до тех пор, пока каждый не передаст слово по "телефону". Последний участник должен произнести его вслух. Все удивлены, потому что, как правило, слово заметно отличается от тех, которые передавались остальными участниками. Но на этом игра не заканчивается. Необходимо восстановить первое слово, назвав по очереди все те отличия, что накопились в результате поломки "телефона"</a:t>
            </a:r>
          </a:p>
          <a:p>
            <a:pPr>
              <a:buNone/>
            </a:pPr>
            <a:endParaRPr lang="ru-RU" dirty="0" smtClean="0"/>
          </a:p>
          <a:p>
            <a:pPr>
              <a:buNone/>
            </a:pPr>
            <a:endParaRPr lang="ru-RU" dirty="0" smtClean="0"/>
          </a:p>
          <a:p>
            <a:pPr>
              <a:buNone/>
            </a:pPr>
            <a:endParaRPr lang="ru-RU" dirty="0" smtClean="0"/>
          </a:p>
        </p:txBody>
      </p:sp>
      <p:pic>
        <p:nvPicPr>
          <p:cNvPr id="5" name="Picture 1"/>
          <p:cNvPicPr>
            <a:picLocks noChangeAspect="1" noChangeArrowheads="1"/>
          </p:cNvPicPr>
          <p:nvPr/>
        </p:nvPicPr>
        <p:blipFill>
          <a:blip r:embed="rId3"/>
          <a:srcRect/>
          <a:stretch>
            <a:fillRect/>
          </a:stretch>
        </p:blipFill>
        <p:spPr bwMode="auto">
          <a:xfrm>
            <a:off x="571480" y="1643042"/>
            <a:ext cx="2392090" cy="2524121"/>
          </a:xfrm>
          <a:prstGeom prst="rect">
            <a:avLst/>
          </a:prstGeom>
          <a:noFill/>
          <a:effectLst>
            <a:glow rad="228600">
              <a:schemeClr val="accent2">
                <a:satMod val="175000"/>
                <a:alpha val="40000"/>
              </a:schemeClr>
            </a:glow>
          </a:effectLst>
          <a:scene3d>
            <a:camera prst="isometricOffAxis2Left"/>
            <a:lightRig rig="threePt" dir="t"/>
          </a:scene3d>
        </p:spPr>
      </p:pic>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1"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par>
                          <p:cTn id="11" fill="hold">
                            <p:stCondLst>
                              <p:cond delay="4000"/>
                            </p:stCondLst>
                            <p:childTnLst>
                              <p:par>
                                <p:cTn id="12" presetID="14" presetClass="entr" presetSubtype="1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1000"/>
                                        <p:tgtEl>
                                          <p:spTgt spid="3">
                                            <p:txEl>
                                              <p:pRg st="1" end="1"/>
                                            </p:txEl>
                                          </p:spTgt>
                                        </p:tgtEl>
                                      </p:cBhvr>
                                    </p:animEffect>
                                  </p:childTnLst>
                                </p:cTn>
                              </p:par>
                            </p:childTnLst>
                          </p:cTn>
                        </p:par>
                        <p:par>
                          <p:cTn id="15" fill="hold">
                            <p:stCondLst>
                              <p:cond delay="5000"/>
                            </p:stCondLst>
                            <p:childTnLst>
                              <p:par>
                                <p:cTn id="16" presetID="14" presetClass="entr" presetSubtype="1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1000"/>
                                        <p:tgtEl>
                                          <p:spTgt spid="3">
                                            <p:txEl>
                                              <p:pRg st="2" end="2"/>
                                            </p:txEl>
                                          </p:spTgt>
                                        </p:tgtEl>
                                      </p:cBhvr>
                                    </p:animEffect>
                                  </p:childTnLst>
                                </p:cTn>
                              </p:par>
                            </p:childTnLst>
                          </p:cTn>
                        </p:par>
                        <p:par>
                          <p:cTn id="19" fill="hold">
                            <p:stCondLst>
                              <p:cond delay="6000"/>
                            </p:stCondLst>
                            <p:childTnLst>
                              <p:par>
                                <p:cTn id="20" presetID="14" presetClass="entr" presetSubtype="1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1000"/>
                                        <p:tgtEl>
                                          <p:spTgt spid="3">
                                            <p:txEl>
                                              <p:pRg st="3" end="3"/>
                                            </p:txEl>
                                          </p:spTgt>
                                        </p:tgtEl>
                                      </p:cBhvr>
                                    </p:animEffect>
                                  </p:childTnLst>
                                </p:cTn>
                              </p:par>
                            </p:childTnLst>
                          </p:cTn>
                        </p:par>
                        <p:par>
                          <p:cTn id="23" fill="hold">
                            <p:stCondLst>
                              <p:cond delay="7000"/>
                            </p:stCondLst>
                            <p:childTnLst>
                              <p:par>
                                <p:cTn id="24" presetID="14" presetClass="entr" presetSubtype="1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1000"/>
                                        <p:tgtEl>
                                          <p:spTgt spid="3">
                                            <p:txEl>
                                              <p:pRg st="4" end="4"/>
                                            </p:txEl>
                                          </p:spTgt>
                                        </p:tgtEl>
                                      </p:cBhvr>
                                    </p:animEffect>
                                  </p:childTnLst>
                                </p:cTn>
                              </p:par>
                            </p:childTnLst>
                          </p:cTn>
                        </p:par>
                        <p:par>
                          <p:cTn id="27" fill="hold">
                            <p:stCondLst>
                              <p:cond delay="8000"/>
                            </p:stCondLst>
                            <p:childTnLst>
                              <p:par>
                                <p:cTn id="28" presetID="14" presetClass="entr" presetSubtype="1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1000"/>
                                        <p:tgtEl>
                                          <p:spTgt spid="3">
                                            <p:txEl>
                                              <p:pRg st="5" end="5"/>
                                            </p:txEl>
                                          </p:spTgt>
                                        </p:tgtEl>
                                      </p:cBhvr>
                                    </p:animEffect>
                                  </p:childTnLst>
                                </p:cTn>
                              </p:par>
                            </p:childTnLst>
                          </p:cTn>
                        </p:par>
                        <p:par>
                          <p:cTn id="31" fill="hold">
                            <p:stCondLst>
                              <p:cond delay="9000"/>
                            </p:stCondLst>
                            <p:childTnLst>
                              <p:par>
                                <p:cTn id="32" presetID="14" presetClass="entr" presetSubtype="1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4" dur="1000"/>
                                        <p:tgtEl>
                                          <p:spTgt spid="3">
                                            <p:txEl>
                                              <p:pRg st="6" end="6"/>
                                            </p:txEl>
                                          </p:spTgt>
                                        </p:tgtEl>
                                      </p:cBhvr>
                                    </p:animEffect>
                                  </p:childTnLst>
                                </p:cTn>
                              </p:par>
                            </p:childTnLst>
                          </p:cTn>
                        </p:par>
                        <p:par>
                          <p:cTn id="35" fill="hold">
                            <p:stCondLst>
                              <p:cond delay="10000"/>
                            </p:stCondLst>
                            <p:childTnLst>
                              <p:par>
                                <p:cTn id="36" presetID="14" presetClass="entr" presetSubtype="1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1000"/>
                                        <p:tgtEl>
                                          <p:spTgt spid="3">
                                            <p:txEl>
                                              <p:pRg st="7" end="7"/>
                                            </p:txEl>
                                          </p:spTgt>
                                        </p:tgtEl>
                                      </p:cBhvr>
                                    </p:animEffect>
                                  </p:childTnLst>
                                </p:cTn>
                              </p:par>
                            </p:childTnLst>
                          </p:cTn>
                        </p:par>
                        <p:par>
                          <p:cTn id="39" fill="hold">
                            <p:stCondLst>
                              <p:cond delay="11000"/>
                            </p:stCondLst>
                            <p:childTnLst>
                              <p:par>
                                <p:cTn id="40" presetID="14" presetClass="entr" presetSubtype="1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1000"/>
                                        <p:tgtEl>
                                          <p:spTgt spid="3">
                                            <p:txEl>
                                              <p:pRg st="8" end="8"/>
                                            </p:txEl>
                                          </p:spTgt>
                                        </p:tgtEl>
                                      </p:cBhvr>
                                    </p:animEffect>
                                  </p:childTnLst>
                                </p:cTn>
                              </p:par>
                            </p:childTnLst>
                          </p:cTn>
                        </p:par>
                        <p:par>
                          <p:cTn id="43" fill="hold">
                            <p:stCondLst>
                              <p:cond delay="12000"/>
                            </p:stCondLst>
                            <p:childTnLst>
                              <p:par>
                                <p:cTn id="44" presetID="14" presetClass="entr" presetSubtype="10"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6" dur="1000"/>
                                        <p:tgtEl>
                                          <p:spTgt spid="3">
                                            <p:txEl>
                                              <p:pRg st="9" end="9"/>
                                            </p:txEl>
                                          </p:spTgt>
                                        </p:tgtEl>
                                      </p:cBhvr>
                                    </p:animEffect>
                                  </p:childTnLst>
                                </p:cTn>
                              </p:par>
                            </p:childTnLst>
                          </p:cTn>
                        </p:par>
                        <p:par>
                          <p:cTn id="47" fill="hold">
                            <p:stCondLst>
                              <p:cond delay="13000"/>
                            </p:stCondLst>
                            <p:childTnLst>
                              <p:par>
                                <p:cTn id="48" presetID="14" presetClass="entr" presetSubtype="10" fill="hold" grpId="0"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0" dur="1000"/>
                                        <p:tgtEl>
                                          <p:spTgt spid="3">
                                            <p:txEl>
                                              <p:pRg st="10" end="10"/>
                                            </p:txEl>
                                          </p:spTgt>
                                        </p:tgtEl>
                                      </p:cBhvr>
                                    </p:animEffect>
                                  </p:childTnLst>
                                </p:cTn>
                              </p:par>
                            </p:childTnLst>
                          </p:cTn>
                        </p:par>
                        <p:par>
                          <p:cTn id="51" fill="hold">
                            <p:stCondLst>
                              <p:cond delay="14000"/>
                            </p:stCondLst>
                            <p:childTnLst>
                              <p:par>
                                <p:cTn id="52" presetID="14" presetClass="entr" presetSubtype="10" fill="hold" grpId="0" nodeType="after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4" dur="1000"/>
                                        <p:tgtEl>
                                          <p:spTgt spid="3">
                                            <p:txEl>
                                              <p:pRg st="11" end="11"/>
                                            </p:txEl>
                                          </p:spTgt>
                                        </p:tgtEl>
                                      </p:cBhvr>
                                    </p:animEffect>
                                  </p:childTnLst>
                                </p:cTn>
                              </p:par>
                            </p:childTnLst>
                          </p:cTn>
                        </p:par>
                        <p:par>
                          <p:cTn id="55" fill="hold">
                            <p:stCondLst>
                              <p:cond delay="15000"/>
                            </p:stCondLst>
                            <p:childTnLst>
                              <p:par>
                                <p:cTn id="56" presetID="14" presetClass="entr" presetSubtype="10" fill="hold" grpId="0" nodeType="after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58" dur="1000"/>
                                        <p:tgtEl>
                                          <p:spTgt spid="3">
                                            <p:txEl>
                                              <p:pRg st="12" end="12"/>
                                            </p:txEl>
                                          </p:spTgt>
                                        </p:tgtEl>
                                      </p:cBhvr>
                                    </p:animEffect>
                                  </p:childTnLst>
                                </p:cTn>
                              </p:par>
                            </p:childTnLst>
                          </p:cTn>
                        </p:par>
                        <p:par>
                          <p:cTn id="59" fill="hold">
                            <p:stCondLst>
                              <p:cond delay="16000"/>
                            </p:stCondLst>
                            <p:childTnLst>
                              <p:par>
                                <p:cTn id="60" presetID="14" presetClass="entr" presetSubtype="10" fill="hold" grpId="0"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62" dur="1000"/>
                                        <p:tgtEl>
                                          <p:spTgt spid="3">
                                            <p:txEl>
                                              <p:pRg st="13" end="13"/>
                                            </p:txEl>
                                          </p:spTgt>
                                        </p:tgtEl>
                                      </p:cBhvr>
                                    </p:animEffect>
                                  </p:childTnLst>
                                </p:cTn>
                              </p:par>
                            </p:childTnLst>
                          </p:cTn>
                        </p:par>
                        <p:par>
                          <p:cTn id="63" fill="hold">
                            <p:stCondLst>
                              <p:cond delay="17000"/>
                            </p:stCondLst>
                            <p:childTnLst>
                              <p:par>
                                <p:cTn id="64" presetID="14" presetClass="entr" presetSubtype="10" fill="hold" grpId="0" nodeType="after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66" dur="1000"/>
                                        <p:tgtEl>
                                          <p:spTgt spid="3">
                                            <p:txEl>
                                              <p:pRg st="14" end="14"/>
                                            </p:txEl>
                                          </p:spTgt>
                                        </p:tgtEl>
                                      </p:cBhvr>
                                    </p:animEffect>
                                  </p:childTnLst>
                                </p:cTn>
                              </p:par>
                            </p:childTnLst>
                          </p:cTn>
                        </p:par>
                        <p:par>
                          <p:cTn id="67" fill="hold">
                            <p:stCondLst>
                              <p:cond delay="18000"/>
                            </p:stCondLst>
                            <p:childTnLst>
                              <p:par>
                                <p:cTn id="68" presetID="14" presetClass="entr" presetSubtype="10" fill="hold" grpId="0" nodeType="after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70" dur="1000"/>
                                        <p:tgtEl>
                                          <p:spTgt spid="3">
                                            <p:txEl>
                                              <p:pRg st="15" end="15"/>
                                            </p:txEl>
                                          </p:spTgt>
                                        </p:tgtEl>
                                      </p:cBhvr>
                                    </p:animEffect>
                                  </p:childTnLst>
                                </p:cTn>
                              </p:par>
                            </p:childTnLst>
                          </p:cTn>
                        </p:par>
                        <p:par>
                          <p:cTn id="71" fill="hold">
                            <p:stCondLst>
                              <p:cond delay="19000"/>
                            </p:stCondLst>
                            <p:childTnLst>
                              <p:par>
                                <p:cTn id="72" presetID="14" presetClass="entr" presetSubtype="10" fill="hold" grpId="0" nodeType="afterEffect">
                                  <p:stCondLst>
                                    <p:cond delay="0"/>
                                  </p:stCondLst>
                                  <p:childTnLst>
                                    <p:set>
                                      <p:cBhvr>
                                        <p:cTn id="73" dur="1" fill="hold">
                                          <p:stCondLst>
                                            <p:cond delay="0"/>
                                          </p:stCondLst>
                                        </p:cTn>
                                        <p:tgtEl>
                                          <p:spTgt spid="3">
                                            <p:txEl>
                                              <p:pRg st="16" end="16"/>
                                            </p:txEl>
                                          </p:spTgt>
                                        </p:tgtEl>
                                        <p:attrNameLst>
                                          <p:attrName>style.visibility</p:attrName>
                                        </p:attrNameLst>
                                      </p:cBhvr>
                                      <p:to>
                                        <p:strVal val="visible"/>
                                      </p:to>
                                    </p:set>
                                    <p:animEffect transition="in" filter="randombar(horizontal)">
                                      <p:cBhvr>
                                        <p:cTn id="74" dur="1000"/>
                                        <p:tgtEl>
                                          <p:spTgt spid="3">
                                            <p:txEl>
                                              <p:pRg st="16" end="16"/>
                                            </p:txEl>
                                          </p:spTgt>
                                        </p:tgtEl>
                                      </p:cBhvr>
                                    </p:animEffect>
                                  </p:childTnLst>
                                </p:cTn>
                              </p:par>
                            </p:childTnLst>
                          </p:cTn>
                        </p:par>
                        <p:par>
                          <p:cTn id="75" fill="hold">
                            <p:stCondLst>
                              <p:cond delay="20000"/>
                            </p:stCondLst>
                            <p:childTnLst>
                              <p:par>
                                <p:cTn id="76" presetID="14" presetClass="entr" presetSubtype="10" fill="hold" grpId="0" nodeType="afterEffect">
                                  <p:stCondLst>
                                    <p:cond delay="0"/>
                                  </p:stCondLst>
                                  <p:childTnLst>
                                    <p:set>
                                      <p:cBhvr>
                                        <p:cTn id="77" dur="1" fill="hold">
                                          <p:stCondLst>
                                            <p:cond delay="0"/>
                                          </p:stCondLst>
                                        </p:cTn>
                                        <p:tgtEl>
                                          <p:spTgt spid="3">
                                            <p:txEl>
                                              <p:pRg st="17" end="17"/>
                                            </p:txEl>
                                          </p:spTgt>
                                        </p:tgtEl>
                                        <p:attrNameLst>
                                          <p:attrName>style.visibility</p:attrName>
                                        </p:attrNameLst>
                                      </p:cBhvr>
                                      <p:to>
                                        <p:strVal val="visible"/>
                                      </p:to>
                                    </p:set>
                                    <p:animEffect transition="in" filter="randombar(horizontal)">
                                      <p:cBhvr>
                                        <p:cTn id="78" dur="1000"/>
                                        <p:tgtEl>
                                          <p:spTgt spid="3">
                                            <p:txEl>
                                              <p:pRg st="17" end="17"/>
                                            </p:txEl>
                                          </p:spTgt>
                                        </p:tgtEl>
                                      </p:cBhvr>
                                    </p:animEffect>
                                  </p:childTnLst>
                                </p:cTn>
                              </p:par>
                            </p:childTnLst>
                          </p:cTn>
                        </p:par>
                        <p:par>
                          <p:cTn id="79" fill="hold">
                            <p:stCondLst>
                              <p:cond delay="21000"/>
                            </p:stCondLst>
                            <p:childTnLst>
                              <p:par>
                                <p:cTn id="80" presetID="14" presetClass="entr" presetSubtype="10" fill="hold" grpId="0" nodeType="afterEffect">
                                  <p:stCondLst>
                                    <p:cond delay="0"/>
                                  </p:stCondLst>
                                  <p:childTnLst>
                                    <p:set>
                                      <p:cBhvr>
                                        <p:cTn id="81" dur="1" fill="hold">
                                          <p:stCondLst>
                                            <p:cond delay="0"/>
                                          </p:stCondLst>
                                        </p:cTn>
                                        <p:tgtEl>
                                          <p:spTgt spid="3">
                                            <p:txEl>
                                              <p:pRg st="18" end="18"/>
                                            </p:txEl>
                                          </p:spTgt>
                                        </p:tgtEl>
                                        <p:attrNameLst>
                                          <p:attrName>style.visibility</p:attrName>
                                        </p:attrNameLst>
                                      </p:cBhvr>
                                      <p:to>
                                        <p:strVal val="visible"/>
                                      </p:to>
                                    </p:set>
                                    <p:animEffect transition="in" filter="randombar(horizontal)">
                                      <p:cBhvr>
                                        <p:cTn id="82" dur="1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0"/>
            <a:ext cx="6172200" cy="45719"/>
          </a:xfrm>
        </p:spPr>
        <p:txBody>
          <a:bodyPr>
            <a:normAutofit fontScale="90000"/>
          </a:bodyPr>
          <a:lstStyle/>
          <a:p>
            <a:endParaRPr lang="ru-RU" dirty="0"/>
          </a:p>
        </p:txBody>
      </p:sp>
      <p:sp>
        <p:nvSpPr>
          <p:cNvPr id="3" name="Содержимое 2"/>
          <p:cNvSpPr>
            <a:spLocks noGrp="1"/>
          </p:cNvSpPr>
          <p:nvPr>
            <p:ph idx="1"/>
          </p:nvPr>
        </p:nvSpPr>
        <p:spPr>
          <a:xfrm>
            <a:off x="428604" y="500034"/>
            <a:ext cx="6086496" cy="7932766"/>
          </a:xfrm>
          <a:scene3d>
            <a:camera prst="isometricOffAxis2Left"/>
            <a:lightRig rig="threePt" dir="t"/>
          </a:scene3d>
        </p:spPr>
        <p:txBody>
          <a:bodyPr>
            <a:normAutofit fontScale="25000" lnSpcReduction="20000"/>
          </a:bodyPr>
          <a:lstStyle/>
          <a:p>
            <a:endParaRPr lang="ru-RU" sz="3100" dirty="0" smtClean="0"/>
          </a:p>
          <a:p>
            <a:pPr algn="ctr">
              <a:buNone/>
            </a:pPr>
            <a:r>
              <a:rPr lang="ru-RU" sz="5600" b="1" i="1" dirty="0" smtClean="0">
                <a:solidFill>
                  <a:schemeClr val="accent2">
                    <a:lumMod val="50000"/>
                  </a:schemeClr>
                </a:solidFill>
              </a:rPr>
              <a:t>Графические узоры</a:t>
            </a:r>
            <a:endParaRPr lang="ru-RU" sz="5600" i="1" dirty="0" smtClean="0">
              <a:solidFill>
                <a:schemeClr val="accent2">
                  <a:lumMod val="50000"/>
                </a:schemeClr>
              </a:solidFill>
            </a:endParaRPr>
          </a:p>
          <a:p>
            <a:pPr algn="just">
              <a:buFont typeface="Wingdings" pitchFamily="2" charset="2"/>
              <a:buChar char="q"/>
            </a:pPr>
            <a:r>
              <a:rPr lang="ru-RU" sz="4800" dirty="0" smtClean="0"/>
              <a:t>А в эту игру можно играть и с одним ребенком, и с группой детей. Ребенку дается лист клетчатой бумаги. Ведущий говорит: "Сейчас мы будем учиться рисовать разные узоры. Постарайтесь, чтобы они получились красивыми и ак­куратными. Для этого слушайте меня внимательно - я буду говорить, в какую сторону и на сколько клеточек провести линию. Проводите только те линии, которые я буду называть. Когда нарисуете одну, ждите, пока я не назову сле­дующую. Каждую линию начинайте там, где кончилась предыдущая, не отры­вая карандаша от бумаги. Все помнят, где правая рука? Вытяните ее в сторону. Сейчас вы показываете направо. А где левая рука? Молодцы.</a:t>
            </a:r>
          </a:p>
          <a:p>
            <a:pPr algn="just">
              <a:buFont typeface="Wingdings" pitchFamily="2" charset="2"/>
              <a:buChar char="q"/>
            </a:pPr>
            <a:r>
              <a:rPr lang="ru-RU" sz="4800" dirty="0" smtClean="0"/>
              <a:t>Начинаем рисовать первый узор. Поставили карандаш. Рисуем линию: одна клетка направо, одна клетка вверх, одна направо, одна вниз, одна направо, одна вниз, одна налево, одна вверх, одна налево, одна вверх. Что у нас получилось? Правильно, крестик".</a:t>
            </a:r>
          </a:p>
          <a:p>
            <a:pPr algn="just">
              <a:buFont typeface="Wingdings" pitchFamily="2" charset="2"/>
              <a:buChar char="q"/>
            </a:pPr>
            <a:r>
              <a:rPr lang="ru-RU" sz="4800" dirty="0" smtClean="0"/>
              <a:t>Родители могут сами придумывать узоры, усложнив задание и включив в него движения карандашом вниз, вверх, вправо, влево на разное число клеток (до трех в одну сторону). После того как ребенок выполнит ваше задание, предложите ему самостоятельно продолжить этот узор.</a:t>
            </a:r>
          </a:p>
          <a:p>
            <a:pPr algn="just">
              <a:buFont typeface="Wingdings" pitchFamily="2" charset="2"/>
              <a:buChar char="q"/>
            </a:pPr>
            <a:r>
              <a:rPr lang="ru-RU" sz="4800" dirty="0" smtClean="0"/>
              <a:t>Если правильно выполнить задание не удается, полезно поупражняться, начиная с самых простых. Не забывайте хвалить детей в любом случае!</a:t>
            </a:r>
          </a:p>
          <a:p>
            <a:pPr algn="ctr">
              <a:buNone/>
            </a:pPr>
            <a:r>
              <a:rPr lang="ru-RU" sz="5600" b="1" i="1" dirty="0" smtClean="0">
                <a:solidFill>
                  <a:schemeClr val="accent2">
                    <a:lumMod val="50000"/>
                  </a:schemeClr>
                </a:solidFill>
              </a:rPr>
              <a:t>Деревянные палочки</a:t>
            </a:r>
          </a:p>
          <a:p>
            <a:pPr algn="just">
              <a:buFont typeface="Wingdings" pitchFamily="2" charset="2"/>
              <a:buChar char="q"/>
            </a:pPr>
            <a:r>
              <a:rPr lang="ru-RU" sz="4800" dirty="0" smtClean="0"/>
              <a:t>Для этой увлекательной игры понадобится 10-30 палочек (можно спичек). Играть лучше вдвоем. Ведущий складывает из палочек фигурку (домик, елочку, звездочку), дает рассмотреть и через 2-4 секунды закрывает листом бумаги. Другой участник игры должен за это короткое время запомнить фигурку, а за­тем по памяти выложить ее в соответствии с образцом. По окончании фигурки сверяются, если нужно, исправляются. Если палочка пропущена или положена неправильно - это считается ошибкой. Задание можно усложнить, предложив выложить сразу несколько фигурок или сократив время запоминания до 1-2 се­ку яд.</a:t>
            </a:r>
          </a:p>
          <a:p>
            <a:pPr algn="just">
              <a:buFont typeface="Wingdings" pitchFamily="2" charset="2"/>
              <a:buChar char="q"/>
            </a:pPr>
            <a:r>
              <a:rPr lang="ru-RU" sz="4800" dirty="0" smtClean="0"/>
              <a:t>Не расстраивайтесь, если не сумеете с первого раза правильно выложить фигурку - это очень сложное задание.</a:t>
            </a:r>
          </a:p>
          <a:p>
            <a:pPr algn="ctr">
              <a:buNone/>
            </a:pPr>
            <a:r>
              <a:rPr lang="ru-RU" sz="5600" b="1" i="1" dirty="0" smtClean="0">
                <a:solidFill>
                  <a:schemeClr val="accent2">
                    <a:lumMod val="50000"/>
                  </a:schemeClr>
                </a:solidFill>
              </a:rPr>
              <a:t>Нитка и клубок</a:t>
            </a:r>
          </a:p>
          <a:p>
            <a:pPr algn="just">
              <a:buFont typeface="Wingdings" pitchFamily="2" charset="2"/>
              <a:buChar char="Ø"/>
            </a:pPr>
            <a:r>
              <a:rPr lang="ru-RU" sz="4800" dirty="0" smtClean="0"/>
              <a:t>Эта группа упражнений носит название "задачи Пиаже" по имени извест­ного швейцарского психолога. Возьмите две нитки одинаковой длины, предло­жите ребенку убедиться в том, что они действительно одинаковы. Пусть он сам их измерит, подержит в руках. Затем на его глазах смотайте одну из ниток в клубок. Уточните теперь: какая из ниток длиннее? Обычно ребятишки-дошкольники указывают на ту, что размотана. В этом случае спросите: почему он так думает, что произошло с длинной ниткой в клубке? Попросите ребенка размотать клубок и сравнить длину ниток. Убедился ли он в том, что, несмотря на форму, длина остается неизменной?</a:t>
            </a:r>
          </a:p>
          <a:p>
            <a:pPr algn="just">
              <a:buFont typeface="Wingdings" pitchFamily="2" charset="2"/>
              <a:buChar char="Ø"/>
            </a:pPr>
            <a:r>
              <a:rPr lang="ru-RU" sz="4800" dirty="0" smtClean="0"/>
              <a:t>Предложите ему другую подобную задачку. Покажите две полоски бума­ги одинаковой длины и на его глазах сложите одну из них в гармошку. Какая из полосок длиннее?</a:t>
            </a:r>
          </a:p>
          <a:p>
            <a:pPr algn="just">
              <a:buFont typeface="Wingdings" pitchFamily="2" charset="2"/>
              <a:buChar char="Ø"/>
            </a:pPr>
            <a:r>
              <a:rPr lang="ru-RU" sz="4800" dirty="0" smtClean="0"/>
              <a:t>Можно показать два одинаковых стакана с одинаковым количеством во­ды. Затем перелить вод)' из одного стакана в другой, более узкий и высокий. Где воды стало больше?</a:t>
            </a:r>
          </a:p>
          <a:p>
            <a:pPr algn="just">
              <a:buFont typeface="Wingdings" pitchFamily="2" charset="2"/>
              <a:buChar char="Ø"/>
            </a:pPr>
            <a:r>
              <a:rPr lang="ru-RU" sz="4800" dirty="0" smtClean="0"/>
              <a:t>Детишки любят разгадывать разные задачки-шутки. Например: цапля на одной ноге весит 10 кг, сколько она будет весить на двух ногах? Что тяжелее -1 кг железа или 1 кг ваты?</a:t>
            </a:r>
          </a:p>
        </p:txBody>
      </p:sp>
      <p:sp>
        <p:nvSpPr>
          <p:cNvPr id="5" name="Номер слайда 4"/>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2" end="2"/>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3" end="3"/>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4" end="4"/>
                                            </p:txEl>
                                          </p:spTgt>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5" end="5"/>
                                            </p:txEl>
                                          </p:spTgt>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6" end="6"/>
                                            </p:txEl>
                                          </p:spTgt>
                                        </p:tgtEl>
                                      </p:cBhvr>
                                    </p:animEffect>
                                  </p:childTnLst>
                                </p:cTn>
                              </p:par>
                            </p:childTnLst>
                          </p:cTn>
                        </p:par>
                        <p:par>
                          <p:cTn id="40" fill="hold">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7" end="7"/>
                                            </p:txEl>
                                          </p:spTgt>
                                        </p:tgtEl>
                                      </p:cBhvr>
                                    </p:animEffect>
                                  </p:childTnLst>
                                </p:cTn>
                              </p:par>
                            </p:childTnLst>
                          </p:cTn>
                        </p:par>
                        <p:par>
                          <p:cTn id="46" fill="hold">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8" end="8"/>
                                            </p:txEl>
                                          </p:spTgt>
                                        </p:tgtEl>
                                      </p:cBhvr>
                                    </p:animEffect>
                                  </p:childTnLst>
                                </p:cTn>
                              </p:par>
                            </p:childTnLst>
                          </p:cTn>
                        </p:par>
                        <p:par>
                          <p:cTn id="52" fill="hold">
                            <p:stCondLst>
                              <p:cond delay="8000"/>
                            </p:stCondLst>
                            <p:childTnLst>
                              <p:par>
                                <p:cTn id="53" presetID="29"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
                                            <p:txEl>
                                              <p:pRg st="9" end="9"/>
                                            </p:txEl>
                                          </p:spTgt>
                                        </p:tgtEl>
                                      </p:cBhvr>
                                    </p:animEffect>
                                  </p:childTnLst>
                                </p:cTn>
                              </p:par>
                            </p:childTnLst>
                          </p:cTn>
                        </p:par>
                        <p:par>
                          <p:cTn id="58" fill="hold">
                            <p:stCondLst>
                              <p:cond delay="9000"/>
                            </p:stCondLst>
                            <p:childTnLst>
                              <p:par>
                                <p:cTn id="59" presetID="29" presetClass="entr" presetSubtype="0" fill="hold" grpId="0"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
                                            <p:txEl>
                                              <p:pRg st="10" end="10"/>
                                            </p:txEl>
                                          </p:spTgt>
                                        </p:tgtEl>
                                      </p:cBhvr>
                                    </p:animEffect>
                                  </p:childTnLst>
                                </p:cTn>
                              </p:par>
                            </p:childTnLst>
                          </p:cTn>
                        </p:par>
                        <p:par>
                          <p:cTn id="64" fill="hold">
                            <p:stCondLst>
                              <p:cond delay="10000"/>
                            </p:stCondLst>
                            <p:childTnLst>
                              <p:par>
                                <p:cTn id="65" presetID="29" presetClass="entr" presetSubtype="0" fill="hold" grpId="0" nodeType="after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
                                            <p:txEl>
                                              <p:pRg st="11" end="11"/>
                                            </p:txEl>
                                          </p:spTgt>
                                        </p:tgtEl>
                                      </p:cBhvr>
                                    </p:animEffect>
                                  </p:childTnLst>
                                </p:cTn>
                              </p:par>
                            </p:childTnLst>
                          </p:cTn>
                        </p:par>
                        <p:par>
                          <p:cTn id="70" fill="hold">
                            <p:stCondLst>
                              <p:cond delay="11000"/>
                            </p:stCondLst>
                            <p:childTnLst>
                              <p:par>
                                <p:cTn id="71" presetID="29" presetClass="entr" presetSubtype="0" fill="hold" grpId="0" nodeType="after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p:cTn id="73"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74" dur="10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75" dur="1000"/>
                                        <p:tgtEl>
                                          <p:spTgt spid="3">
                                            <p:txEl>
                                              <p:pRg st="12" end="12"/>
                                            </p:txEl>
                                          </p:spTgt>
                                        </p:tgtEl>
                                      </p:cBhvr>
                                    </p:animEffect>
                                  </p:childTnLst>
                                </p:cTn>
                              </p:par>
                            </p:childTnLst>
                          </p:cTn>
                        </p:par>
                        <p:par>
                          <p:cTn id="76" fill="hold">
                            <p:stCondLst>
                              <p:cond delay="12000"/>
                            </p:stCondLst>
                            <p:childTnLst>
                              <p:par>
                                <p:cTn id="77" presetID="29" presetClass="entr" presetSubtype="0" fill="hold" grpId="0" nodeType="after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p:cTn id="79"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714348"/>
            <a:ext cx="6172200" cy="357190"/>
          </a:xfrm>
          <a:scene3d>
            <a:camera prst="perspectiveContrastingLeftFacing"/>
            <a:lightRig rig="threePt" dir="t"/>
          </a:scene3d>
        </p:spPr>
        <p:txBody>
          <a:bodyPr>
            <a:noAutofit/>
          </a:bodyPr>
          <a:lstStyle/>
          <a:p>
            <a:pPr algn="ctr"/>
            <a:r>
              <a:rPr lang="ru-RU" sz="1600" b="1" i="1" dirty="0" smtClean="0">
                <a:latin typeface="Constantia" pitchFamily="18" charset="0"/>
              </a:rPr>
              <a:t>И еще одно упражнение-тест "Один и много". </a:t>
            </a:r>
            <a:endParaRPr lang="ru-RU" sz="1600" i="1" dirty="0">
              <a:latin typeface="Constantia" pitchFamily="18" charset="0"/>
            </a:endParaRPr>
          </a:p>
        </p:txBody>
      </p:sp>
      <p:sp>
        <p:nvSpPr>
          <p:cNvPr id="3" name="Содержимое 2"/>
          <p:cNvSpPr>
            <a:spLocks noGrp="1"/>
          </p:cNvSpPr>
          <p:nvPr>
            <p:ph idx="1"/>
          </p:nvPr>
        </p:nvSpPr>
        <p:spPr>
          <a:xfrm>
            <a:off x="500042" y="1071538"/>
            <a:ext cx="6015058" cy="7361262"/>
          </a:xfrm>
          <a:scene3d>
            <a:camera prst="isometricOffAxis2Left"/>
            <a:lightRig rig="threePt" dir="t"/>
          </a:scene3d>
        </p:spPr>
        <p:txBody>
          <a:bodyPr>
            <a:normAutofit/>
          </a:bodyPr>
          <a:lstStyle/>
          <a:p>
            <a:pPr algn="just">
              <a:buFont typeface="Wingdings" pitchFamily="2" charset="2"/>
              <a:buChar char="v"/>
            </a:pPr>
            <a:r>
              <a:rPr lang="ru-RU" sz="1200" dirty="0" smtClean="0"/>
              <a:t>Вы называете один предмет, а малыш во множественном числе, например: книга - книги, собака -собаки, дерево - деревья, ухо - уши, морковь - моркови, стул - стулья, лебедь -лебеди, свеча - свечи, ножницы - </a:t>
            </a:r>
            <a:r>
              <a:rPr lang="ru-RU" sz="1200" dirty="0" err="1" smtClean="0"/>
              <a:t>ножницы</a:t>
            </a:r>
            <a:r>
              <a:rPr lang="ru-RU" sz="1200" dirty="0" smtClean="0"/>
              <a:t>, окно - окна, пальто - </a:t>
            </a:r>
            <a:r>
              <a:rPr lang="ru-RU" sz="1200" dirty="0" err="1" smtClean="0"/>
              <a:t>пальто</a:t>
            </a:r>
            <a:r>
              <a:rPr lang="ru-RU" sz="1200" dirty="0" smtClean="0"/>
              <a:t> и др. Если ребенок не допустил ошибок - поздравляем вас, ваши воспитательные усилия не пропали даром. Если он сделал 1-2 ошибки - надо заниматься даль­ше, если же больше 3 ошибок - ежедневное чтение в течение получаса должно стать для вас приятной обязанностью.</a:t>
            </a:r>
          </a:p>
          <a:p>
            <a:pPr algn="ctr">
              <a:buNone/>
            </a:pPr>
            <a:r>
              <a:rPr lang="ru-RU" sz="1400" b="1" i="1" dirty="0" smtClean="0">
                <a:solidFill>
                  <a:schemeClr val="accent2">
                    <a:lumMod val="50000"/>
                  </a:schemeClr>
                </a:solidFill>
              </a:rPr>
              <a:t>Игрушки</a:t>
            </a:r>
          </a:p>
          <a:p>
            <a:pPr algn="just">
              <a:buFont typeface="Wingdings" pitchFamily="2" charset="2"/>
              <a:buChar char="v"/>
            </a:pPr>
            <a:r>
              <a:rPr lang="ru-RU" sz="1200" dirty="0" smtClean="0"/>
              <a:t>Для тренировки зрительной памяти можно поиграть и в такую игру. На столе расставляются в любом порядке 10 игрушек, предметов. Попросите ребенка внимательно посмотреть на них в течение 10-20 секунд, а затем отвернуться. Вы в это время переставляете игрушки в другом порядке, можно даже убрать 1-2 игрушки, и после этого предлагаете малышу расставить все, как бы­ло раньше. Если он вспомнил 6 и меньше предметов, нужно еще поупражнять память и внимание, если вспомнил 7 или больше - прекрасный результат. А теперь и вам ребенок может предложить проверить память и внимание.</a:t>
            </a:r>
          </a:p>
          <a:p>
            <a:pPr algn="ctr">
              <a:buNone/>
            </a:pPr>
            <a:r>
              <a:rPr lang="ru-RU" sz="1400" b="1" i="1" dirty="0" smtClean="0">
                <a:solidFill>
                  <a:srgbClr val="C00000"/>
                </a:solidFill>
              </a:rPr>
              <a:t>Чтобы ваши усилия были эффективными, воспользуйтесь                 нашими рекомендациями:</a:t>
            </a:r>
            <a:endParaRPr lang="ru-RU" sz="1400" dirty="0" smtClean="0">
              <a:solidFill>
                <a:srgbClr val="C00000"/>
              </a:solidFill>
            </a:endParaRPr>
          </a:p>
          <a:p>
            <a:pPr algn="just">
              <a:buFont typeface="Courier New" pitchFamily="49" charset="0"/>
              <a:buChar char="o"/>
            </a:pPr>
            <a:r>
              <a:rPr lang="ru-RU" sz="1200" dirty="0" smtClean="0"/>
              <a:t> Не допускайте, чтобы малыш скучал во время занятий. Заинтересуйте его. Если ребенку весело, он учится лучше. Интерес делает детей по-настоящему творческими личностями. Повторяйте упражнения. Развитие умственных способностей ребенка определяется временем и практикой. Если что-то не получается, сделайте перерыв, вернитесь к нему позднее или предложите ребенку более легкий вариант.</a:t>
            </a:r>
          </a:p>
          <a:p>
            <a:pPr lvl="0" algn="just">
              <a:buFont typeface="Courier New" pitchFamily="49" charset="0"/>
              <a:buChar char="o"/>
            </a:pPr>
            <a:r>
              <a:rPr lang="ru-RU" sz="1200" dirty="0" smtClean="0"/>
              <a:t>Не проявляйте излишней тревоги по поводу недостаточных успехов малыша. Будьте терпеливы, не спешите, не давайте ребенку заданий, превышающих его интеллектуальные возможности.</a:t>
            </a:r>
          </a:p>
          <a:p>
            <a:pPr lvl="0" algn="just">
              <a:buFont typeface="Courier New" pitchFamily="49" charset="0"/>
              <a:buChar char="o"/>
            </a:pPr>
            <a:r>
              <a:rPr lang="ru-RU" sz="1200" dirty="0" smtClean="0"/>
              <a:t>В занятиях с ребенком нужна мера. Не пытайтесь предлагать задания, если малыш утомлен, займитесь чем-то другим.</a:t>
            </a:r>
          </a:p>
          <a:p>
            <a:pPr lvl="0" algn="just">
              <a:buFont typeface="Courier New" pitchFamily="49" charset="0"/>
              <a:buChar char="o"/>
            </a:pPr>
            <a:r>
              <a:rPr lang="ru-RU" sz="1200" dirty="0" smtClean="0"/>
              <a:t>Избегайте неодобрительной оценки, находите слова поддержки, чаще</a:t>
            </a:r>
            <a:br>
              <a:rPr lang="ru-RU" sz="1200" dirty="0" smtClean="0"/>
            </a:br>
            <a:r>
              <a:rPr lang="ru-RU" sz="1200" dirty="0" smtClean="0"/>
              <a:t>хвалите малыша за его терпение, настойчивость. Никогда не подчеркивайте его слабости в сравнении с другими детьми. Формируйте у него</a:t>
            </a:r>
            <a:br>
              <a:rPr lang="ru-RU" sz="1200" dirty="0" smtClean="0"/>
            </a:br>
            <a:r>
              <a:rPr lang="ru-RU" sz="1200" dirty="0" smtClean="0"/>
              <a:t>уверенность в своих силах.</a:t>
            </a:r>
          </a:p>
          <a:p>
            <a:pPr algn="just">
              <a:buFont typeface="Courier New" pitchFamily="49" charset="0"/>
              <a:buChar char="o"/>
            </a:pPr>
            <a:r>
              <a:rPr lang="ru-RU" sz="1200" dirty="0" smtClean="0"/>
              <a:t>А самое главное, постарайтесь не воспринимать занятия с ребенком как тяжелый труд, радуйтесь и получайте удовольствие от процесса общения, нико­гда не теряйте чувства юмора. Успехов вам и больше веры в себя и в возможно­сти своего ребенка!</a:t>
            </a:r>
          </a:p>
          <a:p>
            <a:pPr>
              <a:buFont typeface="Wingdings" pitchFamily="2" charset="2"/>
              <a:buChar char="v"/>
            </a:pPr>
            <a:endParaRPr lang="ru-RU" sz="12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3" end="3"/>
                                            </p:txEl>
                                          </p:spTgt>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4" end="4"/>
                                            </p:txEl>
                                          </p:spTgt>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5" end="5"/>
                                            </p:txEl>
                                          </p:spTgt>
                                        </p:tgtEl>
                                      </p:cBhvr>
                                    </p:animEffect>
                                  </p:childTnLst>
                                </p:cTn>
                              </p:par>
                            </p:childTnLst>
                          </p:cTn>
                        </p:par>
                        <p:par>
                          <p:cTn id="40" fill="hold">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6" end="6"/>
                                            </p:txEl>
                                          </p:spTgt>
                                        </p:tgtEl>
                                      </p:cBhvr>
                                    </p:animEffect>
                                  </p:childTnLst>
                                </p:cTn>
                              </p:par>
                            </p:childTnLst>
                          </p:cTn>
                        </p:par>
                        <p:par>
                          <p:cTn id="46" fill="hold">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7" end="7"/>
                                            </p:txEl>
                                          </p:spTgt>
                                        </p:tgtEl>
                                      </p:cBhvr>
                                    </p:animEffect>
                                  </p:childTnLst>
                                </p:cTn>
                              </p:par>
                            </p:childTnLst>
                          </p:cTn>
                        </p:par>
                        <p:par>
                          <p:cTn id="52" fill="hold">
                            <p:stCondLst>
                              <p:cond delay="8000"/>
                            </p:stCondLst>
                            <p:childTnLst>
                              <p:par>
                                <p:cTn id="53" presetID="29"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9">
      <a:dk1>
        <a:sysClr val="windowText" lastClr="000000"/>
      </a:dk1>
      <a:lt1>
        <a:srgbClr val="C7E2FA"/>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537</TotalTime>
  <Words>3880</Words>
  <PresentationFormat>Экран (4:3)</PresentationFormat>
  <Paragraphs>328</Paragraphs>
  <Slides>16</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Скоро в школу</vt:lpstr>
      <vt:lpstr>   Содержание</vt:lpstr>
      <vt:lpstr>Готовность детей к обучению в школе.                                   Кризис семи лет.</vt:lpstr>
      <vt:lpstr>   Памятка для родителей </vt:lpstr>
      <vt:lpstr>    </vt:lpstr>
      <vt:lpstr>АНКЕТЫ ДЛЯ РОДИТЕЛЕЙ ДЕТЕЙ ПОДГОТОВИТЕЛЬНЫХ  К ШКОЛЕ ГРУПП </vt:lpstr>
      <vt:lpstr>   Игры в кругу семьи </vt:lpstr>
      <vt:lpstr>Слайд 8</vt:lpstr>
      <vt:lpstr>И еще одно упражнение-тест "Один и много". </vt:lpstr>
      <vt:lpstr>        Специалисты советуют</vt:lpstr>
      <vt:lpstr>Прививки в школе </vt:lpstr>
      <vt:lpstr>«ШПАРГАЛКИ ДЛЯ РОДИТЕЛЕЙ»  Готовимся к школе </vt:lpstr>
      <vt:lpstr>Детская страничка</vt:lpstr>
      <vt:lpstr>Расскажите детям. </vt:lpstr>
      <vt:lpstr>Слайд 15</vt:lpstr>
      <vt:lpstr>Список используемой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Скоро в школу  № 1 журнал для родителей</dc:title>
  <cp:lastModifiedBy>1</cp:lastModifiedBy>
  <cp:revision>64</cp:revision>
  <dcterms:modified xsi:type="dcterms:W3CDTF">2013-04-29T15:53:07Z</dcterms:modified>
</cp:coreProperties>
</file>