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1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696C2-A64D-4145-91A9-C71D3FF8C4DA}" type="datetimeFigureOut">
              <a:rPr lang="ru-RU" smtClean="0"/>
              <a:t>05.11.2012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2C361-0D59-4A9A-A422-21B5BB93F42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696C2-A64D-4145-91A9-C71D3FF8C4DA}" type="datetimeFigureOut">
              <a:rPr lang="ru-RU" smtClean="0"/>
              <a:t>05.11.2012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2C361-0D59-4A9A-A422-21B5BB93F42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696C2-A64D-4145-91A9-C71D3FF8C4DA}" type="datetimeFigureOut">
              <a:rPr lang="ru-RU" smtClean="0"/>
              <a:t>05.11.2012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2C361-0D59-4A9A-A422-21B5BB93F42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696C2-A64D-4145-91A9-C71D3FF8C4DA}" type="datetimeFigureOut">
              <a:rPr lang="ru-RU" smtClean="0"/>
              <a:t>05.11.2012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2C361-0D59-4A9A-A422-21B5BB93F42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696C2-A64D-4145-91A9-C71D3FF8C4DA}" type="datetimeFigureOut">
              <a:rPr lang="ru-RU" smtClean="0"/>
              <a:t>05.11.2012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2C361-0D59-4A9A-A422-21B5BB93F42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696C2-A64D-4145-91A9-C71D3FF8C4DA}" type="datetimeFigureOut">
              <a:rPr lang="ru-RU" smtClean="0"/>
              <a:t>05.11.2012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2C361-0D59-4A9A-A422-21B5BB93F42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696C2-A64D-4145-91A9-C71D3FF8C4DA}" type="datetimeFigureOut">
              <a:rPr lang="ru-RU" smtClean="0"/>
              <a:t>05.11.2012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2C361-0D59-4A9A-A422-21B5BB93F42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696C2-A64D-4145-91A9-C71D3FF8C4DA}" type="datetimeFigureOut">
              <a:rPr lang="ru-RU" smtClean="0"/>
              <a:t>05.11.2012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2C361-0D59-4A9A-A422-21B5BB93F42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696C2-A64D-4145-91A9-C71D3FF8C4DA}" type="datetimeFigureOut">
              <a:rPr lang="ru-RU" smtClean="0"/>
              <a:t>05.11.2012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2C361-0D59-4A9A-A422-21B5BB93F42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696C2-A64D-4145-91A9-C71D3FF8C4DA}" type="datetimeFigureOut">
              <a:rPr lang="ru-RU" smtClean="0"/>
              <a:t>05.11.2012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2C361-0D59-4A9A-A422-21B5BB93F42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696C2-A64D-4145-91A9-C71D3FF8C4DA}" type="datetimeFigureOut">
              <a:rPr lang="ru-RU" smtClean="0"/>
              <a:t>05.11.2012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2C361-0D59-4A9A-A422-21B5BB93F42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74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B696C2-A64D-4145-91A9-C71D3FF8C4DA}" type="datetimeFigureOut">
              <a:rPr lang="ru-RU" smtClean="0"/>
              <a:t>05.11.2012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F2C361-0D59-4A9A-A422-21B5BB93F422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857232"/>
            <a:ext cx="7772400" cy="242889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>
                <a:solidFill>
                  <a:srgbClr val="CC00FF"/>
                </a:solidFill>
                <a:latin typeface="Arial Black" pitchFamily="34" charset="0"/>
              </a:rPr>
              <a:t>Консультация </a:t>
            </a:r>
            <a:br>
              <a:rPr lang="ru-RU" b="1" dirty="0" smtClean="0">
                <a:solidFill>
                  <a:srgbClr val="CC00FF"/>
                </a:solidFill>
                <a:latin typeface="Arial Black" pitchFamily="34" charset="0"/>
              </a:rPr>
            </a:br>
            <a:r>
              <a:rPr lang="ru-RU" b="1" dirty="0" smtClean="0">
                <a:solidFill>
                  <a:srgbClr val="CC00FF"/>
                </a:solidFill>
                <a:latin typeface="Arial Black" pitchFamily="34" charset="0"/>
              </a:rPr>
              <a:t>для </a:t>
            </a:r>
            <a:br>
              <a:rPr lang="ru-RU" b="1" dirty="0" smtClean="0">
                <a:solidFill>
                  <a:srgbClr val="CC00FF"/>
                </a:solidFill>
                <a:latin typeface="Arial Black" pitchFamily="34" charset="0"/>
              </a:rPr>
            </a:br>
            <a:r>
              <a:rPr lang="ru-RU" b="1" dirty="0" smtClean="0">
                <a:solidFill>
                  <a:srgbClr val="CC00FF"/>
                </a:solidFill>
                <a:latin typeface="Arial Black" pitchFamily="34" charset="0"/>
              </a:rPr>
              <a:t>родителей</a:t>
            </a:r>
            <a:br>
              <a:rPr lang="ru-RU" b="1" dirty="0" smtClean="0">
                <a:solidFill>
                  <a:srgbClr val="CC00FF"/>
                </a:solidFill>
                <a:latin typeface="Arial Black" pitchFamily="34" charset="0"/>
              </a:rPr>
            </a:br>
            <a:r>
              <a:rPr lang="ru-RU" b="1" dirty="0" smtClean="0">
                <a:solidFill>
                  <a:srgbClr val="CC00FF"/>
                </a:solidFill>
                <a:latin typeface="Arial Black" pitchFamily="34" charset="0"/>
              </a:rPr>
              <a:t>«ВИТАМИНЫ»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00298" y="4857760"/>
            <a:ext cx="6400800" cy="1752600"/>
          </a:xfrm>
        </p:spPr>
        <p:txBody>
          <a:bodyPr>
            <a:normAutofit fontScale="85000" lnSpcReduction="20000"/>
          </a:bodyPr>
          <a:lstStyle/>
          <a:p>
            <a:pPr algn="r"/>
            <a:r>
              <a:rPr lang="ru-RU" dirty="0" smtClean="0">
                <a:solidFill>
                  <a:schemeClr val="tx1"/>
                </a:solidFill>
              </a:rPr>
              <a:t>Подготовил</a:t>
            </a:r>
          </a:p>
          <a:p>
            <a:pPr algn="r"/>
            <a:r>
              <a:rPr lang="ru-RU" dirty="0" smtClean="0">
                <a:solidFill>
                  <a:schemeClr val="tx1"/>
                </a:solidFill>
              </a:rPr>
              <a:t>Воспитатель:</a:t>
            </a:r>
          </a:p>
          <a:p>
            <a:pPr algn="r"/>
            <a:r>
              <a:rPr lang="ru-RU" dirty="0" smtClean="0">
                <a:solidFill>
                  <a:schemeClr val="tx1"/>
                </a:solidFill>
              </a:rPr>
              <a:t>Н.С. </a:t>
            </a:r>
            <a:r>
              <a:rPr lang="ru-RU" dirty="0" err="1" smtClean="0">
                <a:solidFill>
                  <a:schemeClr val="tx1"/>
                </a:solidFill>
              </a:rPr>
              <a:t>Овчинникова</a:t>
            </a:r>
            <a:endParaRPr lang="ru-RU" dirty="0" smtClean="0">
              <a:solidFill>
                <a:schemeClr val="tx1"/>
              </a:solidFill>
            </a:endParaRPr>
          </a:p>
          <a:p>
            <a:pPr algn="r"/>
            <a:r>
              <a:rPr lang="ru-RU" dirty="0" smtClean="0">
                <a:solidFill>
                  <a:schemeClr val="tx1"/>
                </a:solidFill>
              </a:rPr>
              <a:t>2011г.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pPr algn="ctr">
              <a:buNone/>
            </a:pPr>
            <a:r>
              <a:rPr lang="ru-RU" b="1" dirty="0"/>
              <a:t>Витаминные салаты.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2852"/>
            <a:ext cx="4038600" cy="5983311"/>
          </a:xfrm>
        </p:spPr>
        <p:txBody>
          <a:bodyPr>
            <a:normAutofit fontScale="85000" lnSpcReduction="10000"/>
          </a:bodyPr>
          <a:lstStyle/>
          <a:p>
            <a:pPr lvl="0"/>
            <a:r>
              <a:rPr lang="ru-RU" b="1" dirty="0"/>
              <a:t>Взять поровну моркови и яблок, натереть, смешать и добавить грецкий орех. Заправить сметаной или растительным маслом.</a:t>
            </a:r>
          </a:p>
          <a:p>
            <a:pPr lvl="0"/>
            <a:r>
              <a:rPr lang="ru-RU" b="1" dirty="0"/>
              <a:t>Нарезать дольками яблоко, грушу и апельсин. Выложить на тарелку. Добавить лимонный сок, сметану и украсить черносливом.</a:t>
            </a:r>
          </a:p>
          <a:p>
            <a:pPr lvl="0"/>
            <a:r>
              <a:rPr lang="ru-RU" b="1" dirty="0"/>
              <a:t>Натереть на тёрке яблоки, морковь и редьку, добавить дольку чеснока, сок лимона, соль и сахар, заправить растительным маслом.</a:t>
            </a:r>
          </a:p>
          <a:p>
            <a:endParaRPr lang="ru-RU" dirty="0"/>
          </a:p>
        </p:txBody>
      </p:sp>
      <p:pic>
        <p:nvPicPr>
          <p:cNvPr id="5" name="Рисунок 4" descr="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71538" y="2714620"/>
            <a:ext cx="2428892" cy="2214578"/>
          </a:xfrm>
          <a:prstGeom prst="rect">
            <a:avLst/>
          </a:prstGeom>
          <a:effectLst>
            <a:softEdge rad="127000"/>
          </a:effec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Поговорим о ВИТАМИНАХ.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5" name="Содержимое 4" descr="i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571472" y="1857364"/>
            <a:ext cx="3643338" cy="2720192"/>
          </a:xfrm>
          <a:effectLst>
            <a:softEdge rad="317500"/>
          </a:effectLst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000496" y="1071546"/>
            <a:ext cx="4686304" cy="5286412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b="1" dirty="0"/>
              <a:t>Зимой и вначале весны нам не хватает витаминов, но особенно это заметно по детям: большинство простудных заболеваний в это время года возникают из-за гиповитаминоза. По словам специалистов НИИ питания РАМН, у большинства российских детей наблюдается дефицит трёх и более витаминов…</a:t>
            </a:r>
          </a:p>
          <a:p>
            <a:pPr algn="ctr"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440378"/>
          </a:xfrm>
        </p:spPr>
        <p:txBody>
          <a:bodyPr>
            <a:normAutofit/>
          </a:bodyPr>
          <a:lstStyle/>
          <a:p>
            <a:r>
              <a:rPr lang="ru-RU" sz="1400" dirty="0"/>
              <a:t> </a:t>
            </a:r>
            <a:r>
              <a:rPr lang="ru-RU" sz="2000" b="1" dirty="0"/>
              <a:t>Витамины должны поступать ежедневно и в дозах, соответствующих физиологической потребности растущего организма. Поскольку недостаток витаминов обнаруживается круглый год, то и принимать их нужно постоянно.                                                                                                                                                                                                           Неблагоприятная экологическая обстановка, повышенные нагрузи, которые испытывают дети в течение учебного года, нехватка света и тепла зимой повышают потребность в витаминах.</a:t>
            </a:r>
            <a:br>
              <a:rPr lang="ru-RU" sz="2000" b="1" dirty="0"/>
            </a:br>
            <a:r>
              <a:rPr lang="ru-RU" sz="2000" b="1" dirty="0"/>
              <a:t>    Для того чтобы выбрать поливитаминный препарат для ребёнка, необходимо внимательно изучить этикетку. Лучше выбирать комплекс, содержащий весь перечень витаминов (всего их 13). Особое внимание следует обратить на количество содержания витаминов в одной таблетке. Предпочтительно употреблять препараты, содержание витаминов и минералов в которых приближено к рекомендуемой суточной норме, обычно указанной на этикетке.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Будьте осторожны!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/>
              <a:t> Многие родители думают, что витамины абсолютно безвредны и дети могут их есть горстями. Однако это может закончиться трагично.</a:t>
            </a:r>
          </a:p>
          <a:p>
            <a:r>
              <a:rPr lang="ru-RU" dirty="0"/>
              <a:t>    Чрезмерная доза любого, даже самого полезного витамина вызовет отравление.</a:t>
            </a:r>
          </a:p>
          <a:p>
            <a:r>
              <a:rPr lang="ru-RU" dirty="0"/>
              <a:t>В тяжёлых случаях ребёнок может потерять сознание, у него могут отказать печень и почки. На коже появляются красные зудящие пятна – крапивница.</a:t>
            </a:r>
          </a:p>
          <a:p>
            <a:r>
              <a:rPr lang="ru-RU" dirty="0"/>
              <a:t>   Нередко дети вместо одной </a:t>
            </a:r>
            <a:r>
              <a:rPr lang="ru-RU" dirty="0" err="1"/>
              <a:t>витаминки</a:t>
            </a:r>
            <a:r>
              <a:rPr lang="ru-RU" dirty="0"/>
              <a:t> съедают несколько. Если это входит в привычку, у ребёнка появляется кожная аллергия, начинают выпадать волосы и ломаться ногти, страдают печень и почки.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 </a:t>
            </a:r>
            <a:r>
              <a:rPr lang="ru-RU" b="1" dirty="0"/>
              <a:t>Возьмите на заметку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ru-RU" b="1" dirty="0"/>
              <a:t>Выбирайте витамины по совету педиатра, а не после просмотра очередного рекламного ролика.</a:t>
            </a:r>
          </a:p>
          <a:p>
            <a:pPr lvl="0"/>
            <a:r>
              <a:rPr lang="ru-RU" b="1" dirty="0"/>
              <a:t>Обязательно удостоверьтесь, что доза препарата точно соответствует возрасту и весу вашего ребёнка.</a:t>
            </a:r>
          </a:p>
          <a:p>
            <a:pPr lvl="0"/>
            <a:r>
              <a:rPr lang="ru-RU" b="1" dirty="0"/>
              <a:t>Внимательно следите за тем, как малыш принимает витамины.</a:t>
            </a:r>
          </a:p>
          <a:p>
            <a:pPr lvl="0"/>
            <a:r>
              <a:rPr lang="ru-RU" b="1" dirty="0"/>
              <a:t>Как все другие лекарства, храните витамины в недоступном для ребёнка месте.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Природные витамины.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pPr algn="ctr">
              <a:buNone/>
            </a:pPr>
            <a:r>
              <a:rPr lang="ru-RU" b="1" dirty="0"/>
              <a:t> </a:t>
            </a:r>
            <a:r>
              <a:rPr lang="ru-RU" b="1" dirty="0" smtClean="0"/>
              <a:t>Шиповник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dirty="0"/>
              <a:t>Использование  шиповника в несколько раз эффективнее приёма растворов чистого витамина С. Кроме того, в нём содержатся витамины Р, А, В2 и К, а также необходимые организму минеральные соли. Поэтому обязательно давайте ребёнку чай из шиповника.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5" name="Рисунок 4" descr="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85786" y="2643182"/>
            <a:ext cx="3071834" cy="2000264"/>
          </a:xfrm>
          <a:prstGeom prst="rect">
            <a:avLst/>
          </a:prstGeom>
          <a:effectLst>
            <a:softEdge rad="317500"/>
          </a:effec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ru-RU" b="1" dirty="0"/>
              <a:t>Чай из </a:t>
            </a:r>
            <a:r>
              <a:rPr lang="ru-RU" b="1" dirty="0" smtClean="0"/>
              <a:t>шиповника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428604"/>
            <a:ext cx="4038600" cy="5697559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b="1" dirty="0"/>
              <a:t>На ночь залейте в термосе сушёные ягоды шиповника кипятком – и на утро готов витаминный напиток. Для вкуса можно добавить варенье или мёд. Но помните, шиповник, ни в коем случае нельзя измельчать: колючки, находящиеся внутри ягод, могут серьёзно повредить слизистую желудка.</a:t>
            </a:r>
          </a:p>
          <a:p>
            <a:pPr>
              <a:buNone/>
            </a:pPr>
            <a:endParaRPr lang="ru-RU" b="1" dirty="0"/>
          </a:p>
        </p:txBody>
      </p:sp>
      <p:pic>
        <p:nvPicPr>
          <p:cNvPr id="5" name="Рисунок 4" descr="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57290" y="2857496"/>
            <a:ext cx="2114550" cy="1428750"/>
          </a:xfrm>
          <a:prstGeom prst="rect">
            <a:avLst/>
          </a:prstGeom>
          <a:effectLst>
            <a:softEdge rad="127000"/>
          </a:effec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pPr algn="ctr">
              <a:buNone/>
            </a:pPr>
            <a:r>
              <a:rPr lang="ru-RU" b="1" dirty="0"/>
              <a:t>Сухофрукты + орехи.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85728"/>
            <a:ext cx="4038600" cy="5840435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b="1" dirty="0"/>
              <a:t>Это лекарство понравится всем детям. Смешайте поровну самые разные сухофрукты, не жареные грецкие орехи, фундук или семечки. Пропустите через мясорубку, добавьте мёд и съедайте по утрам натощак по десертной ложке. Для ослабленных детей с недостаточным весом в смесь можно добавить пивные дрожжи – дозу рассчитывать по возрасту согласно инструкции на упаковке.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5" name="Рисунок 4" descr="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85852" y="2857496"/>
            <a:ext cx="2143125" cy="1428750"/>
          </a:xfrm>
          <a:prstGeom prst="rect">
            <a:avLst/>
          </a:prstGeom>
          <a:effectLst>
            <a:softEdge rad="127000"/>
          </a:effec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ru-RU" b="1" dirty="0"/>
              <a:t>Лимоны и чеснок</a:t>
            </a:r>
            <a:r>
              <a:rPr lang="ru-RU" b="1" dirty="0" smtClean="0"/>
              <a:t>.</a:t>
            </a:r>
            <a:r>
              <a:rPr lang="ru-RU" dirty="0"/>
              <a:t> </a:t>
            </a: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357166"/>
            <a:ext cx="4038600" cy="5768997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b="1" dirty="0"/>
              <a:t>Это средство не только </a:t>
            </a:r>
            <a:r>
              <a:rPr lang="ru-RU" b="1" dirty="0" err="1"/>
              <a:t>подпитает</a:t>
            </a:r>
            <a:r>
              <a:rPr lang="ru-RU" b="1" dirty="0"/>
              <a:t> организм витаминами, но и защитит от гриппа. Пропустите через мясорубку лимоны и очищенный чеснок, добавить мёд. Количество компонентов должно быть приблизительно равным, но в зависимости т вкусов можно положить поменьше чеснока. Принимать по чайной ложке 3 раза в день.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5" name="Рисунок 4" descr="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57290" y="2714620"/>
            <a:ext cx="2143125" cy="1428750"/>
          </a:xfrm>
          <a:prstGeom prst="rect">
            <a:avLst/>
          </a:prstGeom>
          <a:effectLst>
            <a:softEdge rad="127000"/>
          </a:effec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545</Words>
  <Application>Microsoft Office PowerPoint</Application>
  <PresentationFormat>Экран (4:3)</PresentationFormat>
  <Paragraphs>31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 Консультация  для  родителей «ВИТАМИНЫ»  </vt:lpstr>
      <vt:lpstr>Поговорим о ВИТАМИНАХ. </vt:lpstr>
      <vt:lpstr> Витамины должны поступать ежедневно и в дозах, соответствующих физиологической потребности растущего организма. Поскольку недостаток витаминов обнаруживается круглый год, то и принимать их нужно постоянно.                                                                                                                                                                                                           Неблагоприятная экологическая обстановка, повышенные нагрузи, которые испытывают дети в течение учебного года, нехватка света и тепла зимой повышают потребность в витаминах.     Для того чтобы выбрать поливитаминный препарат для ребёнка, необходимо внимательно изучить этикетку. Лучше выбирать комплекс, содержащий весь перечень витаминов (всего их 13). Особое внимание следует обратить на количество содержания витаминов в одной таблетке. Предпочтительно употреблять препараты, содержание витаминов и минералов в которых приближено к рекомендуемой суточной норме, обычно указанной на этикетке.</vt:lpstr>
      <vt:lpstr>Будьте осторожны!</vt:lpstr>
      <vt:lpstr> Возьмите на заметку</vt:lpstr>
      <vt:lpstr>Природные витамины.</vt:lpstr>
      <vt:lpstr>Слайд 7</vt:lpstr>
      <vt:lpstr>Слайд 8</vt:lpstr>
      <vt:lpstr>Слайд 9</vt:lpstr>
      <vt:lpstr>Слайд 10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Консультация  для  родителей «ВИТАМИНЫ»  </dc:title>
  <dc:creator>home</dc:creator>
  <cp:lastModifiedBy>home</cp:lastModifiedBy>
  <cp:revision>4</cp:revision>
  <dcterms:created xsi:type="dcterms:W3CDTF">2012-11-05T11:47:57Z</dcterms:created>
  <dcterms:modified xsi:type="dcterms:W3CDTF">2012-11-05T12:22:26Z</dcterms:modified>
</cp:coreProperties>
</file>