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3" r:id="rId4"/>
    <p:sldId id="334" r:id="rId5"/>
    <p:sldId id="335" r:id="rId6"/>
    <p:sldId id="278" r:id="rId7"/>
    <p:sldId id="336" r:id="rId8"/>
    <p:sldId id="337" r:id="rId9"/>
    <p:sldId id="316" r:id="rId10"/>
    <p:sldId id="338" r:id="rId11"/>
    <p:sldId id="339" r:id="rId12"/>
    <p:sldId id="340" r:id="rId13"/>
    <p:sldId id="264" r:id="rId14"/>
    <p:sldId id="266" r:id="rId15"/>
    <p:sldId id="267" r:id="rId16"/>
    <p:sldId id="260" r:id="rId17"/>
    <p:sldId id="268" r:id="rId18"/>
    <p:sldId id="269" r:id="rId19"/>
    <p:sldId id="270" r:id="rId20"/>
    <p:sldId id="271" r:id="rId21"/>
    <p:sldId id="272" r:id="rId22"/>
    <p:sldId id="342" r:id="rId23"/>
    <p:sldId id="343" r:id="rId24"/>
    <p:sldId id="344" r:id="rId25"/>
    <p:sldId id="273" r:id="rId26"/>
    <p:sldId id="274" r:id="rId27"/>
    <p:sldId id="275" r:id="rId28"/>
    <p:sldId id="276" r:id="rId29"/>
    <p:sldId id="277" r:id="rId30"/>
    <p:sldId id="332" r:id="rId31"/>
    <p:sldId id="333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b="1" u="sng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B3DC-FD49-48A5-A86B-FE7129B8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D5021-C4C4-438E-984E-E8678279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1B31-DA41-49F3-85EE-6E2D4BFBE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C5DF-171F-46D6-BB72-B0283E341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AB0E-9ED4-4794-9236-1279338B4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5D934-C7B1-4ACA-AFAB-AA1D0F6D1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86B8C-E388-40B9-8E46-BBE48D7E8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6D1C-0CB2-4F83-9275-BAED3BD62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C14B3-0395-49B2-AC8E-FAE20611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31FC4-C486-44BF-B820-4A10D9B5A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3FA35-2D3A-4AAC-A797-26B31EC79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Arial" charset="0"/>
              </a:defRPr>
            </a:lvl1pPr>
          </a:lstStyle>
          <a:p>
            <a:pPr>
              <a:defRPr/>
            </a:pPr>
            <a:fld id="{91C307B5-9EB7-44E2-8A73-F1B295517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u="none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836613"/>
            <a:ext cx="7416800" cy="3240459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chemeClr val="bg2"/>
                </a:solidFill>
              </a:rPr>
              <a:t>ЭТАПЫ 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chemeClr val="bg2"/>
                </a:solidFill>
              </a:rPr>
              <a:t>РЕЧЕВОГО  РАЗВИТИЯ</a:t>
            </a:r>
          </a:p>
          <a:p>
            <a:pPr marL="609600" indent="-609600" algn="r"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marL="0" lvl="0" indent="0" algn="r" eaLnBrk="1" hangingPunct="1">
              <a:buClrTx/>
              <a:buSzTx/>
              <a:buNone/>
            </a:pPr>
            <a:r>
              <a:rPr lang="ru-RU" sz="2000" b="1" kern="12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Автор: учитель – логопед </a:t>
            </a:r>
          </a:p>
          <a:p>
            <a:pPr marL="0" lvl="0" indent="0" algn="r" eaLnBrk="1" hangingPunct="1">
              <a:buClrTx/>
              <a:buSzTx/>
              <a:buNone/>
            </a:pPr>
            <a:r>
              <a:rPr lang="ru-RU" sz="2000" b="1" kern="12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Дысина Наталия Борисовна </a:t>
            </a:r>
          </a:p>
          <a:p>
            <a:pPr marL="0" lvl="0" indent="0" algn="r" eaLnBrk="1" hangingPunct="1">
              <a:buClrTx/>
              <a:buSzTx/>
              <a:buNone/>
            </a:pPr>
            <a:r>
              <a:rPr lang="ru-RU" sz="2000" b="1" kern="12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ГБОУ д/с №399</a:t>
            </a:r>
          </a:p>
          <a:p>
            <a:pPr marL="0" lvl="0" indent="0" algn="r" eaLnBrk="1" hangingPunct="1">
              <a:buClrTx/>
              <a:buSzTx/>
              <a:buNone/>
            </a:pPr>
            <a:endParaRPr lang="ru-RU" sz="1400" b="1" kern="1200" dirty="0">
              <a:solidFill>
                <a:prstClr val="blac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r" eaLnBrk="1" hangingPunct="1">
              <a:buClrTx/>
              <a:buSzTx/>
              <a:buNone/>
            </a:pPr>
            <a:endParaRPr lang="ru-RU" sz="1400" b="1" kern="1200" dirty="0">
              <a:solidFill>
                <a:prstClr val="blac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r" eaLnBrk="1" hangingPunct="1">
              <a:buClrTx/>
              <a:buSzTx/>
              <a:buNone/>
            </a:pPr>
            <a:endParaRPr lang="ru-RU" sz="1400" b="1" kern="1200" dirty="0">
              <a:solidFill>
                <a:prstClr val="blac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buClrTx/>
              <a:buSzTx/>
              <a:buNone/>
            </a:pPr>
            <a:r>
              <a:rPr lang="ru-RU" sz="1400" b="1" kern="12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МОСКВА 2012г.</a:t>
            </a:r>
          </a:p>
          <a:p>
            <a:pPr marL="609600" indent="-609600" algn="r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endParaRPr lang="ru-RU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764704"/>
            <a:ext cx="8856984" cy="59043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10 месяцев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Ребёнок начинает проявлять стеснительность при общении с незнакомыми людьми.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Он подражает звукам речи, которые произносят взрослые, и отзывается на своё имя.</a:t>
            </a:r>
            <a:br>
              <a:rPr lang="ru-RU" dirty="0" smtClean="0">
                <a:solidFill>
                  <a:schemeClr val="bg2"/>
                </a:solidFill>
                <a:effectLst/>
              </a:rPr>
            </a:br>
            <a:r>
              <a:rPr lang="ru-RU" dirty="0" smtClean="0">
                <a:solidFill>
                  <a:schemeClr val="bg2"/>
                </a:solidFill>
                <a:effectLst/>
              </a:rPr>
              <a:t/>
            </a:r>
            <a:br>
              <a:rPr lang="ru-RU" dirty="0" smtClean="0">
                <a:solidFill>
                  <a:schemeClr val="bg2"/>
                </a:solidFill>
                <a:effectLst/>
              </a:rPr>
            </a:br>
            <a:endParaRPr lang="ru-RU" b="1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60350"/>
            <a:ext cx="8856984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1 год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Ребёнок, прощаясь, машет ручкой «пока-пока». Правильно реагирует на вопрос: «Где мама?»; «Где папа?». На требования «дай!», «покажи!» либо выполняет, либо качает головой в знак отрицания.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Произносит множество бессмысленных последовательностей из разных слогов: «тя-бя-ти», «ма-ти-тя» и т. д. По интонации эти последовательности похожи на речь взрослых.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Сознательно употребляет </a:t>
            </a:r>
            <a:r>
              <a:rPr lang="ru-RU" b="1" dirty="0" smtClean="0">
                <a:solidFill>
                  <a:schemeClr val="bg2"/>
                </a:solidFill>
                <a:effectLst/>
              </a:rPr>
              <a:t>первые короткие слова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("мама", "папа", "дядя", "дай" и т. д.)</a:t>
            </a:r>
            <a:br>
              <a:rPr lang="ru-RU" dirty="0" smtClean="0">
                <a:solidFill>
                  <a:schemeClr val="bg2"/>
                </a:solidFill>
                <a:effectLst/>
              </a:rPr>
            </a:br>
            <a:endParaRPr lang="ru-RU" b="1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497887" cy="64087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/>
              </a:rPr>
              <a:t>Важные диагностические параметры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/>
              </a:rPr>
              <a:t>речевого развития ребёнка к 1 году жизни: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-  первоочерёдное усвоение основных  аспектов человеческой коммуникации /глаза в глаза, ритуалы приветствия и прощания/,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хорошее понимание обращённой речи,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завершение лепетной стадии и появление первых слов,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сформированность базовых навыков глотания и жевания.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1 год – 1,5 года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54513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Понимание речи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на бытовом уровне,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простые инструкции.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Словарь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8-12 слов (общеупотребительные,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звукоподражания).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Звукопроизношение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гласные, П-Б, Т-Д.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Поведение не регулируется речью взрослых.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640"/>
            <a:ext cx="8229600" cy="432073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>
                <a:solidFill>
                  <a:schemeClr val="accent6"/>
                </a:solidFill>
              </a:rPr>
              <a:t>1,5 – 2 года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905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Понимание речи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удерживают в памяти 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выполняют двухступенчатые инструкции.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Активно стремятся к речевому контакту со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взрослым, обращаются с просьбами.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Формируется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интонационная сторона речи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/интонация требования, вопроса/.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Словарь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до 200 слов.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1,5 – 2 года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75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Активно используются изобразительные,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указательные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жесты</a:t>
            </a:r>
            <a:r>
              <a:rPr lang="ru-RU" dirty="0" smtClean="0">
                <a:solidFill>
                  <a:schemeClr val="bg2"/>
                </a:solidFill>
                <a:effectLst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Слоговая структура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2-3х сложные слова.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Звукопроизношение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В-Ф, ЛЬ, К, Г, Х.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/тенденция к смягчению/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К 2 годам появляется </a:t>
            </a:r>
            <a:r>
              <a:rPr lang="ru-RU" b="1" dirty="0" smtClean="0">
                <a:solidFill>
                  <a:schemeClr val="bg2"/>
                </a:solidFill>
                <a:effectLst/>
              </a:rPr>
              <a:t>фраза</a:t>
            </a:r>
            <a:r>
              <a:rPr lang="ru-RU" dirty="0" smtClean="0">
                <a:solidFill>
                  <a:schemeClr val="bg2"/>
                </a:solidFill>
                <a:effectLst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Поведение не регулируется речью взрослого.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2 - 3 года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712968" cy="59766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Активность в речи и познавательной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деятельности. Любимое слово: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«Почему?»</a:t>
            </a:r>
          </a:p>
          <a:p>
            <a:pPr algn="just" eaLnBrk="1" hangingPunct="1">
              <a:lnSpc>
                <a:spcPct val="8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Чем лучше умственное развитие ребёнка, тем больше преобладает в его речи познавательная сторона, тем больше вопросов он задаёт и тем внимательнее выслушивает ответы на них. </a:t>
            </a: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Чем раньше ребёнок задал вопрос "почему?", тем полноценнее его умственное развитие, чем позже - тем явственнее задержка. Если трёхгодовалый ребёнок ещё не задает этого вопроса, то родители должны задавать его сами и сами же отвечать на него, стимулируя тем самым познавательный интерес ребёнка.</a:t>
            </a: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u="sng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2 - 3 года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548680"/>
            <a:ext cx="8712968" cy="576004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Словарь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до 1000 слов.</a:t>
            </a: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Звукопроизношение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– появляются свистящие звуки ([С], [С'],[З], [З'], [Ц]). </a:t>
            </a: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Осваиваются основные грамматические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категории.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Не понимают и не конструируют сложноподчинённые предложения. </a:t>
            </a:r>
            <a:endParaRPr lang="ru-RU" b="1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«Расцвет» конструктивной речевой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деятельности –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неологизмы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/показатель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нормального речевого развития/.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b="1" u="sng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2 – 3 года</a:t>
            </a:r>
            <a:endParaRPr lang="ru-RU" sz="2400" b="0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Речь ситуативная</a:t>
            </a:r>
            <a:r>
              <a:rPr lang="ru-RU" dirty="0" smtClean="0">
                <a:solidFill>
                  <a:schemeClr val="bg2"/>
                </a:solidFill>
                <a:effectLst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Активно развивается самокоммуникация,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эгоцентрическая речь</a:t>
            </a:r>
            <a:r>
              <a:rPr lang="ru-RU" dirty="0" smtClean="0">
                <a:solidFill>
                  <a:schemeClr val="bg2"/>
                </a:solidFill>
                <a:effectLst/>
              </a:rPr>
              <a:t>/показатель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нормального речевого развития/.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Большой интерес к детским текстам: стихи,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сказки. Хорошо запоминают.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Поведение хорошо регулируется речью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взрослого.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u="sng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3 – 5 лет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Заканчивается формирование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фонетико-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фонематической стороны.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Хорошо развита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лексико-грамматическая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сторона.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Пользуются и сложноподчинёнными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предложениями.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Активное становление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 монолога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/описание,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повествование/.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dirty="0" smtClean="0">
                <a:solidFill>
                  <a:srgbClr val="7030A0"/>
                </a:solidFill>
                <a:effectLst/>
                <a:latin typeface="+mn-lt"/>
              </a:rPr>
              <a:t>Б.М. Гриншпун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lang="ru-RU" sz="3200" b="0" dirty="0" smtClean="0">
                <a:solidFill>
                  <a:srgbClr val="7030A0"/>
                </a:solidFill>
                <a:effectLst/>
                <a:latin typeface="+mn-lt"/>
              </a:rPr>
              <a:t>предложил выделить в развитии детской речи 5 периодов: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Tx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доречевой – 1 год жизни ребёнка (с 3 до 6 месяцев и с 6 до 12 месяцев)</a:t>
            </a:r>
          </a:p>
          <a:p>
            <a:pPr marL="609600" indent="-609600" eaLnBrk="1" hangingPunct="1">
              <a:buClr>
                <a:schemeClr val="bg2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1 – 1,5 г.</a:t>
            </a:r>
          </a:p>
          <a:p>
            <a:pPr marL="609600" indent="-609600" eaLnBrk="1" hangingPunct="1">
              <a:buClr>
                <a:schemeClr val="bg2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1,5 – 2 г.</a:t>
            </a:r>
          </a:p>
          <a:p>
            <a:pPr marL="609600" indent="-609600" eaLnBrk="1" hangingPunct="1">
              <a:buClr>
                <a:schemeClr val="bg2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2 – 3 г.</a:t>
            </a:r>
          </a:p>
          <a:p>
            <a:pPr marL="609600" indent="-609600" eaLnBrk="1" hangingPunct="1">
              <a:buClr>
                <a:schemeClr val="bg2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3 – 5 лет</a:t>
            </a:r>
          </a:p>
          <a:p>
            <a:pPr marL="609600" indent="-609600" eaLnBrk="1" hangingPunct="1">
              <a:buClr>
                <a:schemeClr val="bg2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6 - 7 лет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3 – 5 лет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Эгоцентрическая речь свёртывается во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внутренний план.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u="sng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Интерес и понимание слов с обобщающим,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абстрактным значением.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Формируется чувство языковой нормы.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Сформированы предпосылки к овладению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чтением.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363272" cy="611996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    Чем обширнее словарный запас у ребёнка, тем лучше он понимает окружающее. 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  Основная роль на этом этапе психоречевого развития принадлежит семье. Чем богаче словарный запас и эмоциональность речи родителей, тем богаче будет словарный запас ребёнка и тем глубже и полнее он будет познавать окружающий его мир.</a:t>
            </a:r>
            <a:br>
              <a:rPr lang="ru-RU" dirty="0" smtClean="0">
                <a:solidFill>
                  <a:schemeClr val="bg2"/>
                </a:solidFill>
                <a:effectLst/>
              </a:rPr>
            </a:b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64704"/>
            <a:ext cx="8784976" cy="575992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Звукопроизношение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     С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3 до 4 лет появляются шипящие звуки ([Ш], [Ж],[Ч], [Щ]).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     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С 4 до 5 лет появляются сонорные звуки ([Л], [Р], [Р']).</a:t>
            </a: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  Если многие звуки произносятся неправильно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(«каша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во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рту»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- дизартрия), то между тремя и четырьмя годами необходима консультация логопеда и занятия по выработке правильного произношения.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К </a:t>
            </a:r>
            <a:r>
              <a:rPr lang="ru-RU" b="1" dirty="0" smtClean="0">
                <a:solidFill>
                  <a:schemeClr val="bg2"/>
                </a:solidFill>
                <a:effectLst/>
              </a:rPr>
              <a:t>шести годам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ребёнок должен овладеть развёрнутой фразовой речью, фонетически, лексически и грамматически правильно оформленной. Он легко пересказывает прочитанные ему рассказы и сказки, составляет рассказы не только по серии картинок, но и по сюжетной картинке. 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    С 7 лет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начинается </a:t>
            </a:r>
            <a:r>
              <a:rPr lang="ru-RU" b="1" dirty="0" smtClean="0">
                <a:solidFill>
                  <a:schemeClr val="bg2"/>
                </a:solidFill>
                <a:effectLst/>
              </a:rPr>
              <a:t>школьный период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развития речи ребёнка.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    К 17 годам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он овладеет письменной речью и постигнет всё богатство родного языка в целом.</a:t>
            </a: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6 -7 лет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Закономерности развития речи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в норме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3984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Наиболее интенсивно развивается импрессивная речь по отношению к экспрессивной.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Структурные компоненты языка развиваются неравномерно (лексико-грамматическая сторона раньше, фонетико-фонематическая позже).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47050" cy="13541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7030A0"/>
                </a:solidFill>
              </a:rPr>
              <a:t>Становление фонематического слуха </a:t>
            </a:r>
            <a:br>
              <a:rPr lang="ru-RU" sz="3200" u="sng" dirty="0" smtClean="0">
                <a:solidFill>
                  <a:srgbClr val="7030A0"/>
                </a:solidFill>
              </a:rPr>
            </a:br>
            <a:r>
              <a:rPr lang="ru-RU" sz="3200" u="sng" dirty="0" smtClean="0">
                <a:solidFill>
                  <a:srgbClr val="7030A0"/>
                </a:solidFill>
              </a:rPr>
              <a:t>у детей в норме</a:t>
            </a:r>
            <a:br>
              <a:rPr lang="ru-RU" sz="3200" u="sng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(по Н.Х. Швачкину)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1052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1. Период дофонемного</a:t>
            </a:r>
            <a:r>
              <a:rPr lang="ru-RU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развития </a:t>
            </a:r>
            <a:r>
              <a:rPr lang="ru-RU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речи - до </a:t>
            </a:r>
            <a:r>
              <a:rPr lang="ru-RU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11 месяцев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/понимание речи строится не на восприятии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специфических языковых средств – фонем, а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на улавливании общей ритмико - мелодической структуры слова, фразы/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accent6"/>
                </a:solidFill>
              </a:rPr>
              <a:t>2. Период фонемного развития речи – 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    с 11 месяцев до 1 года 10 месяцев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1 стадия. Различение гласных</a:t>
            </a:r>
          </a:p>
          <a:p>
            <a:pPr eaLnBrk="1" hangingPunct="1"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А от других гласных;</a:t>
            </a:r>
          </a:p>
          <a:p>
            <a:pPr eaLnBrk="1" hangingPunct="1"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И – У, Э – О, И – О, Э – У;</a:t>
            </a:r>
          </a:p>
          <a:p>
            <a:pPr eaLnBrk="1" hangingPunct="1"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И – Э, У – О.</a:t>
            </a:r>
          </a:p>
          <a:p>
            <a:pPr eaLnBrk="1" hangingPunct="1">
              <a:buFontTx/>
              <a:buChar char="-"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Tx/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2 стадия. Различение согласных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- различение наличия согласных /крот-рот/;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6712"/>
            <a:ext cx="8424167" cy="5545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сонорных и артикулируемых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шумных: М – Б, Р – Д, Н – Г, Й – В;</a:t>
            </a:r>
          </a:p>
          <a:p>
            <a:pPr eaLnBrk="1" hangingPunct="1">
              <a:lnSpc>
                <a:spcPct val="8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твёрдых и мягких согласных: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Н- НЬ, М – МЬ, Б – БЬ, Д – ДЬ; </a:t>
            </a:r>
          </a:p>
          <a:p>
            <a:pPr eaLnBrk="1" hangingPunct="1">
              <a:lnSpc>
                <a:spcPct val="8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носовых и ротовых соноров: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М – Л, М – Р, Н – Л, Н – Р, Н – Й, 	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М – Й;</a:t>
            </a:r>
          </a:p>
          <a:p>
            <a:pPr eaLnBrk="1" hangingPunct="1">
              <a:lnSpc>
                <a:spcPct val="8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носовых соноров: М – Н;</a:t>
            </a:r>
          </a:p>
          <a:p>
            <a:pPr eaLnBrk="1" hangingPunct="1">
              <a:lnSpc>
                <a:spcPct val="8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плавных ротовых соноров: Р – Л;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764704"/>
            <a:ext cx="8280400" cy="561704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соноров и неартикулируемых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шумных: М – З, Л – Х, Н – Ж;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губных и язычных: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Б – Д, В – З, Ф – Х, В – Ж;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взрывных и щелевых: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Б – В, Д – З, К – Х, Д – Ж;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переднеязычных и заднеязычных: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Д – Г, С – Х, Ш – Х;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4744"/>
            <a:ext cx="8208963" cy="5001418"/>
          </a:xfrm>
        </p:spPr>
        <p:txBody>
          <a:bodyPr/>
          <a:lstStyle/>
          <a:p>
            <a:pPr eaLnBrk="1" hangingPunct="1"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глухих и звонких согласных: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П – Б, Т – Д, К – Г, Ф – В, С – З, Ш – Ж;</a:t>
            </a:r>
          </a:p>
          <a:p>
            <a:pPr eaLnBrk="1" hangingPunct="1">
              <a:buClrTx/>
              <a:buFontTx/>
              <a:buChar char="-"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различение шипящих и  свистящих: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Ж – З, Ш – С;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- различение плавных ротовых соноров и Й: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Р – Й, Л – 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Доречевой период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784976" cy="597666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1</a:t>
            </a:r>
            <a:r>
              <a:rPr lang="ru-RU" b="1" u="sng" dirty="0" smtClean="0">
                <a:solidFill>
                  <a:schemeClr val="bg2"/>
                </a:solidFill>
                <a:effectLst/>
              </a:rPr>
              <a:t> месяц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 Ребёнок внимательно смотрит в лицо наклонившегося над ним человека. Кричит, когда голоден, когда хочет спать, когда у него болит живот или промокли пелёнки. </a:t>
            </a:r>
            <a:br>
              <a:rPr lang="ru-RU" dirty="0" smtClean="0">
                <a:solidFill>
                  <a:schemeClr val="bg2"/>
                </a:solidFill>
                <a:effectLst/>
              </a:rPr>
            </a:br>
            <a:r>
              <a:rPr lang="ru-RU" dirty="0" smtClean="0">
                <a:solidFill>
                  <a:schemeClr val="bg2"/>
                </a:solidFill>
                <a:effectLst/>
              </a:rPr>
              <a:t>    </a:t>
            </a: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2</a:t>
            </a:r>
            <a:r>
              <a:rPr lang="ru-RU" b="1" u="sng" dirty="0" smtClean="0">
                <a:solidFill>
                  <a:schemeClr val="bg2"/>
                </a:solidFill>
                <a:effectLst/>
              </a:rPr>
              <a:t> месяца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Ребёнок улыбается в ответ на ласковое обращение к нему. Когда он спокоен, то издает несколько гнусавые гортанные звуки.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624736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СПАСИБО ЗА ВНИМАНИЕ</a:t>
            </a:r>
            <a:r>
              <a:rPr lang="ru-RU" sz="4400" b="1" dirty="0" smtClean="0">
                <a:solidFill>
                  <a:srgbClr val="7030A0"/>
                </a:solidFill>
              </a:rPr>
              <a:t>!</a:t>
            </a:r>
          </a:p>
          <a:p>
            <a:pPr algn="ctr">
              <a:buNone/>
            </a:pPr>
            <a:endParaRPr lang="ru-RU" sz="44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7030A0"/>
                </a:solidFill>
                <a:effectLst/>
              </a:rPr>
              <a:t>Презентация размещена на </a:t>
            </a:r>
            <a:r>
              <a:rPr lang="en-US" sz="1400" b="1" dirty="0" smtClean="0">
                <a:solidFill>
                  <a:srgbClr val="7030A0"/>
                </a:solidFill>
                <a:effectLst/>
              </a:rPr>
              <a:t>www.nsportal.ru</a:t>
            </a:r>
            <a:endParaRPr lang="ru-RU" sz="1400" b="1" dirty="0" smtClean="0">
              <a:solidFill>
                <a:srgbClr val="7030A0"/>
              </a:solidFill>
              <a:effectLst/>
            </a:endParaRPr>
          </a:p>
          <a:p>
            <a:pPr algn="ctr">
              <a:buNone/>
            </a:pPr>
            <a:endParaRPr lang="ru-RU" sz="44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8352928" cy="56886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chemeClr val="bg2"/>
                </a:solidFill>
                <a:effectLst/>
              </a:rPr>
              <a:t>Использованные источники:</a:t>
            </a:r>
            <a:endParaRPr lang="en-US" sz="1200" b="1" dirty="0" smtClean="0">
              <a:solidFill>
                <a:schemeClr val="bg2"/>
              </a:solidFill>
              <a:effectLst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bg2"/>
                </a:solidFill>
                <a:effectLst/>
              </a:rPr>
              <a:t>презентация Свининой Н.А.;</a:t>
            </a:r>
          </a:p>
          <a:p>
            <a:pPr>
              <a:buNone/>
            </a:pPr>
            <a:r>
              <a:rPr lang="ru-RU" sz="1200" b="1" dirty="0" err="1" smtClean="0">
                <a:solidFill>
                  <a:schemeClr val="bg2"/>
                </a:solidFill>
                <a:effectLst/>
              </a:rPr>
              <a:t>Нищева</a:t>
            </a:r>
            <a:r>
              <a:rPr lang="ru-RU" sz="1200" b="1" dirty="0" smtClean="0">
                <a:solidFill>
                  <a:schemeClr val="bg2"/>
                </a:solidFill>
                <a:effectLst/>
              </a:rPr>
              <a:t> Н.В. Если ребёнок плохо говорит. - СПб.: ООО «Издательство</a:t>
            </a:r>
            <a:r>
              <a:rPr lang="ru-RU" sz="1200" b="1" dirty="0" smtClean="0">
                <a:solidFill>
                  <a:schemeClr val="bg2"/>
                </a:solidFill>
                <a:effectLst/>
              </a:rPr>
              <a:t> «Детство  - Пресс», 2011.</a:t>
            </a:r>
            <a:endParaRPr lang="ru-RU" sz="1200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Доречевой период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3</a:t>
            </a:r>
            <a:r>
              <a:rPr lang="ru-RU" b="1" u="sng" dirty="0" smtClean="0">
                <a:solidFill>
                  <a:schemeClr val="bg2"/>
                </a:solidFill>
                <a:effectLst/>
              </a:rPr>
              <a:t> месяца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 Хорошо заметен так называемый "комплекс оживления". Когда к ребёнку обращаются, он улыбается, оживляется и начинает беспорядочно двигать руками и ногами. При этом он может издавать протяжные, гортанные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звуки, гласные и звукосочетания. </a:t>
            </a: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Доречевой период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784976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3 - 6 месяцев</a:t>
            </a: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Ребёнок громко хохочет, если с ним играют, и плачет со слезами, когда чем-то обижен или недоволен – что является одним из показателей нормального нервно – психического развития. </a:t>
            </a: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В этом же возрасте (3 месяца) появляется </a:t>
            </a:r>
            <a:r>
              <a:rPr lang="ru-RU" b="1" dirty="0" err="1" smtClean="0">
                <a:solidFill>
                  <a:schemeClr val="bg2"/>
                </a:solidFill>
                <a:effectLst/>
              </a:rPr>
              <a:t>гуление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- мягкая голосоподача, отражающая физиологический комфорт ребёнка.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Доречевой период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975"/>
            <a:ext cx="8712968" cy="492918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      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Ребёнок издаёт звуки, напоминающие сочетания гласных ("а", "э", "ы") и согласных ("г", "х"). Например: "гы", "эга". </a:t>
            </a:r>
          </a:p>
          <a:p>
            <a:pPr eaLnBrk="1" hangingPunct="1"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      </a:t>
            </a:r>
          </a:p>
          <a:p>
            <a:pPr algn="just" eaLnBrk="1" hangingPunct="1"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</a:rPr>
              <a:t>       Гуление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– есть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у всех детей; может запаздывать, проявляться по-разному. </a:t>
            </a:r>
          </a:p>
          <a:p>
            <a:pPr algn="just" eaLnBrk="1" hangingPunct="1"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Тренирует дыхание,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артикуляцию (правильное положение органов речи).</a:t>
            </a:r>
            <a:endParaRPr lang="ru-RU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Доречевой период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64704"/>
            <a:ext cx="8640960" cy="590465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5 месяцев</a:t>
            </a:r>
            <a:r>
              <a:rPr lang="ru-RU" u="sng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  Ребёнок начинает петь - длительно тянет звуки, похожие на гласные, причём их высота и громкость меняются на протяжении звучания. Услышав человеческий голос или другой звук, поворачивает голову и смотрит в ту сторону.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    Повод для обращения к оториноларингологу: ребёнок не реагирует на звучащие игрушки, не поворачивается на голос. А также, если ребёнок перестал гулить, но не начинает лепетать.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0" dirty="0" smtClean="0">
                <a:solidFill>
                  <a:schemeClr val="accent6"/>
                </a:solidFill>
              </a:rPr>
              <a:t>Доречевой период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2"/>
                </a:solidFill>
                <a:effectLst/>
              </a:rPr>
              <a:t>6-8месяцев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100" dirty="0" smtClean="0">
                <a:solidFill>
                  <a:schemeClr val="bg2"/>
                </a:solidFill>
                <a:effectLst/>
              </a:rPr>
              <a:t>      Появляется лепет - многократное повторение «цепочек» слогов.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100" dirty="0" smtClean="0">
                <a:solidFill>
                  <a:schemeClr val="bg2"/>
                </a:solidFill>
                <a:effectLst/>
              </a:rPr>
              <a:t>     Ребёнок несколько раз повторяет один и тот же слог, например: "ба-ба-ба", "ля-ля-ля".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100" dirty="0" smtClean="0">
                <a:solidFill>
                  <a:schemeClr val="bg2"/>
                </a:solidFill>
                <a:effectLst/>
              </a:rPr>
              <a:t>       Лепет не у всех детей; может запаздывать.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100" dirty="0" smtClean="0">
                <a:solidFill>
                  <a:schemeClr val="bg2"/>
                </a:solidFill>
                <a:effectLst/>
              </a:rPr>
              <a:t>   Тренирует голос, дыхание, артикуляцию;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100" dirty="0" smtClean="0">
                <a:solidFill>
                  <a:schemeClr val="bg2"/>
                </a:solidFill>
                <a:effectLst/>
              </a:rPr>
              <a:t>   подготавливает механизм слогообразования.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100" dirty="0" smtClean="0">
                <a:solidFill>
                  <a:schemeClr val="bg2"/>
                </a:solidFill>
                <a:effectLst/>
              </a:rPr>
              <a:t>      В этом же возрасте ребёнок охотно по просьбе взрослых играет с ними в ладушки-ладушки.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752"/>
            <a:ext cx="8497887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u="sng" dirty="0" smtClean="0">
                <a:solidFill>
                  <a:schemeClr val="bg2"/>
                </a:solidFill>
                <a:effectLst/>
              </a:rPr>
              <a:t>Понимание речи.</a:t>
            </a:r>
            <a:r>
              <a:rPr lang="ru-RU" dirty="0" smtClean="0">
                <a:solidFill>
                  <a:schemeClr val="bg2"/>
                </a:solidFill>
                <a:effectLst/>
              </a:rPr>
              <a:t> Дети больше реагируют на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общую ритмико-мелодическую структуру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слова, фразы, на интонацию, а не на смысл.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1664</TotalTime>
  <Words>1555</Words>
  <Application>Microsoft Office PowerPoint</Application>
  <PresentationFormat>Экран (4:3)</PresentationFormat>
  <Paragraphs>207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Течение</vt:lpstr>
      <vt:lpstr>Презентация PowerPoint</vt:lpstr>
      <vt:lpstr>Б.М. Гриншпун предложил выделить в развитии детской речи 5 периодов:</vt:lpstr>
      <vt:lpstr>Доречевой период</vt:lpstr>
      <vt:lpstr>Доречевой период</vt:lpstr>
      <vt:lpstr>Доречевой период</vt:lpstr>
      <vt:lpstr>Доречевой период</vt:lpstr>
      <vt:lpstr>Доречевой период</vt:lpstr>
      <vt:lpstr>Доречевой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1 год – 1,5 года</vt:lpstr>
      <vt:lpstr> 1,5 – 2 года </vt:lpstr>
      <vt:lpstr>1,5 – 2 года</vt:lpstr>
      <vt:lpstr>2 - 3 года</vt:lpstr>
      <vt:lpstr>2 - 3 года</vt:lpstr>
      <vt:lpstr>2 – 3 года</vt:lpstr>
      <vt:lpstr>3 – 5 лет</vt:lpstr>
      <vt:lpstr>3 – 5 лет</vt:lpstr>
      <vt:lpstr>Презентация PowerPoint</vt:lpstr>
      <vt:lpstr>Презентация PowerPoint</vt:lpstr>
      <vt:lpstr>6 -7 лет</vt:lpstr>
      <vt:lpstr>Закономерности развития речи  в норме</vt:lpstr>
      <vt:lpstr>Становление фонематического слуха  у детей в норме  (по Н.Х. Швачкину)</vt:lpstr>
      <vt:lpstr>2. Период фонемного развития речи –      с 11 месяцев до 1 года 10 месяцев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Freedom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ЛЕКЦИИ: МОНИТОРИНГ РЕЧЕВОГО РАЗВИТИЯ ДЕТЕЙ ДОШКОЛЬНОГО ВОЗРАСТА</dc:title>
  <dc:creator>nat-hrn</dc:creator>
  <cp:lastModifiedBy>User</cp:lastModifiedBy>
  <cp:revision>382</cp:revision>
  <dcterms:created xsi:type="dcterms:W3CDTF">2008-04-13T17:39:31Z</dcterms:created>
  <dcterms:modified xsi:type="dcterms:W3CDTF">2012-11-05T16:35:33Z</dcterms:modified>
</cp:coreProperties>
</file>