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2" r:id="rId6"/>
    <p:sldId id="263" r:id="rId7"/>
    <p:sldId id="280" r:id="rId8"/>
    <p:sldId id="281" r:id="rId9"/>
    <p:sldId id="282" r:id="rId10"/>
    <p:sldId id="283" r:id="rId11"/>
    <p:sldId id="285" r:id="rId12"/>
    <p:sldId id="284" r:id="rId13"/>
    <p:sldId id="286" r:id="rId14"/>
    <p:sldId id="288" r:id="rId15"/>
    <p:sldId id="287" r:id="rId16"/>
    <p:sldId id="289" r:id="rId17"/>
    <p:sldId id="290" r:id="rId18"/>
    <p:sldId id="291" r:id="rId19"/>
    <p:sldId id="292" r:id="rId20"/>
    <p:sldId id="293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FFF00"/>
    <a:srgbClr val="66FFFF"/>
    <a:srgbClr val="FFFF1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5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 </a:t>
                    </a:r>
                    <a:r>
                      <a:rPr lang="en-US"/>
                      <a:t>58%</a:t>
                    </a:r>
                  </a:p>
                </c:rich>
              </c:tx>
              <c:dLblPos val="bestFit"/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 </a:t>
                    </a:r>
                    <a:r>
                      <a:rPr lang="en-US"/>
                      <a:t>21%</a:t>
                    </a:r>
                  </a:p>
                </c:rich>
              </c:tx>
              <c:dLblPos val="bestFit"/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 </a:t>
                    </a:r>
                    <a:r>
                      <a:rPr lang="en-US"/>
                      <a:t>19%</a:t>
                    </a:r>
                  </a:p>
                </c:rich>
              </c:tx>
              <c:dLblPos val="bestFit"/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Val val="1"/>
              <c:showPercent val="1"/>
            </c:dLbl>
            <c:spPr>
              <a:noFill/>
            </c:spPr>
            <c:dLblPos val="bestFit"/>
            <c:showVal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Полных</c:v>
                </c:pt>
                <c:pt idx="1">
                  <c:v>Неполных</c:v>
                </c:pt>
                <c:pt idx="2">
                  <c:v>Многодетных</c:v>
                </c:pt>
                <c:pt idx="3">
                  <c:v>Поблемных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25</c:v>
                </c:pt>
                <c:pt idx="2">
                  <c:v>23</c:v>
                </c:pt>
                <c:pt idx="3">
                  <c:v>3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2.1666998902391595E-2"/>
          <c:y val="0.75657848830968155"/>
          <c:w val="0.95275884854480886"/>
          <c:h val="0.21785900229727143"/>
        </c:manualLayout>
      </c:layout>
      <c:txPr>
        <a:bodyPr/>
        <a:lstStyle/>
        <a:p>
          <a:pPr>
            <a:defRPr sz="1400" b="1" spc="-100" baseline="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38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50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Высшее образование</c:v>
                </c:pt>
                <c:pt idx="1">
                  <c:v>Средне-специальное образование</c:v>
                </c:pt>
                <c:pt idx="2">
                  <c:v>Без 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82</c:v>
                </c:pt>
                <c:pt idx="2">
                  <c:v>20</c:v>
                </c:pt>
              </c:numCache>
            </c:numRef>
          </c:val>
        </c:ser>
      </c:pie3DChart>
    </c:plotArea>
    <c:legend>
      <c:legendPos val="b"/>
      <c:legendEntry>
        <c:idx val="2"/>
        <c:txPr>
          <a:bodyPr/>
          <a:lstStyle/>
          <a:p>
            <a:pPr>
              <a:defRPr sz="1400" b="1" baseline="0">
                <a:latin typeface="Comic Sans MS" pitchFamily="66" charset="0"/>
                <a:cs typeface="Consolas" pitchFamily="49" charset="0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14152858677078209"/>
          <c:y val="0.70661340659118843"/>
          <c:w val="0.67919284220945286"/>
          <c:h val="0.28542843065746387"/>
        </c:manualLayout>
      </c:layout>
      <c:txPr>
        <a:bodyPr/>
        <a:lstStyle/>
        <a:p>
          <a:pPr>
            <a:defRPr sz="1400" b="1" baseline="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1683511406294979E-2"/>
          <c:y val="0.23890840752210885"/>
          <c:w val="0.59020337444824811"/>
          <c:h val="0.761091592477893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 </a:t>
                    </a:r>
                    <a:r>
                      <a:rPr lang="en-US"/>
                      <a:t>50%</a:t>
                    </a:r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 </a:t>
                    </a:r>
                    <a:r>
                      <a:rPr lang="en-US"/>
                      <a:t>10%</a:t>
                    </a:r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Служащие</c:v>
                </c:pt>
                <c:pt idx="1">
                  <c:v>Бизнесмены</c:v>
                </c:pt>
                <c:pt idx="2">
                  <c:v>Рабочие</c:v>
                </c:pt>
                <c:pt idx="3">
                  <c:v>Безработные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10</c:v>
                </c:pt>
                <c:pt idx="2">
                  <c:v>17</c:v>
                </c:pt>
                <c:pt idx="3">
                  <c:v>23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5.3059822621334403E-4"/>
          <c:y val="0.89659537829130098"/>
          <c:w val="0.89999996571025631"/>
          <c:h val="8.929507832463085E-2"/>
        </c:manualLayout>
      </c:layout>
      <c:txPr>
        <a:bodyPr/>
        <a:lstStyle/>
        <a:p>
          <a:pPr>
            <a:defRPr sz="1400" b="1" baseline="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view3D>
      <c:rAngAx val="1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solidFill>
            <a:prstClr val="black"/>
          </a:solidFill>
        </a:ln>
        <a:scene3d>
          <a:camera prst="orthographicFront"/>
          <a:lightRig rig="threePt" dir="t"/>
        </a:scene3d>
        <a:sp3d/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solidFill>
            <a:prstClr val="black"/>
          </a:solidFill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9.8755225041314454E-2"/>
          <c:y val="6.0978413494607829E-2"/>
          <c:w val="0.88275712063769807"/>
          <c:h val="0.527897362205426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dPt>
            <c:idx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spPr>
              <a:solidFill>
                <a:srgbClr val="FF6600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Lbls>
            <c:numFmt formatCode="General" sourceLinked="0"/>
            <c:showVal val="1"/>
          </c:dLbls>
          <c:cat>
            <c:strRef>
              <c:f>Лист1!$A$2:$A$5</c:f>
              <c:strCache>
                <c:ptCount val="3"/>
                <c:pt idx="0">
                  <c:v>Средне-специальное</c:v>
                </c:pt>
                <c:pt idx="1">
                  <c:v>Высшее </c:v>
                </c:pt>
                <c:pt idx="2">
                  <c:v>Незаконченное высшее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Средне-специальное</c:v>
                </c:pt>
                <c:pt idx="1">
                  <c:v>Высшее </c:v>
                </c:pt>
                <c:pt idx="2">
                  <c:v>Незаконченное высшее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Средне-специальное</c:v>
                </c:pt>
                <c:pt idx="1">
                  <c:v>Высшее </c:v>
                </c:pt>
                <c:pt idx="2">
                  <c:v>Незаконченное высшее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77746944"/>
        <c:axId val="77748480"/>
        <c:axId val="39082624"/>
      </c:bar3DChart>
      <c:catAx>
        <c:axId val="77746944"/>
        <c:scaling>
          <c:orientation val="minMax"/>
        </c:scaling>
        <c:axPos val="b"/>
        <c:majorGridlines/>
        <c:tickLblPos val="nextTo"/>
        <c:spPr>
          <a:noFill/>
        </c:spPr>
        <c:txPr>
          <a:bodyPr/>
          <a:lstStyle/>
          <a:p>
            <a:pPr>
              <a:defRPr sz="1400" b="1" baseline="0"/>
            </a:pPr>
            <a:endParaRPr lang="ru-RU"/>
          </a:p>
        </c:txPr>
        <c:crossAx val="77748480"/>
        <c:crosses val="autoZero"/>
        <c:auto val="1"/>
        <c:lblAlgn val="ctr"/>
        <c:lblOffset val="100"/>
      </c:catAx>
      <c:valAx>
        <c:axId val="77748480"/>
        <c:scaling>
          <c:orientation val="minMax"/>
        </c:scaling>
        <c:axPos val="l"/>
        <c:majorGridlines/>
        <c:numFmt formatCode="General" sourceLinked="1"/>
        <c:tickLblPos val="nextTo"/>
        <c:crossAx val="77746944"/>
        <c:crosses val="autoZero"/>
        <c:crossBetween val="between"/>
      </c:valAx>
      <c:serAx>
        <c:axId val="39082624"/>
        <c:scaling>
          <c:orientation val="minMax"/>
        </c:scaling>
        <c:delete val="1"/>
        <c:axPos val="b"/>
        <c:tickLblPos val="none"/>
        <c:crossAx val="7774848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Категория</c:v>
                </c:pt>
              </c:strCache>
            </c:strRef>
          </c:tx>
          <c:dPt>
            <c:idx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rgbClr val="FF6600"/>
              </a:solidFill>
            </c:spPr>
          </c:dPt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Вторая квалификационная</c:v>
                </c:pt>
                <c:pt idx="1">
                  <c:v>Первая квалификационная</c:v>
                </c:pt>
                <c:pt idx="2">
                  <c:v>Высшая квалификационная</c:v>
                </c:pt>
                <c:pt idx="3">
                  <c:v>Не аттестован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Вторая квалификационная</c:v>
                </c:pt>
                <c:pt idx="1">
                  <c:v>Первая квалификационная</c:v>
                </c:pt>
                <c:pt idx="2">
                  <c:v>Высшая квалификационная</c:v>
                </c:pt>
                <c:pt idx="3">
                  <c:v>Не аттестован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Вторая квалификационная</c:v>
                </c:pt>
                <c:pt idx="1">
                  <c:v>Первая квалификационная</c:v>
                </c:pt>
                <c:pt idx="2">
                  <c:v>Высшая квалификационная</c:v>
                </c:pt>
                <c:pt idx="3">
                  <c:v>Не аттестован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97269632"/>
        <c:axId val="97271168"/>
        <c:axId val="77623744"/>
      </c:bar3DChart>
      <c:catAx>
        <c:axId val="97269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97271168"/>
        <c:crosses val="autoZero"/>
        <c:auto val="1"/>
        <c:lblAlgn val="ctr"/>
        <c:lblOffset val="100"/>
      </c:catAx>
      <c:valAx>
        <c:axId val="97271168"/>
        <c:scaling>
          <c:orientation val="minMax"/>
        </c:scaling>
        <c:axPos val="l"/>
        <c:majorGridlines/>
        <c:numFmt formatCode="General" sourceLinked="1"/>
        <c:tickLblPos val="nextTo"/>
        <c:crossAx val="97269632"/>
        <c:crosses val="autoZero"/>
        <c:crossBetween val="between"/>
      </c:valAx>
      <c:serAx>
        <c:axId val="77623744"/>
        <c:scaling>
          <c:orientation val="minMax"/>
        </c:scaling>
        <c:delete val="1"/>
        <c:axPos val="b"/>
        <c:tickLblPos val="none"/>
        <c:crossAx val="97271168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0AA7F-C099-4B48-A2C3-F4B6E344F003}" type="doc">
      <dgm:prSet loTypeId="urn:microsoft.com/office/officeart/2005/8/layout/radial5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799C874-7FAC-49DD-9128-A6F1CB9D9F4F}">
      <dgm:prSet phldrT="[Текст]"/>
      <dgm:spPr/>
      <dgm:t>
        <a:bodyPr/>
        <a:lstStyle/>
        <a:p>
          <a:r>
            <a:rPr lang="ru-RU" smtClean="0"/>
            <a:t>Цели</a:t>
          </a:r>
          <a:endParaRPr lang="ru-RU" dirty="0"/>
        </a:p>
      </dgm:t>
    </dgm:pt>
    <dgm:pt modelId="{BD4E0242-C3C8-4780-B02E-01C49963E91D}" type="parTrans" cxnId="{A5D5D8B1-A931-4150-BC14-DAA62B946AFF}">
      <dgm:prSet/>
      <dgm:spPr/>
      <dgm:t>
        <a:bodyPr/>
        <a:lstStyle/>
        <a:p>
          <a:endParaRPr lang="ru-RU"/>
        </a:p>
      </dgm:t>
    </dgm:pt>
    <dgm:pt modelId="{C22A0CF0-0080-44FD-BEB8-E4C257A1D8A6}" type="sibTrans" cxnId="{A5D5D8B1-A931-4150-BC14-DAA62B946AFF}">
      <dgm:prSet/>
      <dgm:spPr/>
      <dgm:t>
        <a:bodyPr/>
        <a:lstStyle/>
        <a:p>
          <a:endParaRPr lang="ru-RU"/>
        </a:p>
      </dgm:t>
    </dgm:pt>
    <dgm:pt modelId="{288636DB-A49B-41A7-B649-A1E391AD35D3}">
      <dgm:prSet phldrT="[Текст]" custT="1"/>
      <dgm:spPr/>
      <dgm:t>
        <a:bodyPr/>
        <a:lstStyle/>
        <a:p>
          <a:r>
            <a:rPr lang="ru-RU" sz="1600" b="1" dirty="0" smtClean="0">
              <a:latin typeface="Comic Sans MS" pitchFamily="66" charset="0"/>
            </a:rPr>
            <a:t>Создание благополучных условий</a:t>
          </a:r>
          <a:endParaRPr lang="ru-RU" sz="1600" b="1" dirty="0">
            <a:latin typeface="Comic Sans MS" pitchFamily="66" charset="0"/>
          </a:endParaRPr>
        </a:p>
      </dgm:t>
    </dgm:pt>
    <dgm:pt modelId="{03336865-E79E-4F7C-9707-4E341E93BDA1}" type="parTrans" cxnId="{1CF71D60-FB29-4984-B1B5-5C98872BD097}">
      <dgm:prSet/>
      <dgm:spPr/>
      <dgm:t>
        <a:bodyPr/>
        <a:lstStyle/>
        <a:p>
          <a:endParaRPr lang="ru-RU"/>
        </a:p>
      </dgm:t>
    </dgm:pt>
    <dgm:pt modelId="{21A09415-C0F1-460C-B7F2-BB89907C8F6A}" type="sibTrans" cxnId="{1CF71D60-FB29-4984-B1B5-5C98872BD097}">
      <dgm:prSet/>
      <dgm:spPr/>
      <dgm:t>
        <a:bodyPr/>
        <a:lstStyle/>
        <a:p>
          <a:endParaRPr lang="ru-RU"/>
        </a:p>
      </dgm:t>
    </dgm:pt>
    <dgm:pt modelId="{4CC5578B-75FF-486A-8C2F-4D75E59C1ED8}">
      <dgm:prSet phldrT="[Текст]" custT="1"/>
      <dgm:spPr/>
      <dgm:t>
        <a:bodyPr/>
        <a:lstStyle/>
        <a:p>
          <a:r>
            <a:rPr lang="ru-RU" sz="1600" b="1" dirty="0" smtClean="0">
              <a:latin typeface="Comic Sans MS" pitchFamily="66" charset="0"/>
            </a:rPr>
            <a:t>Формирование основ базовой культуры личности</a:t>
          </a:r>
          <a:endParaRPr lang="ru-RU" sz="1600" b="1" dirty="0">
            <a:latin typeface="Comic Sans MS" pitchFamily="66" charset="0"/>
          </a:endParaRPr>
        </a:p>
      </dgm:t>
    </dgm:pt>
    <dgm:pt modelId="{AFE3E143-D688-46A7-BF92-CDFBE3680AFB}" type="parTrans" cxnId="{2AF6B372-2EB1-4192-9B1B-0053AA612FB9}">
      <dgm:prSet/>
      <dgm:spPr/>
      <dgm:t>
        <a:bodyPr/>
        <a:lstStyle/>
        <a:p>
          <a:endParaRPr lang="ru-RU"/>
        </a:p>
      </dgm:t>
    </dgm:pt>
    <dgm:pt modelId="{1336DD24-281D-482C-B63F-60A28B1AFE7C}" type="sibTrans" cxnId="{2AF6B372-2EB1-4192-9B1B-0053AA612FB9}">
      <dgm:prSet/>
      <dgm:spPr/>
      <dgm:t>
        <a:bodyPr/>
        <a:lstStyle/>
        <a:p>
          <a:endParaRPr lang="ru-RU"/>
        </a:p>
      </dgm:t>
    </dgm:pt>
    <dgm:pt modelId="{159E2201-4911-44AF-A572-2A0E133A3FFE}">
      <dgm:prSet phldrT="[Текст]" custT="1"/>
      <dgm:spPr/>
      <dgm:t>
        <a:bodyPr/>
        <a:lstStyle/>
        <a:p>
          <a:r>
            <a:rPr lang="ru-RU" sz="1600" b="1" smtClean="0">
              <a:latin typeface="Comic Sans MS" pitchFamily="66" charset="0"/>
            </a:rPr>
            <a:t>Всестороннее развитие психических и физических качеств</a:t>
          </a:r>
          <a:endParaRPr lang="ru-RU" sz="1600" b="1" dirty="0">
            <a:latin typeface="Comic Sans MS" pitchFamily="66" charset="0"/>
          </a:endParaRPr>
        </a:p>
      </dgm:t>
    </dgm:pt>
    <dgm:pt modelId="{03EA6970-D7A8-4AC3-9B83-F3EDF6CBDFF2}" type="parTrans" cxnId="{24B97D54-D353-4BC6-B401-EF06EEDD4DE0}">
      <dgm:prSet/>
      <dgm:spPr/>
      <dgm:t>
        <a:bodyPr/>
        <a:lstStyle/>
        <a:p>
          <a:endParaRPr lang="ru-RU"/>
        </a:p>
      </dgm:t>
    </dgm:pt>
    <dgm:pt modelId="{703FDB1C-1E17-4A00-8B89-635C7BF58D3F}" type="sibTrans" cxnId="{24B97D54-D353-4BC6-B401-EF06EEDD4DE0}">
      <dgm:prSet/>
      <dgm:spPr/>
      <dgm:t>
        <a:bodyPr/>
        <a:lstStyle/>
        <a:p>
          <a:endParaRPr lang="ru-RU"/>
        </a:p>
      </dgm:t>
    </dgm:pt>
    <dgm:pt modelId="{39FC84D0-1469-4086-816C-D83429D60544}">
      <dgm:prSet phldrT="[Текст]" custT="1"/>
      <dgm:spPr/>
      <dgm:t>
        <a:bodyPr/>
        <a:lstStyle/>
        <a:p>
          <a:r>
            <a:rPr lang="ru-RU" sz="1600" b="1" smtClean="0">
              <a:latin typeface="Comic Sans MS" pitchFamily="66" charset="0"/>
            </a:rPr>
            <a:t>Подготовка к жизни в современном обществе</a:t>
          </a:r>
          <a:endParaRPr lang="ru-RU" sz="1600" b="1" dirty="0">
            <a:latin typeface="Comic Sans MS" pitchFamily="66" charset="0"/>
          </a:endParaRPr>
        </a:p>
      </dgm:t>
    </dgm:pt>
    <dgm:pt modelId="{83191A26-31B8-4A51-BEA6-FF60661E3ABF}" type="parTrans" cxnId="{96A45AF0-1466-46DC-9391-E6CA63504FBA}">
      <dgm:prSet/>
      <dgm:spPr/>
      <dgm:t>
        <a:bodyPr/>
        <a:lstStyle/>
        <a:p>
          <a:endParaRPr lang="ru-RU"/>
        </a:p>
      </dgm:t>
    </dgm:pt>
    <dgm:pt modelId="{4626827B-BFAE-4EDE-8FF0-0C408C29A6A0}" type="sibTrans" cxnId="{96A45AF0-1466-46DC-9391-E6CA63504FBA}">
      <dgm:prSet/>
      <dgm:spPr/>
      <dgm:t>
        <a:bodyPr/>
        <a:lstStyle/>
        <a:p>
          <a:endParaRPr lang="ru-RU"/>
        </a:p>
      </dgm:t>
    </dgm:pt>
    <dgm:pt modelId="{C4D93F30-0B58-4CC6-A802-08D47D0E63C1}">
      <dgm:prSet phldrT="[Текст]" custT="1"/>
      <dgm:spPr/>
      <dgm:t>
        <a:bodyPr/>
        <a:lstStyle/>
        <a:p>
          <a:r>
            <a:rPr lang="ru-RU" sz="1600" b="1" smtClean="0">
              <a:latin typeface="Comic Sans MS" pitchFamily="66" charset="0"/>
            </a:rPr>
            <a:t>Обеспечение безопасности жизнедеятельности дошкольника</a:t>
          </a:r>
          <a:endParaRPr lang="ru-RU" sz="1600" b="1" dirty="0">
            <a:latin typeface="Comic Sans MS" pitchFamily="66" charset="0"/>
          </a:endParaRPr>
        </a:p>
      </dgm:t>
    </dgm:pt>
    <dgm:pt modelId="{708CBC5A-C199-4F4E-BA4C-0C4C8ECDFACC}" type="parTrans" cxnId="{FF2D8AFE-57F1-49FA-90C8-F9AD33B1CAD6}">
      <dgm:prSet/>
      <dgm:spPr/>
      <dgm:t>
        <a:bodyPr/>
        <a:lstStyle/>
        <a:p>
          <a:endParaRPr lang="ru-RU"/>
        </a:p>
      </dgm:t>
    </dgm:pt>
    <dgm:pt modelId="{2A4153D3-51D8-4B52-800F-AA5782D25791}" type="sibTrans" cxnId="{FF2D8AFE-57F1-49FA-90C8-F9AD33B1CAD6}">
      <dgm:prSet/>
      <dgm:spPr/>
      <dgm:t>
        <a:bodyPr/>
        <a:lstStyle/>
        <a:p>
          <a:endParaRPr lang="ru-RU"/>
        </a:p>
      </dgm:t>
    </dgm:pt>
    <dgm:pt modelId="{A6BE86DC-DFB7-47BB-9B51-70D3E889D93E}">
      <dgm:prSet phldrT="[Текст]" custT="1"/>
      <dgm:spPr/>
      <dgm:t>
        <a:bodyPr/>
        <a:lstStyle/>
        <a:p>
          <a:r>
            <a:rPr lang="ru-RU" sz="1600" b="1" smtClean="0">
              <a:latin typeface="Comic Sans MS" pitchFamily="66" charset="0"/>
            </a:rPr>
            <a:t>Предоставление общедоступного и бесплатного дошкольного образования</a:t>
          </a:r>
          <a:endParaRPr lang="ru-RU" sz="1600" b="1" dirty="0">
            <a:latin typeface="Comic Sans MS" pitchFamily="66" charset="0"/>
          </a:endParaRPr>
        </a:p>
      </dgm:t>
    </dgm:pt>
    <dgm:pt modelId="{3BD07D96-057B-44E9-9D84-B71B9C0F80D6}" type="parTrans" cxnId="{B4BC0A23-F25A-4A7E-84E0-3533221B0AB8}">
      <dgm:prSet/>
      <dgm:spPr/>
      <dgm:t>
        <a:bodyPr/>
        <a:lstStyle/>
        <a:p>
          <a:endParaRPr lang="ru-RU"/>
        </a:p>
      </dgm:t>
    </dgm:pt>
    <dgm:pt modelId="{874467AA-D1FE-4570-B9C9-506B3DEAE5A7}" type="sibTrans" cxnId="{B4BC0A23-F25A-4A7E-84E0-3533221B0AB8}">
      <dgm:prSet/>
      <dgm:spPr/>
      <dgm:t>
        <a:bodyPr/>
        <a:lstStyle/>
        <a:p>
          <a:endParaRPr lang="ru-RU"/>
        </a:p>
      </dgm:t>
    </dgm:pt>
    <dgm:pt modelId="{1E6D9E45-581B-4ECA-9FBA-81123A16ABFF}" type="pres">
      <dgm:prSet presAssocID="{39E0AA7F-C099-4B48-A2C3-F4B6E344F0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1A683-DA75-47C7-B71D-0583B76CEF31}" type="pres">
      <dgm:prSet presAssocID="{7799C874-7FAC-49DD-9128-A6F1CB9D9F4F}" presName="centerShape" presStyleLbl="node0" presStyleIdx="0" presStyleCnt="1"/>
      <dgm:spPr/>
      <dgm:t>
        <a:bodyPr/>
        <a:lstStyle/>
        <a:p>
          <a:endParaRPr lang="ru-RU"/>
        </a:p>
      </dgm:t>
    </dgm:pt>
    <dgm:pt modelId="{FCC4098F-FE45-4430-B0F8-39DE06BB03C6}" type="pres">
      <dgm:prSet presAssocID="{03336865-E79E-4F7C-9707-4E341E93BDA1}" presName="parTrans" presStyleLbl="sibTrans2D1" presStyleIdx="0" presStyleCnt="6"/>
      <dgm:spPr/>
      <dgm:t>
        <a:bodyPr/>
        <a:lstStyle/>
        <a:p>
          <a:endParaRPr lang="ru-RU"/>
        </a:p>
      </dgm:t>
    </dgm:pt>
    <dgm:pt modelId="{DE988A19-31FD-4688-B5BA-A943DB6DF961}" type="pres">
      <dgm:prSet presAssocID="{03336865-E79E-4F7C-9707-4E341E93BDA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FD4C8682-2BA5-43B8-94E3-86B910B6146E}" type="pres">
      <dgm:prSet presAssocID="{288636DB-A49B-41A7-B649-A1E391AD35D3}" presName="node" presStyleLbl="node1" presStyleIdx="0" presStyleCnt="6" custScaleX="149330" custScaleY="99922" custRadScaleRad="100145" custRadScaleInc="4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5D1D5-CE6F-4FF1-8D6C-426F794690C9}" type="pres">
      <dgm:prSet presAssocID="{AFE3E143-D688-46A7-BF92-CDFBE3680AFB}" presName="parTrans" presStyleLbl="sibTrans2D1" presStyleIdx="1" presStyleCnt="6"/>
      <dgm:spPr/>
      <dgm:t>
        <a:bodyPr/>
        <a:lstStyle/>
        <a:p>
          <a:endParaRPr lang="ru-RU"/>
        </a:p>
      </dgm:t>
    </dgm:pt>
    <dgm:pt modelId="{D2418D26-FA90-4284-8ED7-CB01B7DE9931}" type="pres">
      <dgm:prSet presAssocID="{AFE3E143-D688-46A7-BF92-CDFBE3680AFB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BA5B5856-ECAD-4F10-8BA9-92C41056A447}" type="pres">
      <dgm:prSet presAssocID="{4CC5578B-75FF-486A-8C2F-4D75E59C1ED8}" presName="node" presStyleLbl="node1" presStyleIdx="1" presStyleCnt="6" custScaleX="157185" custScaleY="116406" custRadScaleRad="142391" custRadScaleInc="6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E62BB-DB06-49FA-AA0A-61EC7A9626C5}" type="pres">
      <dgm:prSet presAssocID="{03EA6970-D7A8-4AC3-9B83-F3EDF6CBDFF2}" presName="parTrans" presStyleLbl="sibTrans2D1" presStyleIdx="2" presStyleCnt="6"/>
      <dgm:spPr/>
      <dgm:t>
        <a:bodyPr/>
        <a:lstStyle/>
        <a:p>
          <a:endParaRPr lang="ru-RU"/>
        </a:p>
      </dgm:t>
    </dgm:pt>
    <dgm:pt modelId="{0810CC30-0A47-4876-ABF7-6D53823AA0F5}" type="pres">
      <dgm:prSet presAssocID="{03EA6970-D7A8-4AC3-9B83-F3EDF6CBDFF2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5FE9D0A4-AD82-44AC-AC85-D4138E79EE45}" type="pres">
      <dgm:prSet presAssocID="{159E2201-4911-44AF-A572-2A0E133A3FFE}" presName="node" presStyleLbl="node1" presStyleIdx="2" presStyleCnt="6" custScaleX="178358" custScaleY="98391" custRadScaleRad="121776" custRadScaleInc="-20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C5B8B-F9CE-4530-81DB-3292914A79CC}" type="pres">
      <dgm:prSet presAssocID="{83191A26-31B8-4A51-BEA6-FF60661E3ABF}" presName="parTrans" presStyleLbl="sibTrans2D1" presStyleIdx="3" presStyleCnt="6"/>
      <dgm:spPr/>
      <dgm:t>
        <a:bodyPr/>
        <a:lstStyle/>
        <a:p>
          <a:endParaRPr lang="ru-RU"/>
        </a:p>
      </dgm:t>
    </dgm:pt>
    <dgm:pt modelId="{C2F8CF05-7673-47ED-8AB6-2D6850C61712}" type="pres">
      <dgm:prSet presAssocID="{83191A26-31B8-4A51-BEA6-FF60661E3AB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F4B4F156-786D-40D8-BDB9-4B1D23305563}" type="pres">
      <dgm:prSet presAssocID="{39FC84D0-1469-4086-816C-D83429D60544}" presName="node" presStyleLbl="node1" presStyleIdx="3" presStyleCnt="6" custScaleX="175194" custScaleY="109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6B04F-E187-4509-93E5-65DA815A5EC1}" type="pres">
      <dgm:prSet presAssocID="{708CBC5A-C199-4F4E-BA4C-0C4C8ECDFACC}" presName="parTrans" presStyleLbl="sibTrans2D1" presStyleIdx="4" presStyleCnt="6"/>
      <dgm:spPr/>
      <dgm:t>
        <a:bodyPr/>
        <a:lstStyle/>
        <a:p>
          <a:endParaRPr lang="ru-RU"/>
        </a:p>
      </dgm:t>
    </dgm:pt>
    <dgm:pt modelId="{823D259E-0EF8-4490-8621-F52FDAE86B83}" type="pres">
      <dgm:prSet presAssocID="{708CBC5A-C199-4F4E-BA4C-0C4C8ECDFACC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ED86EEAE-39C1-44CD-9E7F-65D0A20F05AA}" type="pres">
      <dgm:prSet presAssocID="{C4D93F30-0B58-4CC6-A802-08D47D0E63C1}" presName="node" presStyleLbl="node1" presStyleIdx="4" presStyleCnt="6" custScaleX="183748" custScaleY="114163" custRadScaleRad="129182" custRadScaleInc="39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1D661-2BF1-48EA-955F-F27B650EB5C7}" type="pres">
      <dgm:prSet presAssocID="{3BD07D96-057B-44E9-9D84-B71B9C0F80D6}" presName="parTrans" presStyleLbl="sibTrans2D1" presStyleIdx="5" presStyleCnt="6"/>
      <dgm:spPr/>
      <dgm:t>
        <a:bodyPr/>
        <a:lstStyle/>
        <a:p>
          <a:endParaRPr lang="ru-RU"/>
        </a:p>
      </dgm:t>
    </dgm:pt>
    <dgm:pt modelId="{2D903E2F-1776-45DC-B09D-AA4D33055BA5}" type="pres">
      <dgm:prSet presAssocID="{3BD07D96-057B-44E9-9D84-B71B9C0F80D6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F8A97946-3775-4DDE-AEE1-C72772C382AD}" type="pres">
      <dgm:prSet presAssocID="{A6BE86DC-DFB7-47BB-9B51-70D3E889D93E}" presName="node" presStyleLbl="node1" presStyleIdx="5" presStyleCnt="6" custScaleX="165933" custScaleY="93092" custRadScaleRad="151659" custRadScaleInc="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0EF47F-55CC-43CC-BF5B-99E12A457209}" type="presOf" srcId="{AFE3E143-D688-46A7-BF92-CDFBE3680AFB}" destId="{D2418D26-FA90-4284-8ED7-CB01B7DE9931}" srcOrd="1" destOrd="0" presId="urn:microsoft.com/office/officeart/2005/8/layout/radial5"/>
    <dgm:cxn modelId="{0A9765F2-F99F-4BC4-9088-A4AAB976E199}" type="presOf" srcId="{39E0AA7F-C099-4B48-A2C3-F4B6E344F003}" destId="{1E6D9E45-581B-4ECA-9FBA-81123A16ABFF}" srcOrd="0" destOrd="0" presId="urn:microsoft.com/office/officeart/2005/8/layout/radial5"/>
    <dgm:cxn modelId="{AC2723A3-C56C-4978-BE12-FB8DA6032492}" type="presOf" srcId="{AFE3E143-D688-46A7-BF92-CDFBE3680AFB}" destId="{BBE5D1D5-CE6F-4FF1-8D6C-426F794690C9}" srcOrd="0" destOrd="0" presId="urn:microsoft.com/office/officeart/2005/8/layout/radial5"/>
    <dgm:cxn modelId="{ADE4F9C5-D546-4250-B388-44864C2CF45E}" type="presOf" srcId="{83191A26-31B8-4A51-BEA6-FF60661E3ABF}" destId="{0FBC5B8B-F9CE-4530-81DB-3292914A79CC}" srcOrd="0" destOrd="0" presId="urn:microsoft.com/office/officeart/2005/8/layout/radial5"/>
    <dgm:cxn modelId="{A5D5D8B1-A931-4150-BC14-DAA62B946AFF}" srcId="{39E0AA7F-C099-4B48-A2C3-F4B6E344F003}" destId="{7799C874-7FAC-49DD-9128-A6F1CB9D9F4F}" srcOrd="0" destOrd="0" parTransId="{BD4E0242-C3C8-4780-B02E-01C49963E91D}" sibTransId="{C22A0CF0-0080-44FD-BEB8-E4C257A1D8A6}"/>
    <dgm:cxn modelId="{F50A9E59-AF13-4BB9-B8CC-71AF429503E5}" type="presOf" srcId="{83191A26-31B8-4A51-BEA6-FF60661E3ABF}" destId="{C2F8CF05-7673-47ED-8AB6-2D6850C61712}" srcOrd="1" destOrd="0" presId="urn:microsoft.com/office/officeart/2005/8/layout/radial5"/>
    <dgm:cxn modelId="{9727C51C-8DE0-4278-9E18-551DDC8B3FCD}" type="presOf" srcId="{7799C874-7FAC-49DD-9128-A6F1CB9D9F4F}" destId="{8AB1A683-DA75-47C7-B71D-0583B76CEF31}" srcOrd="0" destOrd="0" presId="urn:microsoft.com/office/officeart/2005/8/layout/radial5"/>
    <dgm:cxn modelId="{2AF6B372-2EB1-4192-9B1B-0053AA612FB9}" srcId="{7799C874-7FAC-49DD-9128-A6F1CB9D9F4F}" destId="{4CC5578B-75FF-486A-8C2F-4D75E59C1ED8}" srcOrd="1" destOrd="0" parTransId="{AFE3E143-D688-46A7-BF92-CDFBE3680AFB}" sibTransId="{1336DD24-281D-482C-B63F-60A28B1AFE7C}"/>
    <dgm:cxn modelId="{B4BC0A23-F25A-4A7E-84E0-3533221B0AB8}" srcId="{7799C874-7FAC-49DD-9128-A6F1CB9D9F4F}" destId="{A6BE86DC-DFB7-47BB-9B51-70D3E889D93E}" srcOrd="5" destOrd="0" parTransId="{3BD07D96-057B-44E9-9D84-B71B9C0F80D6}" sibTransId="{874467AA-D1FE-4570-B9C9-506B3DEAE5A7}"/>
    <dgm:cxn modelId="{24B97D54-D353-4BC6-B401-EF06EEDD4DE0}" srcId="{7799C874-7FAC-49DD-9128-A6F1CB9D9F4F}" destId="{159E2201-4911-44AF-A572-2A0E133A3FFE}" srcOrd="2" destOrd="0" parTransId="{03EA6970-D7A8-4AC3-9B83-F3EDF6CBDFF2}" sibTransId="{703FDB1C-1E17-4A00-8B89-635C7BF58D3F}"/>
    <dgm:cxn modelId="{96A45AF0-1466-46DC-9391-E6CA63504FBA}" srcId="{7799C874-7FAC-49DD-9128-A6F1CB9D9F4F}" destId="{39FC84D0-1469-4086-816C-D83429D60544}" srcOrd="3" destOrd="0" parTransId="{83191A26-31B8-4A51-BEA6-FF60661E3ABF}" sibTransId="{4626827B-BFAE-4EDE-8FF0-0C408C29A6A0}"/>
    <dgm:cxn modelId="{FF2D8AFE-57F1-49FA-90C8-F9AD33B1CAD6}" srcId="{7799C874-7FAC-49DD-9128-A6F1CB9D9F4F}" destId="{C4D93F30-0B58-4CC6-A802-08D47D0E63C1}" srcOrd="4" destOrd="0" parTransId="{708CBC5A-C199-4F4E-BA4C-0C4C8ECDFACC}" sibTransId="{2A4153D3-51D8-4B52-800F-AA5782D25791}"/>
    <dgm:cxn modelId="{C4D82EF7-D1CA-48A0-9979-87A23C32B34E}" type="presOf" srcId="{159E2201-4911-44AF-A572-2A0E133A3FFE}" destId="{5FE9D0A4-AD82-44AC-AC85-D4138E79EE45}" srcOrd="0" destOrd="0" presId="urn:microsoft.com/office/officeart/2005/8/layout/radial5"/>
    <dgm:cxn modelId="{A72A4161-776E-4899-ABD9-DF6FF40EF130}" type="presOf" srcId="{C4D93F30-0B58-4CC6-A802-08D47D0E63C1}" destId="{ED86EEAE-39C1-44CD-9E7F-65D0A20F05AA}" srcOrd="0" destOrd="0" presId="urn:microsoft.com/office/officeart/2005/8/layout/radial5"/>
    <dgm:cxn modelId="{27372E38-E544-486C-922D-ADC0B40B7840}" type="presOf" srcId="{4CC5578B-75FF-486A-8C2F-4D75E59C1ED8}" destId="{BA5B5856-ECAD-4F10-8BA9-92C41056A447}" srcOrd="0" destOrd="0" presId="urn:microsoft.com/office/officeart/2005/8/layout/radial5"/>
    <dgm:cxn modelId="{1CF71D60-FB29-4984-B1B5-5C98872BD097}" srcId="{7799C874-7FAC-49DD-9128-A6F1CB9D9F4F}" destId="{288636DB-A49B-41A7-B649-A1E391AD35D3}" srcOrd="0" destOrd="0" parTransId="{03336865-E79E-4F7C-9707-4E341E93BDA1}" sibTransId="{21A09415-C0F1-460C-B7F2-BB89907C8F6A}"/>
    <dgm:cxn modelId="{17F3BE49-2FC2-4518-BAF4-89867854BBFA}" type="presOf" srcId="{708CBC5A-C199-4F4E-BA4C-0C4C8ECDFACC}" destId="{12E6B04F-E187-4509-93E5-65DA815A5EC1}" srcOrd="0" destOrd="0" presId="urn:microsoft.com/office/officeart/2005/8/layout/radial5"/>
    <dgm:cxn modelId="{A164ECC3-00AF-42F6-B13A-BE9DE3569FC4}" type="presOf" srcId="{03336865-E79E-4F7C-9707-4E341E93BDA1}" destId="{FCC4098F-FE45-4430-B0F8-39DE06BB03C6}" srcOrd="0" destOrd="0" presId="urn:microsoft.com/office/officeart/2005/8/layout/radial5"/>
    <dgm:cxn modelId="{AF290BFC-7940-460E-A380-CCEDB04DD073}" type="presOf" srcId="{3BD07D96-057B-44E9-9D84-B71B9C0F80D6}" destId="{CCD1D661-2BF1-48EA-955F-F27B650EB5C7}" srcOrd="0" destOrd="0" presId="urn:microsoft.com/office/officeart/2005/8/layout/radial5"/>
    <dgm:cxn modelId="{1795CD1F-9245-4077-8A0E-00207056D033}" type="presOf" srcId="{3BD07D96-057B-44E9-9D84-B71B9C0F80D6}" destId="{2D903E2F-1776-45DC-B09D-AA4D33055BA5}" srcOrd="1" destOrd="0" presId="urn:microsoft.com/office/officeart/2005/8/layout/radial5"/>
    <dgm:cxn modelId="{CF9D7F9B-4C6F-4F60-954F-5D3C93D15B42}" type="presOf" srcId="{39FC84D0-1469-4086-816C-D83429D60544}" destId="{F4B4F156-786D-40D8-BDB9-4B1D23305563}" srcOrd="0" destOrd="0" presId="urn:microsoft.com/office/officeart/2005/8/layout/radial5"/>
    <dgm:cxn modelId="{6E9E1FEA-DF3D-4823-861A-6C7B5AB67EB6}" type="presOf" srcId="{288636DB-A49B-41A7-B649-A1E391AD35D3}" destId="{FD4C8682-2BA5-43B8-94E3-86B910B6146E}" srcOrd="0" destOrd="0" presId="urn:microsoft.com/office/officeart/2005/8/layout/radial5"/>
    <dgm:cxn modelId="{5CB784AC-B2A8-479C-9DE0-288D297E94C1}" type="presOf" srcId="{03EA6970-D7A8-4AC3-9B83-F3EDF6CBDFF2}" destId="{858E62BB-DB06-49FA-AA0A-61EC7A9626C5}" srcOrd="0" destOrd="0" presId="urn:microsoft.com/office/officeart/2005/8/layout/radial5"/>
    <dgm:cxn modelId="{36CBC10C-CF00-4B3E-BAA6-ADBD39C4C67E}" type="presOf" srcId="{03336865-E79E-4F7C-9707-4E341E93BDA1}" destId="{DE988A19-31FD-4688-B5BA-A943DB6DF961}" srcOrd="1" destOrd="0" presId="urn:microsoft.com/office/officeart/2005/8/layout/radial5"/>
    <dgm:cxn modelId="{5351CAF1-5804-4D9F-AEB5-12825C6B7668}" type="presOf" srcId="{A6BE86DC-DFB7-47BB-9B51-70D3E889D93E}" destId="{F8A97946-3775-4DDE-AEE1-C72772C382AD}" srcOrd="0" destOrd="0" presId="urn:microsoft.com/office/officeart/2005/8/layout/radial5"/>
    <dgm:cxn modelId="{ACCEC81F-AF63-4DBC-99C8-BDE851A77E1A}" type="presOf" srcId="{708CBC5A-C199-4F4E-BA4C-0C4C8ECDFACC}" destId="{823D259E-0EF8-4490-8621-F52FDAE86B83}" srcOrd="1" destOrd="0" presId="urn:microsoft.com/office/officeart/2005/8/layout/radial5"/>
    <dgm:cxn modelId="{58F3C30D-C213-47F4-904E-63312B53E23F}" type="presOf" srcId="{03EA6970-D7A8-4AC3-9B83-F3EDF6CBDFF2}" destId="{0810CC30-0A47-4876-ABF7-6D53823AA0F5}" srcOrd="1" destOrd="0" presId="urn:microsoft.com/office/officeart/2005/8/layout/radial5"/>
    <dgm:cxn modelId="{E3BD5E84-832A-4BF7-974A-9120F4852157}" type="presParOf" srcId="{1E6D9E45-581B-4ECA-9FBA-81123A16ABFF}" destId="{8AB1A683-DA75-47C7-B71D-0583B76CEF31}" srcOrd="0" destOrd="0" presId="urn:microsoft.com/office/officeart/2005/8/layout/radial5"/>
    <dgm:cxn modelId="{7781B6AB-5B10-47F9-ADCC-8848909DCCCD}" type="presParOf" srcId="{1E6D9E45-581B-4ECA-9FBA-81123A16ABFF}" destId="{FCC4098F-FE45-4430-B0F8-39DE06BB03C6}" srcOrd="1" destOrd="0" presId="urn:microsoft.com/office/officeart/2005/8/layout/radial5"/>
    <dgm:cxn modelId="{3CAAA205-4B28-4251-A72B-BEF535BCB141}" type="presParOf" srcId="{FCC4098F-FE45-4430-B0F8-39DE06BB03C6}" destId="{DE988A19-31FD-4688-B5BA-A943DB6DF961}" srcOrd="0" destOrd="0" presId="urn:microsoft.com/office/officeart/2005/8/layout/radial5"/>
    <dgm:cxn modelId="{62C53207-3AF9-4F6E-BA8C-FC35EE990A77}" type="presParOf" srcId="{1E6D9E45-581B-4ECA-9FBA-81123A16ABFF}" destId="{FD4C8682-2BA5-43B8-94E3-86B910B6146E}" srcOrd="2" destOrd="0" presId="urn:microsoft.com/office/officeart/2005/8/layout/radial5"/>
    <dgm:cxn modelId="{8F406E9F-D9F8-48F2-98C7-3BD82C3BF6DE}" type="presParOf" srcId="{1E6D9E45-581B-4ECA-9FBA-81123A16ABFF}" destId="{BBE5D1D5-CE6F-4FF1-8D6C-426F794690C9}" srcOrd="3" destOrd="0" presId="urn:microsoft.com/office/officeart/2005/8/layout/radial5"/>
    <dgm:cxn modelId="{85F19C18-4B38-40D9-9472-B9D3238A9B40}" type="presParOf" srcId="{BBE5D1D5-CE6F-4FF1-8D6C-426F794690C9}" destId="{D2418D26-FA90-4284-8ED7-CB01B7DE9931}" srcOrd="0" destOrd="0" presId="urn:microsoft.com/office/officeart/2005/8/layout/radial5"/>
    <dgm:cxn modelId="{AB2BE6A0-A1B8-49D5-8D13-5CB12CD9FA75}" type="presParOf" srcId="{1E6D9E45-581B-4ECA-9FBA-81123A16ABFF}" destId="{BA5B5856-ECAD-4F10-8BA9-92C41056A447}" srcOrd="4" destOrd="0" presId="urn:microsoft.com/office/officeart/2005/8/layout/radial5"/>
    <dgm:cxn modelId="{A7DA8FD3-4FE1-4898-B296-3C72AFFA0844}" type="presParOf" srcId="{1E6D9E45-581B-4ECA-9FBA-81123A16ABFF}" destId="{858E62BB-DB06-49FA-AA0A-61EC7A9626C5}" srcOrd="5" destOrd="0" presId="urn:microsoft.com/office/officeart/2005/8/layout/radial5"/>
    <dgm:cxn modelId="{A4A734AB-DFCC-40A5-A185-E17C712D3135}" type="presParOf" srcId="{858E62BB-DB06-49FA-AA0A-61EC7A9626C5}" destId="{0810CC30-0A47-4876-ABF7-6D53823AA0F5}" srcOrd="0" destOrd="0" presId="urn:microsoft.com/office/officeart/2005/8/layout/radial5"/>
    <dgm:cxn modelId="{319DAF52-7386-4392-90D0-B8264394BDBA}" type="presParOf" srcId="{1E6D9E45-581B-4ECA-9FBA-81123A16ABFF}" destId="{5FE9D0A4-AD82-44AC-AC85-D4138E79EE45}" srcOrd="6" destOrd="0" presId="urn:microsoft.com/office/officeart/2005/8/layout/radial5"/>
    <dgm:cxn modelId="{B154BF0D-00E3-4EBA-9DB2-D0E2D72746A1}" type="presParOf" srcId="{1E6D9E45-581B-4ECA-9FBA-81123A16ABFF}" destId="{0FBC5B8B-F9CE-4530-81DB-3292914A79CC}" srcOrd="7" destOrd="0" presId="urn:microsoft.com/office/officeart/2005/8/layout/radial5"/>
    <dgm:cxn modelId="{3FCCABAA-E7B0-4195-9827-76A2434ECF27}" type="presParOf" srcId="{0FBC5B8B-F9CE-4530-81DB-3292914A79CC}" destId="{C2F8CF05-7673-47ED-8AB6-2D6850C61712}" srcOrd="0" destOrd="0" presId="urn:microsoft.com/office/officeart/2005/8/layout/radial5"/>
    <dgm:cxn modelId="{A65C03B0-CE34-418A-AEB7-1821B640253A}" type="presParOf" srcId="{1E6D9E45-581B-4ECA-9FBA-81123A16ABFF}" destId="{F4B4F156-786D-40D8-BDB9-4B1D23305563}" srcOrd="8" destOrd="0" presId="urn:microsoft.com/office/officeart/2005/8/layout/radial5"/>
    <dgm:cxn modelId="{653C5232-177C-4A21-B160-9CD423A6E862}" type="presParOf" srcId="{1E6D9E45-581B-4ECA-9FBA-81123A16ABFF}" destId="{12E6B04F-E187-4509-93E5-65DA815A5EC1}" srcOrd="9" destOrd="0" presId="urn:microsoft.com/office/officeart/2005/8/layout/radial5"/>
    <dgm:cxn modelId="{A8E037AC-A7CA-432C-995D-4D9C587416BF}" type="presParOf" srcId="{12E6B04F-E187-4509-93E5-65DA815A5EC1}" destId="{823D259E-0EF8-4490-8621-F52FDAE86B83}" srcOrd="0" destOrd="0" presId="urn:microsoft.com/office/officeart/2005/8/layout/radial5"/>
    <dgm:cxn modelId="{CFD9DE80-1686-4046-911F-56EB94B932BA}" type="presParOf" srcId="{1E6D9E45-581B-4ECA-9FBA-81123A16ABFF}" destId="{ED86EEAE-39C1-44CD-9E7F-65D0A20F05AA}" srcOrd="10" destOrd="0" presId="urn:microsoft.com/office/officeart/2005/8/layout/radial5"/>
    <dgm:cxn modelId="{5A35D623-D564-444A-847D-A9BDA6DFF85A}" type="presParOf" srcId="{1E6D9E45-581B-4ECA-9FBA-81123A16ABFF}" destId="{CCD1D661-2BF1-48EA-955F-F27B650EB5C7}" srcOrd="11" destOrd="0" presId="urn:microsoft.com/office/officeart/2005/8/layout/radial5"/>
    <dgm:cxn modelId="{3BDB8822-C97F-4B7F-BBC5-BD8C7EED2953}" type="presParOf" srcId="{CCD1D661-2BF1-48EA-955F-F27B650EB5C7}" destId="{2D903E2F-1776-45DC-B09D-AA4D33055BA5}" srcOrd="0" destOrd="0" presId="urn:microsoft.com/office/officeart/2005/8/layout/radial5"/>
    <dgm:cxn modelId="{BD7F9BCA-FD96-486F-A6DC-3DB6DD1359EC}" type="presParOf" srcId="{1E6D9E45-581B-4ECA-9FBA-81123A16ABFF}" destId="{F8A97946-3775-4DDE-AEE1-C72772C382A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A12C52-0A1F-4566-B31D-FABB3AA76809}" type="doc">
      <dgm:prSet loTypeId="urn:microsoft.com/office/officeart/2005/8/layout/radial5" loCatId="relationship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652DD962-8D08-434F-BDB4-E1E0A3EF80AD}">
      <dgm:prSet phldrT="[Текст]"/>
      <dgm:spPr/>
      <dgm:t>
        <a:bodyPr/>
        <a:lstStyle/>
        <a:p>
          <a:r>
            <a:rPr lang="ru-RU" b="1" smtClean="0"/>
            <a:t>Задачи</a:t>
          </a:r>
          <a:endParaRPr lang="ru-RU" b="1" dirty="0"/>
        </a:p>
      </dgm:t>
    </dgm:pt>
    <dgm:pt modelId="{6657758B-9906-4B9C-8ED7-7D3564BCA0E6}" type="parTrans" cxnId="{FA367004-812B-4BBD-A382-C46F98AAE737}">
      <dgm:prSet/>
      <dgm:spPr/>
      <dgm:t>
        <a:bodyPr/>
        <a:lstStyle/>
        <a:p>
          <a:endParaRPr lang="ru-RU"/>
        </a:p>
      </dgm:t>
    </dgm:pt>
    <dgm:pt modelId="{485482B4-2DE5-4B64-9025-0B518ABCE0AC}" type="sibTrans" cxnId="{FA367004-812B-4BBD-A382-C46F98AAE737}">
      <dgm:prSet/>
      <dgm:spPr/>
      <dgm:t>
        <a:bodyPr/>
        <a:lstStyle/>
        <a:p>
          <a:endParaRPr lang="ru-RU"/>
        </a:p>
      </dgm:t>
    </dgm:pt>
    <dgm:pt modelId="{23AEA54F-67CC-44C7-9F3B-60A3751E7CFE}">
      <dgm:prSet phldrT="[Текст]" custT="1"/>
      <dgm:spPr/>
      <dgm:t>
        <a:bodyPr/>
        <a:lstStyle/>
        <a:p>
          <a:r>
            <a:rPr lang="ru-RU" sz="1600" b="1" dirty="0" smtClean="0">
              <a:latin typeface="Comic Sans MS" pitchFamily="66" charset="0"/>
            </a:rPr>
            <a:t>Забота о здоровье детей, эмоциональном благополучии и своевременном всестороннем развитии каждого ребенка</a:t>
          </a:r>
          <a:endParaRPr lang="ru-RU" sz="1600" b="1" dirty="0">
            <a:latin typeface="Comic Sans MS" pitchFamily="66" charset="0"/>
          </a:endParaRPr>
        </a:p>
      </dgm:t>
    </dgm:pt>
    <dgm:pt modelId="{3CEE038C-F21C-479C-960B-59A768F45373}" type="parTrans" cxnId="{6B3B26E1-35B8-47BC-B03E-842B5BE51AD7}">
      <dgm:prSet/>
      <dgm:spPr/>
      <dgm:t>
        <a:bodyPr/>
        <a:lstStyle/>
        <a:p>
          <a:endParaRPr lang="ru-RU"/>
        </a:p>
      </dgm:t>
    </dgm:pt>
    <dgm:pt modelId="{6BDBBE64-1BDF-443A-8F30-DDDE4910825F}" type="sibTrans" cxnId="{6B3B26E1-35B8-47BC-B03E-842B5BE51AD7}">
      <dgm:prSet/>
      <dgm:spPr/>
      <dgm:t>
        <a:bodyPr/>
        <a:lstStyle/>
        <a:p>
          <a:endParaRPr lang="ru-RU"/>
        </a:p>
      </dgm:t>
    </dgm:pt>
    <dgm:pt modelId="{1A81FB2A-D6B0-41C1-B6D1-DE33183F643D}">
      <dgm:prSet phldrT="[Текст]" custT="1"/>
      <dgm:spPr/>
      <dgm:t>
        <a:bodyPr/>
        <a:lstStyle/>
        <a:p>
          <a:r>
            <a:rPr lang="ru-RU" sz="1600" b="1" dirty="0" smtClean="0">
              <a:latin typeface="Comic Sans MS" pitchFamily="66" charset="0"/>
            </a:rPr>
            <a:t>Создание в группах атмосферы гуманного и доброжелательного  отношения ко всем воспитанникам</a:t>
          </a:r>
          <a:endParaRPr lang="ru-RU" sz="1600" b="1" dirty="0">
            <a:latin typeface="Comic Sans MS" pitchFamily="66" charset="0"/>
          </a:endParaRPr>
        </a:p>
      </dgm:t>
    </dgm:pt>
    <dgm:pt modelId="{31DC51DC-EFA6-4B3F-B734-4489B2675634}" type="parTrans" cxnId="{B4971970-C9A7-4A2D-AD40-51BDE9218548}">
      <dgm:prSet/>
      <dgm:spPr/>
      <dgm:t>
        <a:bodyPr/>
        <a:lstStyle/>
        <a:p>
          <a:endParaRPr lang="ru-RU"/>
        </a:p>
      </dgm:t>
    </dgm:pt>
    <dgm:pt modelId="{DE741981-D5A1-41C2-9867-FB731938ABB0}" type="sibTrans" cxnId="{B4971970-C9A7-4A2D-AD40-51BDE9218548}">
      <dgm:prSet/>
      <dgm:spPr/>
      <dgm:t>
        <a:bodyPr/>
        <a:lstStyle/>
        <a:p>
          <a:endParaRPr lang="ru-RU"/>
        </a:p>
      </dgm:t>
    </dgm:pt>
    <dgm:pt modelId="{2083DE8C-1CE4-46F4-95DF-18FDE83CF1B9}">
      <dgm:prSet phldrT="[Текст]" custT="1"/>
      <dgm:spPr/>
      <dgm:t>
        <a:bodyPr/>
        <a:lstStyle/>
        <a:p>
          <a:r>
            <a:rPr lang="ru-RU" sz="1600" b="1" smtClean="0">
              <a:latin typeface="Comic Sans MS" pitchFamily="66" charset="0"/>
            </a:rPr>
            <a:t>Интеграция видов детской деятельности</a:t>
          </a:r>
          <a:endParaRPr lang="ru-RU" sz="1600" b="1" dirty="0">
            <a:latin typeface="Comic Sans MS" pitchFamily="66" charset="0"/>
          </a:endParaRPr>
        </a:p>
      </dgm:t>
    </dgm:pt>
    <dgm:pt modelId="{D808477E-8CFC-49E6-B9AA-B5AEBA6B743C}" type="parTrans" cxnId="{A5AD4F8E-E3FF-4C1E-8B83-A91063D137A6}">
      <dgm:prSet/>
      <dgm:spPr/>
      <dgm:t>
        <a:bodyPr/>
        <a:lstStyle/>
        <a:p>
          <a:endParaRPr lang="ru-RU"/>
        </a:p>
      </dgm:t>
    </dgm:pt>
    <dgm:pt modelId="{E6005597-39D1-43C5-A6C9-6FB5E0AE7DB6}" type="sibTrans" cxnId="{A5AD4F8E-E3FF-4C1E-8B83-A91063D137A6}">
      <dgm:prSet/>
      <dgm:spPr/>
      <dgm:t>
        <a:bodyPr/>
        <a:lstStyle/>
        <a:p>
          <a:endParaRPr lang="ru-RU"/>
        </a:p>
      </dgm:t>
    </dgm:pt>
    <dgm:pt modelId="{14324447-D63C-418A-A0D9-3228C2C22EFF}">
      <dgm:prSet phldrT="[Текст]" custT="1"/>
      <dgm:spPr/>
      <dgm:t>
        <a:bodyPr/>
        <a:lstStyle/>
        <a:p>
          <a:r>
            <a:rPr lang="ru-RU" sz="1600" b="1" smtClean="0">
              <a:latin typeface="Comic Sans MS" pitchFamily="66" charset="0"/>
            </a:rPr>
            <a:t>Вариативность использования образовательного материала</a:t>
          </a:r>
          <a:endParaRPr lang="ru-RU" sz="1600" b="1" dirty="0">
            <a:latin typeface="Comic Sans MS" pitchFamily="66" charset="0"/>
          </a:endParaRPr>
        </a:p>
      </dgm:t>
    </dgm:pt>
    <dgm:pt modelId="{A9C27C9B-6E37-405B-9A97-E7F7939FA349}" type="parTrans" cxnId="{FA88B1D8-326F-48FA-9AD2-63248BD21F7A}">
      <dgm:prSet/>
      <dgm:spPr/>
      <dgm:t>
        <a:bodyPr/>
        <a:lstStyle/>
        <a:p>
          <a:endParaRPr lang="ru-RU"/>
        </a:p>
      </dgm:t>
    </dgm:pt>
    <dgm:pt modelId="{51CAE608-4D6E-4E45-8C5A-8E80B7AC0976}" type="sibTrans" cxnId="{FA88B1D8-326F-48FA-9AD2-63248BD21F7A}">
      <dgm:prSet/>
      <dgm:spPr/>
      <dgm:t>
        <a:bodyPr/>
        <a:lstStyle/>
        <a:p>
          <a:endParaRPr lang="ru-RU"/>
        </a:p>
      </dgm:t>
    </dgm:pt>
    <dgm:pt modelId="{1D3CEFB3-7D55-4761-844C-C71BE8860B20}">
      <dgm:prSet phldrT="[Текст]" custT="1"/>
      <dgm:spPr/>
      <dgm:t>
        <a:bodyPr/>
        <a:lstStyle/>
        <a:p>
          <a:r>
            <a:rPr lang="ru-RU" sz="1600" b="1" smtClean="0">
              <a:latin typeface="Comic Sans MS" pitchFamily="66" charset="0"/>
            </a:rPr>
            <a:t>Уважительное отношение к результатам детского творчества</a:t>
          </a:r>
          <a:endParaRPr lang="ru-RU" sz="1600" b="1" dirty="0">
            <a:latin typeface="Comic Sans MS" pitchFamily="66" charset="0"/>
          </a:endParaRPr>
        </a:p>
      </dgm:t>
    </dgm:pt>
    <dgm:pt modelId="{07D718C9-BF3F-4048-AEFA-254762E0215A}" type="parTrans" cxnId="{1812F4F7-1B3C-47B5-96FA-C81E439571FB}">
      <dgm:prSet/>
      <dgm:spPr/>
      <dgm:t>
        <a:bodyPr/>
        <a:lstStyle/>
        <a:p>
          <a:endParaRPr lang="ru-RU"/>
        </a:p>
      </dgm:t>
    </dgm:pt>
    <dgm:pt modelId="{45EB98B5-2F21-4DFE-BAD5-77F71387A161}" type="sibTrans" cxnId="{1812F4F7-1B3C-47B5-96FA-C81E439571FB}">
      <dgm:prSet/>
      <dgm:spPr/>
      <dgm:t>
        <a:bodyPr/>
        <a:lstStyle/>
        <a:p>
          <a:endParaRPr lang="ru-RU"/>
        </a:p>
      </dgm:t>
    </dgm:pt>
    <dgm:pt modelId="{CB67DA4F-8C1D-4660-B0A3-957F29CB0ACF}">
      <dgm:prSet phldrT="[Текст]" custT="1"/>
      <dgm:spPr/>
      <dgm:t>
        <a:bodyPr/>
        <a:lstStyle/>
        <a:p>
          <a:r>
            <a:rPr lang="ru-RU" sz="1600" b="1" smtClean="0">
              <a:latin typeface="Comic Sans MS" pitchFamily="66" charset="0"/>
            </a:rPr>
            <a:t>Единство подходов к воспитанию детей </a:t>
          </a:r>
          <a:endParaRPr lang="ru-RU" sz="1600" b="1" dirty="0">
            <a:latin typeface="Comic Sans MS" pitchFamily="66" charset="0"/>
          </a:endParaRPr>
        </a:p>
      </dgm:t>
    </dgm:pt>
    <dgm:pt modelId="{D9D02244-0A60-48B3-9C14-A3B47015E292}" type="parTrans" cxnId="{A72B00D9-9A0B-4979-8CB8-3FBA961C6A72}">
      <dgm:prSet/>
      <dgm:spPr/>
      <dgm:t>
        <a:bodyPr/>
        <a:lstStyle/>
        <a:p>
          <a:endParaRPr lang="ru-RU"/>
        </a:p>
      </dgm:t>
    </dgm:pt>
    <dgm:pt modelId="{A22CD0D6-595A-4B64-B751-F419C4258DD6}" type="sibTrans" cxnId="{A72B00D9-9A0B-4979-8CB8-3FBA961C6A72}">
      <dgm:prSet/>
      <dgm:spPr/>
      <dgm:t>
        <a:bodyPr/>
        <a:lstStyle/>
        <a:p>
          <a:endParaRPr lang="ru-RU"/>
        </a:p>
      </dgm:t>
    </dgm:pt>
    <dgm:pt modelId="{EEA18484-D410-41B3-A471-6E77B6B28F5A}">
      <dgm:prSet phldrT="[Текст]"/>
      <dgm:spPr/>
      <dgm:t>
        <a:bodyPr/>
        <a:lstStyle/>
        <a:p>
          <a:endParaRPr lang="ru-RU" dirty="0"/>
        </a:p>
      </dgm:t>
    </dgm:pt>
    <dgm:pt modelId="{23E8E266-9F10-4878-9539-383A62796A53}" type="parTrans" cxnId="{5D37950A-FA81-41B2-BD81-8D888188AA62}">
      <dgm:prSet/>
      <dgm:spPr/>
      <dgm:t>
        <a:bodyPr/>
        <a:lstStyle/>
        <a:p>
          <a:endParaRPr lang="ru-RU"/>
        </a:p>
      </dgm:t>
    </dgm:pt>
    <dgm:pt modelId="{C247DDE4-8423-4568-BE0F-9459115477EF}" type="sibTrans" cxnId="{5D37950A-FA81-41B2-BD81-8D888188AA62}">
      <dgm:prSet/>
      <dgm:spPr/>
      <dgm:t>
        <a:bodyPr/>
        <a:lstStyle/>
        <a:p>
          <a:endParaRPr lang="ru-RU"/>
        </a:p>
      </dgm:t>
    </dgm:pt>
    <dgm:pt modelId="{94235CB5-8FBC-43DA-82E0-0BD0ED6BBAF1}" type="pres">
      <dgm:prSet presAssocID="{3BA12C52-0A1F-4566-B31D-FABB3AA768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E2AE70-938F-42A4-BD1A-3947935496FF}" type="pres">
      <dgm:prSet presAssocID="{652DD962-8D08-434F-BDB4-E1E0A3EF80AD}" presName="centerShape" presStyleLbl="node0" presStyleIdx="0" presStyleCnt="1"/>
      <dgm:spPr/>
      <dgm:t>
        <a:bodyPr/>
        <a:lstStyle/>
        <a:p>
          <a:endParaRPr lang="ru-RU"/>
        </a:p>
      </dgm:t>
    </dgm:pt>
    <dgm:pt modelId="{4EDBF9B0-AA99-4691-9218-AF54F530940B}" type="pres">
      <dgm:prSet presAssocID="{3CEE038C-F21C-479C-960B-59A768F45373}" presName="parTrans" presStyleLbl="sibTrans2D1" presStyleIdx="0" presStyleCnt="6"/>
      <dgm:spPr/>
      <dgm:t>
        <a:bodyPr/>
        <a:lstStyle/>
        <a:p>
          <a:endParaRPr lang="ru-RU"/>
        </a:p>
      </dgm:t>
    </dgm:pt>
    <dgm:pt modelId="{5924E818-CA90-44AE-909B-DFF277D095FB}" type="pres">
      <dgm:prSet presAssocID="{3CEE038C-F21C-479C-960B-59A768F45373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8242B56-4612-405B-91B4-063626C3A346}" type="pres">
      <dgm:prSet presAssocID="{23AEA54F-67CC-44C7-9F3B-60A3751E7CFE}" presName="node" presStyleLbl="node1" presStyleIdx="0" presStyleCnt="6" custScaleX="251695" custScaleY="135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3F1AD-6D33-40B1-88D6-2A882BB138B0}" type="pres">
      <dgm:prSet presAssocID="{31DC51DC-EFA6-4B3F-B734-4489B2675634}" presName="parTrans" presStyleLbl="sibTrans2D1" presStyleIdx="1" presStyleCnt="6"/>
      <dgm:spPr/>
      <dgm:t>
        <a:bodyPr/>
        <a:lstStyle/>
        <a:p>
          <a:endParaRPr lang="ru-RU"/>
        </a:p>
      </dgm:t>
    </dgm:pt>
    <dgm:pt modelId="{920B112E-776D-4C85-AA53-1A417E4DE384}" type="pres">
      <dgm:prSet presAssocID="{31DC51DC-EFA6-4B3F-B734-4489B267563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E963E7FD-922E-4005-BDD8-85D5EECBFF90}" type="pres">
      <dgm:prSet presAssocID="{1A81FB2A-D6B0-41C1-B6D1-DE33183F643D}" presName="node" presStyleLbl="node1" presStyleIdx="1" presStyleCnt="6" custScaleX="193609" custScaleY="128081" custRadScaleRad="130538" custRadScaleInc="48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FEEB9-414D-437B-B9EA-F6C57E5342AB}" type="pres">
      <dgm:prSet presAssocID="{D808477E-8CFC-49E6-B9AA-B5AEBA6B743C}" presName="parTrans" presStyleLbl="sibTrans2D1" presStyleIdx="2" presStyleCnt="6"/>
      <dgm:spPr/>
      <dgm:t>
        <a:bodyPr/>
        <a:lstStyle/>
        <a:p>
          <a:endParaRPr lang="ru-RU"/>
        </a:p>
      </dgm:t>
    </dgm:pt>
    <dgm:pt modelId="{5BF90A43-4892-4963-B88E-257AE0E75FDD}" type="pres">
      <dgm:prSet presAssocID="{D808477E-8CFC-49E6-B9AA-B5AEBA6B743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8D1004E-E525-4D95-AB4C-A3864C8D71CF}" type="pres">
      <dgm:prSet presAssocID="{2083DE8C-1CE4-46F4-95DF-18FDE83CF1B9}" presName="node" presStyleLbl="node1" presStyleIdx="2" presStyleCnt="6" custScaleX="174628" custScaleY="107798" custRadScaleRad="148854" custRadScaleInc="-18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D302F-4958-4AD0-9D9C-CEA567B299AB}" type="pres">
      <dgm:prSet presAssocID="{A9C27C9B-6E37-405B-9A97-E7F7939FA349}" presName="parTrans" presStyleLbl="sibTrans2D1" presStyleIdx="3" presStyleCnt="6"/>
      <dgm:spPr/>
      <dgm:t>
        <a:bodyPr/>
        <a:lstStyle/>
        <a:p>
          <a:endParaRPr lang="ru-RU"/>
        </a:p>
      </dgm:t>
    </dgm:pt>
    <dgm:pt modelId="{66F5B8AA-60D0-46CC-8B30-90D60EBEAA78}" type="pres">
      <dgm:prSet presAssocID="{A9C27C9B-6E37-405B-9A97-E7F7939FA34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751F583-E799-42FA-90AD-4E50E5DE8FED}" type="pres">
      <dgm:prSet presAssocID="{14324447-D63C-418A-A0D9-3228C2C22EFF}" presName="node" presStyleLbl="node1" presStyleIdx="3" presStyleCnt="6" custScaleX="188584" custScaleY="106902" custRadScaleRad="101298" custRadScaleInc="-15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9C66A-0E3F-4505-9841-C8D21C9DA1B1}" type="pres">
      <dgm:prSet presAssocID="{07D718C9-BF3F-4048-AEFA-254762E0215A}" presName="parTrans" presStyleLbl="sibTrans2D1" presStyleIdx="4" presStyleCnt="6"/>
      <dgm:spPr/>
      <dgm:t>
        <a:bodyPr/>
        <a:lstStyle/>
        <a:p>
          <a:endParaRPr lang="ru-RU"/>
        </a:p>
      </dgm:t>
    </dgm:pt>
    <dgm:pt modelId="{DDCC1262-1087-4703-A2F2-7A7908C3B6E1}" type="pres">
      <dgm:prSet presAssocID="{07D718C9-BF3F-4048-AEFA-254762E0215A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77B357C-AB94-4821-AE89-FCC56C90F432}" type="pres">
      <dgm:prSet presAssocID="{1D3CEFB3-7D55-4761-844C-C71BE8860B20}" presName="node" presStyleLbl="node1" presStyleIdx="4" presStyleCnt="6" custScaleX="205372" custScaleY="107890" custRadScaleRad="133892" custRadScaleInc="14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8EF96-A136-4DB8-AB03-8156C2AB19E7}" type="pres">
      <dgm:prSet presAssocID="{D9D02244-0A60-48B3-9C14-A3B47015E292}" presName="parTrans" presStyleLbl="sibTrans2D1" presStyleIdx="5" presStyleCnt="6"/>
      <dgm:spPr/>
      <dgm:t>
        <a:bodyPr/>
        <a:lstStyle/>
        <a:p>
          <a:endParaRPr lang="ru-RU"/>
        </a:p>
      </dgm:t>
    </dgm:pt>
    <dgm:pt modelId="{2FDB1B47-29A6-4BF3-B317-20227D23F539}" type="pres">
      <dgm:prSet presAssocID="{D9D02244-0A60-48B3-9C14-A3B47015E292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38F110EB-48DF-4CBA-8496-77693D6C7072}" type="pres">
      <dgm:prSet presAssocID="{CB67DA4F-8C1D-4660-B0A3-957F29CB0ACF}" presName="node" presStyleLbl="node1" presStyleIdx="5" presStyleCnt="6" custScaleX="192530" custScaleY="117959" custRadScaleRad="126080" custRadScaleInc="-50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88B1D8-326F-48FA-9AD2-63248BD21F7A}" srcId="{652DD962-8D08-434F-BDB4-E1E0A3EF80AD}" destId="{14324447-D63C-418A-A0D9-3228C2C22EFF}" srcOrd="3" destOrd="0" parTransId="{A9C27C9B-6E37-405B-9A97-E7F7939FA349}" sibTransId="{51CAE608-4D6E-4E45-8C5A-8E80B7AC0976}"/>
    <dgm:cxn modelId="{6C844688-9BDD-46FB-9903-A3B0D0D6CA83}" type="presOf" srcId="{1D3CEFB3-7D55-4761-844C-C71BE8860B20}" destId="{F77B357C-AB94-4821-AE89-FCC56C90F432}" srcOrd="0" destOrd="0" presId="urn:microsoft.com/office/officeart/2005/8/layout/radial5"/>
    <dgm:cxn modelId="{81FD31DB-4FBC-4393-94F1-F6A9F99A68A9}" type="presOf" srcId="{D9D02244-0A60-48B3-9C14-A3B47015E292}" destId="{CBE8EF96-A136-4DB8-AB03-8156C2AB19E7}" srcOrd="0" destOrd="0" presId="urn:microsoft.com/office/officeart/2005/8/layout/radial5"/>
    <dgm:cxn modelId="{6B3B26E1-35B8-47BC-B03E-842B5BE51AD7}" srcId="{652DD962-8D08-434F-BDB4-E1E0A3EF80AD}" destId="{23AEA54F-67CC-44C7-9F3B-60A3751E7CFE}" srcOrd="0" destOrd="0" parTransId="{3CEE038C-F21C-479C-960B-59A768F45373}" sibTransId="{6BDBBE64-1BDF-443A-8F30-DDDE4910825F}"/>
    <dgm:cxn modelId="{1812F4F7-1B3C-47B5-96FA-C81E439571FB}" srcId="{652DD962-8D08-434F-BDB4-E1E0A3EF80AD}" destId="{1D3CEFB3-7D55-4761-844C-C71BE8860B20}" srcOrd="4" destOrd="0" parTransId="{07D718C9-BF3F-4048-AEFA-254762E0215A}" sibTransId="{45EB98B5-2F21-4DFE-BAD5-77F71387A161}"/>
    <dgm:cxn modelId="{B0CFB069-DA0F-4B03-BEEA-E2EB877BC315}" type="presOf" srcId="{3BA12C52-0A1F-4566-B31D-FABB3AA76809}" destId="{94235CB5-8FBC-43DA-82E0-0BD0ED6BBAF1}" srcOrd="0" destOrd="0" presId="urn:microsoft.com/office/officeart/2005/8/layout/radial5"/>
    <dgm:cxn modelId="{0EFC1F73-BA10-46AC-B679-830682935323}" type="presOf" srcId="{CB67DA4F-8C1D-4660-B0A3-957F29CB0ACF}" destId="{38F110EB-48DF-4CBA-8496-77693D6C7072}" srcOrd="0" destOrd="0" presId="urn:microsoft.com/office/officeart/2005/8/layout/radial5"/>
    <dgm:cxn modelId="{AD280B2A-CC8E-4DB9-8736-F38979662F33}" type="presOf" srcId="{1A81FB2A-D6B0-41C1-B6D1-DE33183F643D}" destId="{E963E7FD-922E-4005-BDD8-85D5EECBFF90}" srcOrd="0" destOrd="0" presId="urn:microsoft.com/office/officeart/2005/8/layout/radial5"/>
    <dgm:cxn modelId="{A72B00D9-9A0B-4979-8CB8-3FBA961C6A72}" srcId="{652DD962-8D08-434F-BDB4-E1E0A3EF80AD}" destId="{CB67DA4F-8C1D-4660-B0A3-957F29CB0ACF}" srcOrd="5" destOrd="0" parTransId="{D9D02244-0A60-48B3-9C14-A3B47015E292}" sibTransId="{A22CD0D6-595A-4B64-B751-F419C4258DD6}"/>
    <dgm:cxn modelId="{63E7EC1B-0817-4727-BCC7-09249D29E4E6}" type="presOf" srcId="{652DD962-8D08-434F-BDB4-E1E0A3EF80AD}" destId="{EFE2AE70-938F-42A4-BD1A-3947935496FF}" srcOrd="0" destOrd="0" presId="urn:microsoft.com/office/officeart/2005/8/layout/radial5"/>
    <dgm:cxn modelId="{F37C705D-1E3E-495E-959A-A7FD29B58BC9}" type="presOf" srcId="{A9C27C9B-6E37-405B-9A97-E7F7939FA349}" destId="{66F5B8AA-60D0-46CC-8B30-90D60EBEAA78}" srcOrd="1" destOrd="0" presId="urn:microsoft.com/office/officeart/2005/8/layout/radial5"/>
    <dgm:cxn modelId="{68A0BA73-741F-4493-ABA5-7B09AF82D26D}" type="presOf" srcId="{23AEA54F-67CC-44C7-9F3B-60A3751E7CFE}" destId="{18242B56-4612-405B-91B4-063626C3A346}" srcOrd="0" destOrd="0" presId="urn:microsoft.com/office/officeart/2005/8/layout/radial5"/>
    <dgm:cxn modelId="{FA367004-812B-4BBD-A382-C46F98AAE737}" srcId="{3BA12C52-0A1F-4566-B31D-FABB3AA76809}" destId="{652DD962-8D08-434F-BDB4-E1E0A3EF80AD}" srcOrd="0" destOrd="0" parTransId="{6657758B-9906-4B9C-8ED7-7D3564BCA0E6}" sibTransId="{485482B4-2DE5-4B64-9025-0B518ABCE0AC}"/>
    <dgm:cxn modelId="{B2A70C26-3CB8-47B2-ADDF-5A5A55890D78}" type="presOf" srcId="{3CEE038C-F21C-479C-960B-59A768F45373}" destId="{4EDBF9B0-AA99-4691-9218-AF54F530940B}" srcOrd="0" destOrd="0" presId="urn:microsoft.com/office/officeart/2005/8/layout/radial5"/>
    <dgm:cxn modelId="{1D9D9CEF-03DA-4C92-A607-01CB9EFF203C}" type="presOf" srcId="{07D718C9-BF3F-4048-AEFA-254762E0215A}" destId="{7089C66A-0E3F-4505-9841-C8D21C9DA1B1}" srcOrd="0" destOrd="0" presId="urn:microsoft.com/office/officeart/2005/8/layout/radial5"/>
    <dgm:cxn modelId="{ACCA2F7D-D54F-4C4E-9F07-70488A4B9ADB}" type="presOf" srcId="{31DC51DC-EFA6-4B3F-B734-4489B2675634}" destId="{2063F1AD-6D33-40B1-88D6-2A882BB138B0}" srcOrd="0" destOrd="0" presId="urn:microsoft.com/office/officeart/2005/8/layout/radial5"/>
    <dgm:cxn modelId="{51FF5B37-2778-42EC-B0C4-E2F241A033AE}" type="presOf" srcId="{07D718C9-BF3F-4048-AEFA-254762E0215A}" destId="{DDCC1262-1087-4703-A2F2-7A7908C3B6E1}" srcOrd="1" destOrd="0" presId="urn:microsoft.com/office/officeart/2005/8/layout/radial5"/>
    <dgm:cxn modelId="{73C0CE74-1757-4C68-86D3-01E6B6F1B9F8}" type="presOf" srcId="{2083DE8C-1CE4-46F4-95DF-18FDE83CF1B9}" destId="{F8D1004E-E525-4D95-AB4C-A3864C8D71CF}" srcOrd="0" destOrd="0" presId="urn:microsoft.com/office/officeart/2005/8/layout/radial5"/>
    <dgm:cxn modelId="{5D37950A-FA81-41B2-BD81-8D888188AA62}" srcId="{3BA12C52-0A1F-4566-B31D-FABB3AA76809}" destId="{EEA18484-D410-41B3-A471-6E77B6B28F5A}" srcOrd="1" destOrd="0" parTransId="{23E8E266-9F10-4878-9539-383A62796A53}" sibTransId="{C247DDE4-8423-4568-BE0F-9459115477EF}"/>
    <dgm:cxn modelId="{1A6921C2-CEB6-4741-B7FD-1965480D3110}" type="presOf" srcId="{D9D02244-0A60-48B3-9C14-A3B47015E292}" destId="{2FDB1B47-29A6-4BF3-B317-20227D23F539}" srcOrd="1" destOrd="0" presId="urn:microsoft.com/office/officeart/2005/8/layout/radial5"/>
    <dgm:cxn modelId="{2D45A54F-164E-48C0-B5BB-5FC0E6C61FBC}" type="presOf" srcId="{3CEE038C-F21C-479C-960B-59A768F45373}" destId="{5924E818-CA90-44AE-909B-DFF277D095FB}" srcOrd="1" destOrd="0" presId="urn:microsoft.com/office/officeart/2005/8/layout/radial5"/>
    <dgm:cxn modelId="{5C4B4E4C-17C3-44EC-B385-E4E69153FC94}" type="presOf" srcId="{A9C27C9B-6E37-405B-9A97-E7F7939FA349}" destId="{E76D302F-4958-4AD0-9D9C-CEA567B299AB}" srcOrd="0" destOrd="0" presId="urn:microsoft.com/office/officeart/2005/8/layout/radial5"/>
    <dgm:cxn modelId="{AC6C9EED-4D70-4C0F-A1C9-FB7EC3DD9B38}" type="presOf" srcId="{14324447-D63C-418A-A0D9-3228C2C22EFF}" destId="{3751F583-E799-42FA-90AD-4E50E5DE8FED}" srcOrd="0" destOrd="0" presId="urn:microsoft.com/office/officeart/2005/8/layout/radial5"/>
    <dgm:cxn modelId="{A0F41298-54FE-418F-A415-A78257286950}" type="presOf" srcId="{D808477E-8CFC-49E6-B9AA-B5AEBA6B743C}" destId="{5BF90A43-4892-4963-B88E-257AE0E75FDD}" srcOrd="1" destOrd="0" presId="urn:microsoft.com/office/officeart/2005/8/layout/radial5"/>
    <dgm:cxn modelId="{8A888C93-C689-44A5-AD97-E663F43F076E}" type="presOf" srcId="{D808477E-8CFC-49E6-B9AA-B5AEBA6B743C}" destId="{043FEEB9-414D-437B-B9EA-F6C57E5342AB}" srcOrd="0" destOrd="0" presId="urn:microsoft.com/office/officeart/2005/8/layout/radial5"/>
    <dgm:cxn modelId="{B4971970-C9A7-4A2D-AD40-51BDE9218548}" srcId="{652DD962-8D08-434F-BDB4-E1E0A3EF80AD}" destId="{1A81FB2A-D6B0-41C1-B6D1-DE33183F643D}" srcOrd="1" destOrd="0" parTransId="{31DC51DC-EFA6-4B3F-B734-4489B2675634}" sibTransId="{DE741981-D5A1-41C2-9867-FB731938ABB0}"/>
    <dgm:cxn modelId="{A5AD4F8E-E3FF-4C1E-8B83-A91063D137A6}" srcId="{652DD962-8D08-434F-BDB4-E1E0A3EF80AD}" destId="{2083DE8C-1CE4-46F4-95DF-18FDE83CF1B9}" srcOrd="2" destOrd="0" parTransId="{D808477E-8CFC-49E6-B9AA-B5AEBA6B743C}" sibTransId="{E6005597-39D1-43C5-A6C9-6FB5E0AE7DB6}"/>
    <dgm:cxn modelId="{B86A68E7-BF90-4609-A402-A6489CC397DC}" type="presOf" srcId="{31DC51DC-EFA6-4B3F-B734-4489B2675634}" destId="{920B112E-776D-4C85-AA53-1A417E4DE384}" srcOrd="1" destOrd="0" presId="urn:microsoft.com/office/officeart/2005/8/layout/radial5"/>
    <dgm:cxn modelId="{709F8380-CD94-46CD-8FF5-2DCA5797E9C7}" type="presParOf" srcId="{94235CB5-8FBC-43DA-82E0-0BD0ED6BBAF1}" destId="{EFE2AE70-938F-42A4-BD1A-3947935496FF}" srcOrd="0" destOrd="0" presId="urn:microsoft.com/office/officeart/2005/8/layout/radial5"/>
    <dgm:cxn modelId="{D4228742-1442-4DA1-B9D9-40BB236D2B43}" type="presParOf" srcId="{94235CB5-8FBC-43DA-82E0-0BD0ED6BBAF1}" destId="{4EDBF9B0-AA99-4691-9218-AF54F530940B}" srcOrd="1" destOrd="0" presId="urn:microsoft.com/office/officeart/2005/8/layout/radial5"/>
    <dgm:cxn modelId="{FE0F8441-3AA5-47C2-B32D-8DC0BBEC9147}" type="presParOf" srcId="{4EDBF9B0-AA99-4691-9218-AF54F530940B}" destId="{5924E818-CA90-44AE-909B-DFF277D095FB}" srcOrd="0" destOrd="0" presId="urn:microsoft.com/office/officeart/2005/8/layout/radial5"/>
    <dgm:cxn modelId="{97E77980-45B5-4802-B050-86519B199B4F}" type="presParOf" srcId="{94235CB5-8FBC-43DA-82E0-0BD0ED6BBAF1}" destId="{18242B56-4612-405B-91B4-063626C3A346}" srcOrd="2" destOrd="0" presId="urn:microsoft.com/office/officeart/2005/8/layout/radial5"/>
    <dgm:cxn modelId="{1BE60B7D-F41E-4B0F-9345-81EFE83F8296}" type="presParOf" srcId="{94235CB5-8FBC-43DA-82E0-0BD0ED6BBAF1}" destId="{2063F1AD-6D33-40B1-88D6-2A882BB138B0}" srcOrd="3" destOrd="0" presId="urn:microsoft.com/office/officeart/2005/8/layout/radial5"/>
    <dgm:cxn modelId="{D4794668-CC9D-4DBF-B7A9-F88F89003C6D}" type="presParOf" srcId="{2063F1AD-6D33-40B1-88D6-2A882BB138B0}" destId="{920B112E-776D-4C85-AA53-1A417E4DE384}" srcOrd="0" destOrd="0" presId="urn:microsoft.com/office/officeart/2005/8/layout/radial5"/>
    <dgm:cxn modelId="{C8788122-67EC-4D59-B3BD-EC94664B0E4C}" type="presParOf" srcId="{94235CB5-8FBC-43DA-82E0-0BD0ED6BBAF1}" destId="{E963E7FD-922E-4005-BDD8-85D5EECBFF90}" srcOrd="4" destOrd="0" presId="urn:microsoft.com/office/officeart/2005/8/layout/radial5"/>
    <dgm:cxn modelId="{E0CA1799-60B7-4523-A95F-463834B2C480}" type="presParOf" srcId="{94235CB5-8FBC-43DA-82E0-0BD0ED6BBAF1}" destId="{043FEEB9-414D-437B-B9EA-F6C57E5342AB}" srcOrd="5" destOrd="0" presId="urn:microsoft.com/office/officeart/2005/8/layout/radial5"/>
    <dgm:cxn modelId="{3D356AC8-5208-4496-8202-B4879F968742}" type="presParOf" srcId="{043FEEB9-414D-437B-B9EA-F6C57E5342AB}" destId="{5BF90A43-4892-4963-B88E-257AE0E75FDD}" srcOrd="0" destOrd="0" presId="urn:microsoft.com/office/officeart/2005/8/layout/radial5"/>
    <dgm:cxn modelId="{DEBACB98-D426-4DEC-ABA1-66CF4A9A4997}" type="presParOf" srcId="{94235CB5-8FBC-43DA-82E0-0BD0ED6BBAF1}" destId="{F8D1004E-E525-4D95-AB4C-A3864C8D71CF}" srcOrd="6" destOrd="0" presId="urn:microsoft.com/office/officeart/2005/8/layout/radial5"/>
    <dgm:cxn modelId="{0568EE70-7D52-4A25-A2A2-510FA1367909}" type="presParOf" srcId="{94235CB5-8FBC-43DA-82E0-0BD0ED6BBAF1}" destId="{E76D302F-4958-4AD0-9D9C-CEA567B299AB}" srcOrd="7" destOrd="0" presId="urn:microsoft.com/office/officeart/2005/8/layout/radial5"/>
    <dgm:cxn modelId="{95DA7E70-BE23-4DA6-926A-E386445D4E15}" type="presParOf" srcId="{E76D302F-4958-4AD0-9D9C-CEA567B299AB}" destId="{66F5B8AA-60D0-46CC-8B30-90D60EBEAA78}" srcOrd="0" destOrd="0" presId="urn:microsoft.com/office/officeart/2005/8/layout/radial5"/>
    <dgm:cxn modelId="{1D0DD90E-F0D1-4214-98FA-A26EA0C296F0}" type="presParOf" srcId="{94235CB5-8FBC-43DA-82E0-0BD0ED6BBAF1}" destId="{3751F583-E799-42FA-90AD-4E50E5DE8FED}" srcOrd="8" destOrd="0" presId="urn:microsoft.com/office/officeart/2005/8/layout/radial5"/>
    <dgm:cxn modelId="{8D965628-6C70-46C5-AEC0-8FC9C4058772}" type="presParOf" srcId="{94235CB5-8FBC-43DA-82E0-0BD0ED6BBAF1}" destId="{7089C66A-0E3F-4505-9841-C8D21C9DA1B1}" srcOrd="9" destOrd="0" presId="urn:microsoft.com/office/officeart/2005/8/layout/radial5"/>
    <dgm:cxn modelId="{E9201882-BC13-47B8-B5C6-491F8128E0AE}" type="presParOf" srcId="{7089C66A-0E3F-4505-9841-C8D21C9DA1B1}" destId="{DDCC1262-1087-4703-A2F2-7A7908C3B6E1}" srcOrd="0" destOrd="0" presId="urn:microsoft.com/office/officeart/2005/8/layout/radial5"/>
    <dgm:cxn modelId="{5417A0B6-C2BC-44A5-ABF5-5647719F890E}" type="presParOf" srcId="{94235CB5-8FBC-43DA-82E0-0BD0ED6BBAF1}" destId="{F77B357C-AB94-4821-AE89-FCC56C90F432}" srcOrd="10" destOrd="0" presId="urn:microsoft.com/office/officeart/2005/8/layout/radial5"/>
    <dgm:cxn modelId="{2D3706C8-0A9B-489D-850F-0A103D2FB11F}" type="presParOf" srcId="{94235CB5-8FBC-43DA-82E0-0BD0ED6BBAF1}" destId="{CBE8EF96-A136-4DB8-AB03-8156C2AB19E7}" srcOrd="11" destOrd="0" presId="urn:microsoft.com/office/officeart/2005/8/layout/radial5"/>
    <dgm:cxn modelId="{81040B6B-D09B-4DB5-B11B-ECCC9886F7B5}" type="presParOf" srcId="{CBE8EF96-A136-4DB8-AB03-8156C2AB19E7}" destId="{2FDB1B47-29A6-4BF3-B317-20227D23F539}" srcOrd="0" destOrd="0" presId="urn:microsoft.com/office/officeart/2005/8/layout/radial5"/>
    <dgm:cxn modelId="{331FC11C-8E27-4CA2-8B42-CF34E6214E8E}" type="presParOf" srcId="{94235CB5-8FBC-43DA-82E0-0BD0ED6BBAF1}" destId="{38F110EB-48DF-4CBA-8496-77693D6C707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B1A683-DA75-47C7-B71D-0583B76CEF31}">
      <dsp:nvSpPr>
        <dsp:cNvPr id="0" name=""/>
        <dsp:cNvSpPr/>
      </dsp:nvSpPr>
      <dsp:spPr>
        <a:xfrm>
          <a:off x="3405795" y="2198374"/>
          <a:ext cx="1594657" cy="15946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Цели</a:t>
          </a:r>
          <a:endParaRPr lang="ru-RU" sz="3200" kern="1200" dirty="0"/>
        </a:p>
      </dsp:txBody>
      <dsp:txXfrm>
        <a:off x="3405795" y="2198374"/>
        <a:ext cx="1594657" cy="1594657"/>
      </dsp:txXfrm>
    </dsp:sp>
    <dsp:sp modelId="{FCC4098F-FE45-4430-B0F8-39DE06BB03C6}">
      <dsp:nvSpPr>
        <dsp:cNvPr id="0" name=""/>
        <dsp:cNvSpPr/>
      </dsp:nvSpPr>
      <dsp:spPr>
        <a:xfrm rot="16281797">
          <a:off x="4060092" y="1617604"/>
          <a:ext cx="338753" cy="542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6281797">
        <a:off x="4060092" y="1617604"/>
        <a:ext cx="338753" cy="542183"/>
      </dsp:txXfrm>
    </dsp:sp>
    <dsp:sp modelId="{FD4C8682-2BA5-43B8-94E3-86B910B6146E}">
      <dsp:nvSpPr>
        <dsp:cNvPr id="0" name=""/>
        <dsp:cNvSpPr/>
      </dsp:nvSpPr>
      <dsp:spPr>
        <a:xfrm>
          <a:off x="3065607" y="-33688"/>
          <a:ext cx="2381301" cy="15934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omic Sans MS" pitchFamily="66" charset="0"/>
            </a:rPr>
            <a:t>Создание благополучных условий</a:t>
          </a:r>
          <a:endParaRPr lang="ru-RU" sz="1600" b="1" kern="1200" dirty="0">
            <a:latin typeface="Comic Sans MS" pitchFamily="66" charset="0"/>
          </a:endParaRPr>
        </a:p>
      </dsp:txBody>
      <dsp:txXfrm>
        <a:off x="3065607" y="-33688"/>
        <a:ext cx="2381301" cy="1593413"/>
      </dsp:txXfrm>
    </dsp:sp>
    <dsp:sp modelId="{BBE5D1D5-CE6F-4FF1-8D6C-426F794690C9}">
      <dsp:nvSpPr>
        <dsp:cNvPr id="0" name=""/>
        <dsp:cNvSpPr/>
      </dsp:nvSpPr>
      <dsp:spPr>
        <a:xfrm rot="19924092">
          <a:off x="5108411" y="2072054"/>
          <a:ext cx="651050" cy="542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04113"/>
            <a:satOff val="8219"/>
            <a:lumOff val="-13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9924092">
        <a:off x="5108411" y="2072054"/>
        <a:ext cx="651050" cy="542183"/>
      </dsp:txXfrm>
    </dsp:sp>
    <dsp:sp modelId="{BA5B5856-ECAD-4F10-8BA9-92C41056A447}">
      <dsp:nvSpPr>
        <dsp:cNvPr id="0" name=""/>
        <dsp:cNvSpPr/>
      </dsp:nvSpPr>
      <dsp:spPr>
        <a:xfrm>
          <a:off x="5758633" y="578390"/>
          <a:ext cx="2506561" cy="1856276"/>
        </a:xfrm>
        <a:prstGeom prst="ellipse">
          <a:avLst/>
        </a:prstGeom>
        <a:solidFill>
          <a:schemeClr val="accent5">
            <a:hueOff val="-1004113"/>
            <a:satOff val="8219"/>
            <a:lumOff val="-1333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omic Sans MS" pitchFamily="66" charset="0"/>
            </a:rPr>
            <a:t>Формирование основ базовой культуры личности</a:t>
          </a:r>
          <a:endParaRPr lang="ru-RU" sz="1600" b="1" kern="1200" dirty="0">
            <a:latin typeface="Comic Sans MS" pitchFamily="66" charset="0"/>
          </a:endParaRPr>
        </a:p>
      </dsp:txBody>
      <dsp:txXfrm>
        <a:off x="5758633" y="578390"/>
        <a:ext cx="2506561" cy="1856276"/>
      </dsp:txXfrm>
    </dsp:sp>
    <dsp:sp modelId="{858E62BB-DB06-49FA-AA0A-61EC7A9626C5}">
      <dsp:nvSpPr>
        <dsp:cNvPr id="0" name=""/>
        <dsp:cNvSpPr/>
      </dsp:nvSpPr>
      <dsp:spPr>
        <a:xfrm rot="1433502">
          <a:off x="5058605" y="3186759"/>
          <a:ext cx="375647" cy="542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008226"/>
            <a:satOff val="16437"/>
            <a:lumOff val="-26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433502">
        <a:off x="5058605" y="3186759"/>
        <a:ext cx="375647" cy="542183"/>
      </dsp:txXfrm>
    </dsp:sp>
    <dsp:sp modelId="{5FE9D0A4-AD82-44AC-AC85-D4138E79EE45}">
      <dsp:nvSpPr>
        <dsp:cNvPr id="0" name=""/>
        <dsp:cNvSpPr/>
      </dsp:nvSpPr>
      <dsp:spPr>
        <a:xfrm>
          <a:off x="5266925" y="3312371"/>
          <a:ext cx="2844198" cy="1568999"/>
        </a:xfrm>
        <a:prstGeom prst="ellipse">
          <a:avLst/>
        </a:prstGeom>
        <a:solidFill>
          <a:schemeClr val="accent5">
            <a:hueOff val="-2008226"/>
            <a:satOff val="16437"/>
            <a:lumOff val="-2666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omic Sans MS" pitchFamily="66" charset="0"/>
            </a:rPr>
            <a:t>Всестороннее развитие психических и физических качеств</a:t>
          </a:r>
          <a:endParaRPr lang="ru-RU" sz="1600" b="1" kern="1200" dirty="0">
            <a:latin typeface="Comic Sans MS" pitchFamily="66" charset="0"/>
          </a:endParaRPr>
        </a:p>
      </dsp:txBody>
      <dsp:txXfrm>
        <a:off x="5266925" y="3312371"/>
        <a:ext cx="2844198" cy="1568999"/>
      </dsp:txXfrm>
    </dsp:sp>
    <dsp:sp modelId="{0FBC5B8B-F9CE-4530-81DB-3292914A79CC}">
      <dsp:nvSpPr>
        <dsp:cNvPr id="0" name=""/>
        <dsp:cNvSpPr/>
      </dsp:nvSpPr>
      <dsp:spPr>
        <a:xfrm rot="5400000">
          <a:off x="4054487" y="3793973"/>
          <a:ext cx="297273" cy="542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12340"/>
            <a:satOff val="24656"/>
            <a:lumOff val="-4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5400000">
        <a:off x="4054487" y="3793973"/>
        <a:ext cx="297273" cy="542183"/>
      </dsp:txXfrm>
    </dsp:sp>
    <dsp:sp modelId="{F4B4F156-786D-40D8-BDB9-4B1D23305563}">
      <dsp:nvSpPr>
        <dsp:cNvPr id="0" name=""/>
        <dsp:cNvSpPr/>
      </dsp:nvSpPr>
      <dsp:spPr>
        <a:xfrm>
          <a:off x="2806252" y="4353925"/>
          <a:ext cx="2793743" cy="1748924"/>
        </a:xfrm>
        <a:prstGeom prst="ellipse">
          <a:avLst/>
        </a:prstGeom>
        <a:solidFill>
          <a:schemeClr val="accent5">
            <a:hueOff val="-3012340"/>
            <a:satOff val="24656"/>
            <a:lumOff val="-400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omic Sans MS" pitchFamily="66" charset="0"/>
            </a:rPr>
            <a:t>Подготовка к жизни в современном обществе</a:t>
          </a:r>
          <a:endParaRPr lang="ru-RU" sz="1600" b="1" kern="1200" dirty="0">
            <a:latin typeface="Comic Sans MS" pitchFamily="66" charset="0"/>
          </a:endParaRPr>
        </a:p>
      </dsp:txBody>
      <dsp:txXfrm>
        <a:off x="2806252" y="4353925"/>
        <a:ext cx="2793743" cy="1748924"/>
      </dsp:txXfrm>
    </dsp:sp>
    <dsp:sp modelId="{12E6B04F-E187-4509-93E5-65DA815A5EC1}">
      <dsp:nvSpPr>
        <dsp:cNvPr id="0" name=""/>
        <dsp:cNvSpPr/>
      </dsp:nvSpPr>
      <dsp:spPr>
        <a:xfrm rot="9707894">
          <a:off x="2921839" y="3083022"/>
          <a:ext cx="382568" cy="542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16453"/>
            <a:satOff val="32874"/>
            <a:lumOff val="-53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9707894">
        <a:off x="2921839" y="3083022"/>
        <a:ext cx="382568" cy="542183"/>
      </dsp:txXfrm>
    </dsp:sp>
    <dsp:sp modelId="{ED86EEAE-39C1-44CD-9E7F-65D0A20F05AA}">
      <dsp:nvSpPr>
        <dsp:cNvPr id="0" name=""/>
        <dsp:cNvSpPr/>
      </dsp:nvSpPr>
      <dsp:spPr>
        <a:xfrm>
          <a:off x="0" y="2985767"/>
          <a:ext cx="2930150" cy="1820508"/>
        </a:xfrm>
        <a:prstGeom prst="ellipse">
          <a:avLst/>
        </a:prstGeom>
        <a:solidFill>
          <a:schemeClr val="accent5">
            <a:hueOff val="-4016453"/>
            <a:satOff val="32874"/>
            <a:lumOff val="-5333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omic Sans MS" pitchFamily="66" charset="0"/>
            </a:rPr>
            <a:t>Обеспечение безопасности жизнедеятельности дошкольника</a:t>
          </a:r>
          <a:endParaRPr lang="ru-RU" sz="1600" b="1" kern="1200" dirty="0">
            <a:latin typeface="Comic Sans MS" pitchFamily="66" charset="0"/>
          </a:endParaRPr>
        </a:p>
      </dsp:txBody>
      <dsp:txXfrm>
        <a:off x="0" y="2985767"/>
        <a:ext cx="2930150" cy="1820508"/>
      </dsp:txXfrm>
    </dsp:sp>
    <dsp:sp modelId="{CCD1D661-2BF1-48EA-955F-F27B650EB5C7}">
      <dsp:nvSpPr>
        <dsp:cNvPr id="0" name=""/>
        <dsp:cNvSpPr/>
      </dsp:nvSpPr>
      <dsp:spPr>
        <a:xfrm rot="12633747">
          <a:off x="2500040" y="1951947"/>
          <a:ext cx="789247" cy="542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2633747">
        <a:off x="2500040" y="1951947"/>
        <a:ext cx="789247" cy="542183"/>
      </dsp:txXfrm>
    </dsp:sp>
    <dsp:sp modelId="{F8A97946-3775-4DDE-AEE1-C72772C382AD}">
      <dsp:nvSpPr>
        <dsp:cNvPr id="0" name=""/>
        <dsp:cNvSpPr/>
      </dsp:nvSpPr>
      <dsp:spPr>
        <a:xfrm>
          <a:off x="0" y="552718"/>
          <a:ext cx="2646062" cy="1484498"/>
        </a:xfrm>
        <a:prstGeom prst="ellipse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omic Sans MS" pitchFamily="66" charset="0"/>
            </a:rPr>
            <a:t>Предоставление общедоступного и бесплатного дошкольного образования</a:t>
          </a:r>
          <a:endParaRPr lang="ru-RU" sz="1600" b="1" kern="1200" dirty="0">
            <a:latin typeface="Comic Sans MS" pitchFamily="66" charset="0"/>
          </a:endParaRPr>
        </a:p>
      </dsp:txBody>
      <dsp:txXfrm>
        <a:off x="0" y="552718"/>
        <a:ext cx="2646062" cy="14844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E2AE70-938F-42A4-BD1A-3947935496FF}">
      <dsp:nvSpPr>
        <dsp:cNvPr id="0" name=""/>
        <dsp:cNvSpPr/>
      </dsp:nvSpPr>
      <dsp:spPr>
        <a:xfrm>
          <a:off x="3474293" y="2320904"/>
          <a:ext cx="1433410" cy="1433410"/>
        </a:xfrm>
        <a:prstGeom prst="ellipse">
          <a:avLst/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shade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Задачи</a:t>
          </a:r>
          <a:endParaRPr lang="ru-RU" sz="1900" b="1" kern="1200" dirty="0"/>
        </a:p>
      </dsp:txBody>
      <dsp:txXfrm>
        <a:off x="3474293" y="2320904"/>
        <a:ext cx="1433410" cy="1433410"/>
      </dsp:txXfrm>
    </dsp:sp>
    <dsp:sp modelId="{4EDBF9B0-AA99-4691-9218-AF54F530940B}">
      <dsp:nvSpPr>
        <dsp:cNvPr id="0" name=""/>
        <dsp:cNvSpPr/>
      </dsp:nvSpPr>
      <dsp:spPr>
        <a:xfrm rot="16200000">
          <a:off x="4086682" y="1868446"/>
          <a:ext cx="208633" cy="5230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shade val="9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6200000">
        <a:off x="4086682" y="1868446"/>
        <a:ext cx="208633" cy="523077"/>
      </dsp:txXfrm>
    </dsp:sp>
    <dsp:sp modelId="{18242B56-4612-405B-91B4-063626C3A346}">
      <dsp:nvSpPr>
        <dsp:cNvPr id="0" name=""/>
        <dsp:cNvSpPr/>
      </dsp:nvSpPr>
      <dsp:spPr>
        <a:xfrm>
          <a:off x="2254879" y="-161607"/>
          <a:ext cx="3872237" cy="208886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shade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omic Sans MS" pitchFamily="66" charset="0"/>
            </a:rPr>
            <a:t>Забота о здоровье детей, эмоциональном благополучии и своевременном всестороннем развитии каждого ребенка</a:t>
          </a:r>
          <a:endParaRPr lang="ru-RU" sz="1600" b="1" kern="1200" dirty="0">
            <a:latin typeface="Comic Sans MS" pitchFamily="66" charset="0"/>
          </a:endParaRPr>
        </a:p>
      </dsp:txBody>
      <dsp:txXfrm>
        <a:off x="2254879" y="-161607"/>
        <a:ext cx="3872237" cy="2088865"/>
      </dsp:txXfrm>
    </dsp:sp>
    <dsp:sp modelId="{2063F1AD-6D33-40B1-88D6-2A882BB138B0}">
      <dsp:nvSpPr>
        <dsp:cNvPr id="0" name=""/>
        <dsp:cNvSpPr/>
      </dsp:nvSpPr>
      <dsp:spPr>
        <a:xfrm rot="20630885">
          <a:off x="4996202" y="2498244"/>
          <a:ext cx="308172" cy="5230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44480"/>
                <a:satOff val="-1813"/>
                <a:lumOff val="10315"/>
                <a:alphaOff val="0"/>
                <a:shade val="45000"/>
                <a:satMod val="155000"/>
              </a:schemeClr>
            </a:gs>
            <a:gs pos="60000">
              <a:schemeClr val="accent6">
                <a:shade val="90000"/>
                <a:hueOff val="-144480"/>
                <a:satOff val="-1813"/>
                <a:lumOff val="10315"/>
                <a:alphaOff val="0"/>
                <a:shade val="95000"/>
                <a:satMod val="150000"/>
              </a:schemeClr>
            </a:gs>
            <a:gs pos="100000">
              <a:schemeClr val="accent6">
                <a:shade val="90000"/>
                <a:hueOff val="-144480"/>
                <a:satOff val="-1813"/>
                <a:lumOff val="1031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0630885">
        <a:off x="4996202" y="2498244"/>
        <a:ext cx="308172" cy="523077"/>
      </dsp:txXfrm>
    </dsp:sp>
    <dsp:sp modelId="{E963E7FD-922E-4005-BDD8-85D5EECBFF90}">
      <dsp:nvSpPr>
        <dsp:cNvPr id="0" name=""/>
        <dsp:cNvSpPr/>
      </dsp:nvSpPr>
      <dsp:spPr>
        <a:xfrm>
          <a:off x="5312907" y="1296118"/>
          <a:ext cx="2978605" cy="1970480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138661"/>
                <a:satOff val="-258"/>
                <a:lumOff val="13871"/>
                <a:alphaOff val="0"/>
                <a:shade val="45000"/>
                <a:satMod val="155000"/>
              </a:schemeClr>
            </a:gs>
            <a:gs pos="60000">
              <a:schemeClr val="accent6">
                <a:shade val="50000"/>
                <a:hueOff val="-138661"/>
                <a:satOff val="-258"/>
                <a:lumOff val="13871"/>
                <a:alphaOff val="0"/>
                <a:shade val="95000"/>
                <a:satMod val="150000"/>
              </a:schemeClr>
            </a:gs>
            <a:gs pos="100000">
              <a:schemeClr val="accent6">
                <a:shade val="50000"/>
                <a:hueOff val="-138661"/>
                <a:satOff val="-258"/>
                <a:lumOff val="1387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omic Sans MS" pitchFamily="66" charset="0"/>
            </a:rPr>
            <a:t>Создание в группах атмосферы гуманного и доброжелательного  отношения ко всем воспитанникам</a:t>
          </a:r>
          <a:endParaRPr lang="ru-RU" sz="1600" b="1" kern="1200" dirty="0">
            <a:latin typeface="Comic Sans MS" pitchFamily="66" charset="0"/>
          </a:endParaRPr>
        </a:p>
      </dsp:txBody>
      <dsp:txXfrm>
        <a:off x="5312907" y="1296118"/>
        <a:ext cx="2978605" cy="1970480"/>
      </dsp:txXfrm>
    </dsp:sp>
    <dsp:sp modelId="{043FEEB9-414D-437B-B9EA-F6C57E5342AB}">
      <dsp:nvSpPr>
        <dsp:cNvPr id="0" name=""/>
        <dsp:cNvSpPr/>
      </dsp:nvSpPr>
      <dsp:spPr>
        <a:xfrm rot="1534918">
          <a:off x="5038065" y="3329174"/>
          <a:ext cx="616563" cy="5230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288960"/>
                <a:satOff val="-3627"/>
                <a:lumOff val="20630"/>
                <a:alphaOff val="0"/>
                <a:shade val="45000"/>
                <a:satMod val="155000"/>
              </a:schemeClr>
            </a:gs>
            <a:gs pos="60000">
              <a:schemeClr val="accent6">
                <a:shade val="90000"/>
                <a:hueOff val="-288960"/>
                <a:satOff val="-3627"/>
                <a:lumOff val="20630"/>
                <a:alphaOff val="0"/>
                <a:shade val="95000"/>
                <a:satMod val="150000"/>
              </a:schemeClr>
            </a:gs>
            <a:gs pos="100000">
              <a:schemeClr val="accent6">
                <a:shade val="90000"/>
                <a:hueOff val="-288960"/>
                <a:satOff val="-3627"/>
                <a:lumOff val="2063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534918">
        <a:off x="5038065" y="3329174"/>
        <a:ext cx="616563" cy="523077"/>
      </dsp:txXfrm>
    </dsp:sp>
    <dsp:sp modelId="{F8D1004E-E525-4D95-AB4C-A3864C8D71CF}">
      <dsp:nvSpPr>
        <dsp:cNvPr id="0" name=""/>
        <dsp:cNvSpPr/>
      </dsp:nvSpPr>
      <dsp:spPr>
        <a:xfrm>
          <a:off x="5604923" y="3528364"/>
          <a:ext cx="2686589" cy="1658433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277321"/>
                <a:satOff val="-515"/>
                <a:lumOff val="27743"/>
                <a:alphaOff val="0"/>
                <a:shade val="45000"/>
                <a:satMod val="155000"/>
              </a:schemeClr>
            </a:gs>
            <a:gs pos="60000">
              <a:schemeClr val="accent6">
                <a:shade val="50000"/>
                <a:hueOff val="-277321"/>
                <a:satOff val="-515"/>
                <a:lumOff val="27743"/>
                <a:alphaOff val="0"/>
                <a:shade val="95000"/>
                <a:satMod val="150000"/>
              </a:schemeClr>
            </a:gs>
            <a:gs pos="100000">
              <a:schemeClr val="accent6">
                <a:shade val="50000"/>
                <a:hueOff val="-277321"/>
                <a:satOff val="-515"/>
                <a:lumOff val="2774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omic Sans MS" pitchFamily="66" charset="0"/>
            </a:rPr>
            <a:t>Интеграция видов детской деятельности</a:t>
          </a:r>
          <a:endParaRPr lang="ru-RU" sz="1600" b="1" kern="1200" dirty="0">
            <a:latin typeface="Comic Sans MS" pitchFamily="66" charset="0"/>
          </a:endParaRPr>
        </a:p>
      </dsp:txBody>
      <dsp:txXfrm>
        <a:off x="5604923" y="3528364"/>
        <a:ext cx="2686589" cy="1658433"/>
      </dsp:txXfrm>
    </dsp:sp>
    <dsp:sp modelId="{E76D302F-4958-4AD0-9D9C-CEA567B299AB}">
      <dsp:nvSpPr>
        <dsp:cNvPr id="0" name=""/>
        <dsp:cNvSpPr/>
      </dsp:nvSpPr>
      <dsp:spPr>
        <a:xfrm rot="5122094">
          <a:off x="4108632" y="3790632"/>
          <a:ext cx="329124" cy="5230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433440"/>
                <a:satOff val="-5440"/>
                <a:lumOff val="30945"/>
                <a:alphaOff val="0"/>
                <a:shade val="45000"/>
                <a:satMod val="155000"/>
              </a:schemeClr>
            </a:gs>
            <a:gs pos="60000">
              <a:schemeClr val="accent6">
                <a:shade val="90000"/>
                <a:hueOff val="-433440"/>
                <a:satOff val="-5440"/>
                <a:lumOff val="30945"/>
                <a:alphaOff val="0"/>
                <a:shade val="95000"/>
                <a:satMod val="150000"/>
              </a:schemeClr>
            </a:gs>
            <a:gs pos="100000">
              <a:schemeClr val="accent6">
                <a:shade val="90000"/>
                <a:hueOff val="-433440"/>
                <a:satOff val="-5440"/>
                <a:lumOff val="3094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122094">
        <a:off x="4108632" y="3790632"/>
        <a:ext cx="329124" cy="523077"/>
      </dsp:txXfrm>
    </dsp:sp>
    <dsp:sp modelId="{3751F583-E799-42FA-90AD-4E50E5DE8FED}">
      <dsp:nvSpPr>
        <dsp:cNvPr id="0" name=""/>
        <dsp:cNvSpPr/>
      </dsp:nvSpPr>
      <dsp:spPr>
        <a:xfrm>
          <a:off x="2914922" y="4370070"/>
          <a:ext cx="2901297" cy="164464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415982"/>
                <a:satOff val="-773"/>
                <a:lumOff val="41614"/>
                <a:alphaOff val="0"/>
                <a:shade val="45000"/>
                <a:satMod val="155000"/>
              </a:schemeClr>
            </a:gs>
            <a:gs pos="60000">
              <a:schemeClr val="accent6">
                <a:shade val="50000"/>
                <a:hueOff val="-415982"/>
                <a:satOff val="-773"/>
                <a:lumOff val="41614"/>
                <a:alphaOff val="0"/>
                <a:shade val="95000"/>
                <a:satMod val="150000"/>
              </a:schemeClr>
            </a:gs>
            <a:gs pos="100000">
              <a:schemeClr val="accent6">
                <a:shade val="50000"/>
                <a:hueOff val="-415982"/>
                <a:satOff val="-773"/>
                <a:lumOff val="4161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omic Sans MS" pitchFamily="66" charset="0"/>
            </a:rPr>
            <a:t>Вариативность использования образовательного материала</a:t>
          </a:r>
          <a:endParaRPr lang="ru-RU" sz="1600" b="1" kern="1200" dirty="0">
            <a:latin typeface="Comic Sans MS" pitchFamily="66" charset="0"/>
          </a:endParaRPr>
        </a:p>
      </dsp:txBody>
      <dsp:txXfrm>
        <a:off x="2914922" y="4370070"/>
        <a:ext cx="2901297" cy="1644649"/>
      </dsp:txXfrm>
    </dsp:sp>
    <dsp:sp modelId="{7089C66A-0E3F-4505-9841-C8D21C9DA1B1}">
      <dsp:nvSpPr>
        <dsp:cNvPr id="0" name=""/>
        <dsp:cNvSpPr/>
      </dsp:nvSpPr>
      <dsp:spPr>
        <a:xfrm rot="9261270">
          <a:off x="2930605" y="3269886"/>
          <a:ext cx="463634" cy="5230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288960"/>
                <a:satOff val="-3627"/>
                <a:lumOff val="20630"/>
                <a:alphaOff val="0"/>
                <a:shade val="45000"/>
                <a:satMod val="155000"/>
              </a:schemeClr>
            </a:gs>
            <a:gs pos="60000">
              <a:schemeClr val="accent6">
                <a:shade val="90000"/>
                <a:hueOff val="-288960"/>
                <a:satOff val="-3627"/>
                <a:lumOff val="20630"/>
                <a:alphaOff val="0"/>
                <a:shade val="95000"/>
                <a:satMod val="150000"/>
              </a:schemeClr>
            </a:gs>
            <a:gs pos="100000">
              <a:schemeClr val="accent6">
                <a:shade val="90000"/>
                <a:hueOff val="-288960"/>
                <a:satOff val="-3627"/>
                <a:lumOff val="2063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9261270">
        <a:off x="2930605" y="3269886"/>
        <a:ext cx="463634" cy="523077"/>
      </dsp:txXfrm>
    </dsp:sp>
    <dsp:sp modelId="{F77B357C-AB94-4821-AE89-FCC56C90F432}">
      <dsp:nvSpPr>
        <dsp:cNvPr id="0" name=""/>
        <dsp:cNvSpPr/>
      </dsp:nvSpPr>
      <dsp:spPr>
        <a:xfrm>
          <a:off x="10338" y="3456355"/>
          <a:ext cx="3159574" cy="165984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277321"/>
                <a:satOff val="-515"/>
                <a:lumOff val="27743"/>
                <a:alphaOff val="0"/>
                <a:shade val="45000"/>
                <a:satMod val="155000"/>
              </a:schemeClr>
            </a:gs>
            <a:gs pos="60000">
              <a:schemeClr val="accent6">
                <a:shade val="50000"/>
                <a:hueOff val="-277321"/>
                <a:satOff val="-515"/>
                <a:lumOff val="27743"/>
                <a:alphaOff val="0"/>
                <a:shade val="95000"/>
                <a:satMod val="150000"/>
              </a:schemeClr>
            </a:gs>
            <a:gs pos="100000">
              <a:schemeClr val="accent6">
                <a:shade val="50000"/>
                <a:hueOff val="-277321"/>
                <a:satOff val="-515"/>
                <a:lumOff val="2774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omic Sans MS" pitchFamily="66" charset="0"/>
            </a:rPr>
            <a:t>Уважительное отношение к результатам детского творчества</a:t>
          </a:r>
          <a:endParaRPr lang="ru-RU" sz="1600" b="1" kern="1200" dirty="0">
            <a:latin typeface="Comic Sans MS" pitchFamily="66" charset="0"/>
          </a:endParaRPr>
        </a:p>
      </dsp:txBody>
      <dsp:txXfrm>
        <a:off x="10338" y="3456355"/>
        <a:ext cx="3159574" cy="1659849"/>
      </dsp:txXfrm>
    </dsp:sp>
    <dsp:sp modelId="{CBE8EF96-A136-4DB8-AB03-8156C2AB19E7}">
      <dsp:nvSpPr>
        <dsp:cNvPr id="0" name=""/>
        <dsp:cNvSpPr/>
      </dsp:nvSpPr>
      <dsp:spPr>
        <a:xfrm rot="11682918">
          <a:off x="3062724" y="2521000"/>
          <a:ext cx="314116" cy="5230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44480"/>
                <a:satOff val="-1813"/>
                <a:lumOff val="10315"/>
                <a:alphaOff val="0"/>
                <a:shade val="45000"/>
                <a:satMod val="155000"/>
              </a:schemeClr>
            </a:gs>
            <a:gs pos="60000">
              <a:schemeClr val="accent6">
                <a:shade val="90000"/>
                <a:hueOff val="-144480"/>
                <a:satOff val="-1813"/>
                <a:lumOff val="10315"/>
                <a:alphaOff val="0"/>
                <a:shade val="95000"/>
                <a:satMod val="150000"/>
              </a:schemeClr>
            </a:gs>
            <a:gs pos="100000">
              <a:schemeClr val="accent6">
                <a:shade val="90000"/>
                <a:hueOff val="-144480"/>
                <a:satOff val="-1813"/>
                <a:lumOff val="1031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1682918">
        <a:off x="3062724" y="2521000"/>
        <a:ext cx="314116" cy="523077"/>
      </dsp:txXfrm>
    </dsp:sp>
    <dsp:sp modelId="{38F110EB-48DF-4CBA-8496-77693D6C7072}">
      <dsp:nvSpPr>
        <dsp:cNvPr id="0" name=""/>
        <dsp:cNvSpPr/>
      </dsp:nvSpPr>
      <dsp:spPr>
        <a:xfrm>
          <a:off x="82352" y="1440132"/>
          <a:ext cx="2962005" cy="1814757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138661"/>
                <a:satOff val="-258"/>
                <a:lumOff val="13871"/>
                <a:alphaOff val="0"/>
                <a:shade val="45000"/>
                <a:satMod val="155000"/>
              </a:schemeClr>
            </a:gs>
            <a:gs pos="60000">
              <a:schemeClr val="accent6">
                <a:shade val="50000"/>
                <a:hueOff val="-138661"/>
                <a:satOff val="-258"/>
                <a:lumOff val="13871"/>
                <a:alphaOff val="0"/>
                <a:shade val="95000"/>
                <a:satMod val="150000"/>
              </a:schemeClr>
            </a:gs>
            <a:gs pos="100000">
              <a:schemeClr val="accent6">
                <a:shade val="50000"/>
                <a:hueOff val="-138661"/>
                <a:satOff val="-258"/>
                <a:lumOff val="1387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omic Sans MS" pitchFamily="66" charset="0"/>
            </a:rPr>
            <a:t>Единство подходов к воспитанию детей </a:t>
          </a:r>
          <a:endParaRPr lang="ru-RU" sz="1600" b="1" kern="1200" dirty="0">
            <a:latin typeface="Comic Sans MS" pitchFamily="66" charset="0"/>
          </a:endParaRPr>
        </a:p>
      </dsp:txBody>
      <dsp:txXfrm>
        <a:off x="82352" y="1440132"/>
        <a:ext cx="2962005" cy="1814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7F15B-5704-4861-88F8-DC55CFE36076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10DF8-6070-4DB0-80B9-9E744639B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Программа ГДОУ детский сад № 390 обеспечивает разностороннее развитие детей в возрасте от 1 до 3 лет с учетом их возрастных и индивидуальных особенностей по основным направлениям – физическому, социально-личностному, познавательно-речевому и художественно-эстетическому.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10DF8-6070-4DB0-80B9-9E744639BD1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Главные цели Программы: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благополучных условий для полноценного проживания ребенком дошкольного детства;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основ базовой культуры личности;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всестороннее развитие психических и физических качеств в соответствии с возрастными и индивидуальными особенностями;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подготовка к жизни в современном обществе;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обеспечение безопасности жизнедеятельности дошкольника;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предоставление общедоступного и бесплатного дошкольного образования по основным общеобразовательным программам.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10DF8-6070-4DB0-80B9-9E744639BD1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достижения целей Программы первоначальное значение имеют: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забота о здоровье детей, эмоциональном благополучии и своевременном всестороннем развитии каждого ребенка;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в группах атмосферы гуманного и доброжелательного  отношения ко всем воспитанникам, что позволяет растить их общительными, добрыми, любознательными, инициативными, стремящимися к самостоятельности и творчеству;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максимальное использование разнообразных видов детской деятельности, их интеграция в целях повышения эффективности воспитательно-образовательного процесса;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уважительное отношение к результатам детского творчества;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единство подходов к воспитанию детей в условиях дошкольного образовательного учреждения и семьи;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соблюдение в работе детского сада преемственности, исключающей умственное умственные и физические перегрузки в содержании образования детей дошкольного возраста, обеспечивающей отсутствие давления предметного обучения.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10DF8-6070-4DB0-80B9-9E744639BD1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CD310E1-E434-426A-ADFC-728702138C7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2658AA-4430-4D56-9C50-BAF8B736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10E1-E434-426A-ADFC-728702138C7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58AA-4430-4D56-9C50-BAF8B736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10E1-E434-426A-ADFC-728702138C7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58AA-4430-4D56-9C50-BAF8B736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D310E1-E434-426A-ADFC-728702138C7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2658AA-4430-4D56-9C50-BAF8B736F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CD310E1-E434-426A-ADFC-728702138C7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2658AA-4430-4D56-9C50-BAF8B736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10E1-E434-426A-ADFC-728702138C7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58AA-4430-4D56-9C50-BAF8B736F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10E1-E434-426A-ADFC-728702138C7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58AA-4430-4D56-9C50-BAF8B736F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D310E1-E434-426A-ADFC-728702138C7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2658AA-4430-4D56-9C50-BAF8B736F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10E1-E434-426A-ADFC-728702138C7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58AA-4430-4D56-9C50-BAF8B736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D310E1-E434-426A-ADFC-728702138C7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2658AA-4430-4D56-9C50-BAF8B736F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D310E1-E434-426A-ADFC-728702138C7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2658AA-4430-4D56-9C50-BAF8B736F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D310E1-E434-426A-ADFC-728702138C75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2658AA-4430-4D56-9C50-BAF8B736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trips dir="l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468590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sz="3600" cap="non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Презентация основной общеобразовательной программы ГБДОУ № 390 Московского района Санкт-Петербурга.</a:t>
            </a:r>
            <a:br>
              <a:rPr lang="ru-RU" sz="3600" cap="non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r>
              <a:rPr lang="ru-RU" sz="3200" cap="non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cap="non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ln>
                  <a:solidFill>
                    <a:schemeClr val="tx1"/>
                  </a:solidFill>
                </a:ln>
                <a:latin typeface="Comic Sans MS" pitchFamily="66" charset="0"/>
              </a:rPr>
              <a:t>Презентацию подготовила:</a:t>
            </a:r>
          </a:p>
          <a:p>
            <a:pPr algn="r"/>
            <a:r>
              <a:rPr lang="ru-RU" dirty="0" smtClean="0">
                <a:ln>
                  <a:solidFill>
                    <a:schemeClr val="tx1"/>
                  </a:solidFill>
                </a:ln>
                <a:latin typeface="Comic Sans MS" pitchFamily="66" charset="0"/>
              </a:rPr>
              <a:t>Старший воспитатель,</a:t>
            </a:r>
          </a:p>
          <a:p>
            <a:pPr algn="r"/>
            <a:r>
              <a:rPr lang="ru-RU" dirty="0" smtClean="0">
                <a:ln>
                  <a:solidFill>
                    <a:schemeClr val="tx1"/>
                  </a:solidFill>
                </a:ln>
                <a:latin typeface="Comic Sans MS" pitchFamily="66" charset="0"/>
              </a:rPr>
              <a:t>Ярмоленко Д.Ю.</a:t>
            </a:r>
            <a:endParaRPr lang="ru-RU" dirty="0">
              <a:ln>
                <a:solidFill>
                  <a:schemeClr val="tx1"/>
                </a:solidFill>
              </a:ln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Образовательная область «Физическая культура»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123669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79852">
            <a:off x="158664" y="769122"/>
            <a:ext cx="3789844" cy="2834803"/>
          </a:xfrm>
          <a:prstGeom prst="rect">
            <a:avLst/>
          </a:prstGeom>
        </p:spPr>
      </p:pic>
      <p:pic>
        <p:nvPicPr>
          <p:cNvPr id="8" name="Рисунок 7" descr="283881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4489">
            <a:off x="4860032" y="692696"/>
            <a:ext cx="3350865" cy="2506447"/>
          </a:xfrm>
          <a:prstGeom prst="rect">
            <a:avLst/>
          </a:prstGeom>
        </p:spPr>
      </p:pic>
      <p:pic>
        <p:nvPicPr>
          <p:cNvPr id="9" name="Рисунок 8" descr="707567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33056"/>
            <a:ext cx="3597310" cy="2690788"/>
          </a:xfrm>
          <a:prstGeom prst="rect">
            <a:avLst/>
          </a:prstGeom>
        </p:spPr>
      </p:pic>
      <p:pic>
        <p:nvPicPr>
          <p:cNvPr id="10" name="Рисунок 9" descr="4200284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37314">
            <a:off x="4499992" y="3573016"/>
            <a:ext cx="3886112" cy="2906812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Образовательная область «Труд»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146696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3693576" cy="2762795"/>
          </a:xfrm>
          <a:prstGeom prst="rect">
            <a:avLst/>
          </a:prstGeom>
        </p:spPr>
      </p:pic>
      <p:pic>
        <p:nvPicPr>
          <p:cNvPr id="8" name="Рисунок 7" descr="407279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9592">
            <a:off x="4572000" y="692696"/>
            <a:ext cx="3638897" cy="2721895"/>
          </a:xfrm>
          <a:prstGeom prst="rect">
            <a:avLst/>
          </a:prstGeom>
        </p:spPr>
      </p:pic>
      <p:pic>
        <p:nvPicPr>
          <p:cNvPr id="9" name="Рисунок 8" descr="858731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64582">
            <a:off x="283141" y="3794017"/>
            <a:ext cx="3413373" cy="2553203"/>
          </a:xfrm>
          <a:prstGeom prst="rect">
            <a:avLst/>
          </a:prstGeom>
        </p:spPr>
      </p:pic>
      <p:pic>
        <p:nvPicPr>
          <p:cNvPr id="10" name="Рисунок 9" descr="9464788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30101">
            <a:off x="4472043" y="3732878"/>
            <a:ext cx="3459099" cy="2587406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Образовательная область «Социализация»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3600" y="15310320"/>
            <a:ext cx="4256240" cy="319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41329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3693576" cy="2762795"/>
          </a:xfrm>
          <a:prstGeom prst="rect">
            <a:avLst/>
          </a:prstGeom>
        </p:spPr>
      </p:pic>
      <p:pic>
        <p:nvPicPr>
          <p:cNvPr id="8" name="Рисунок 7" descr="7650043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556792"/>
            <a:ext cx="3638897" cy="2721895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864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Образовательная область «Безопасность»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5555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4501091" cy="3375818"/>
          </a:xfrm>
          <a:prstGeom prst="rect">
            <a:avLst/>
          </a:prstGeom>
        </p:spPr>
      </p:pic>
      <p:pic>
        <p:nvPicPr>
          <p:cNvPr id="6" name="Рисунок 5" descr="99929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078647" cy="3050828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Образовательная область «Коммуникация»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396038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00" y="608000"/>
            <a:ext cx="4804532" cy="3593790"/>
          </a:xfrm>
          <a:prstGeom prst="rect">
            <a:avLst/>
          </a:prstGeom>
        </p:spPr>
      </p:pic>
      <p:pic>
        <p:nvPicPr>
          <p:cNvPr id="6" name="Рисунок 5" descr="4945781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84984"/>
            <a:ext cx="4463717" cy="333886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Образовательная область «Познание»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203605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28992">
            <a:off x="539551" y="692696"/>
            <a:ext cx="326436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412744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22849">
            <a:off x="4716016" y="620688"/>
            <a:ext cx="3456384" cy="2592288"/>
          </a:xfrm>
          <a:prstGeom prst="rect">
            <a:avLst/>
          </a:prstGeom>
        </p:spPr>
      </p:pic>
      <p:pic>
        <p:nvPicPr>
          <p:cNvPr id="9" name="Рисунок 8" descr="4331496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28309">
            <a:off x="529681" y="3865160"/>
            <a:ext cx="3443107" cy="2582331"/>
          </a:xfrm>
          <a:prstGeom prst="rect">
            <a:avLst/>
          </a:prstGeom>
        </p:spPr>
      </p:pic>
      <p:pic>
        <p:nvPicPr>
          <p:cNvPr id="10" name="Рисунок 9" descr="6787274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02589">
            <a:off x="4267959" y="3671760"/>
            <a:ext cx="3870622" cy="2895225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Образовательная область «чтение художественной литературы»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485941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712" y="1196752"/>
            <a:ext cx="6152640" cy="4602175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Образовательная область «Музыка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Рисунок 6" descr="97105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96868">
            <a:off x="827584" y="1052736"/>
            <a:ext cx="3160745" cy="2370559"/>
          </a:xfrm>
          <a:prstGeom prst="rect">
            <a:avLst/>
          </a:prstGeom>
        </p:spPr>
      </p:pic>
      <p:pic>
        <p:nvPicPr>
          <p:cNvPr id="8" name="Рисунок 7" descr="127873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4933">
            <a:off x="4970468" y="843545"/>
            <a:ext cx="3468489" cy="2601367"/>
          </a:xfrm>
          <a:prstGeom prst="rect">
            <a:avLst/>
          </a:prstGeom>
        </p:spPr>
      </p:pic>
      <p:pic>
        <p:nvPicPr>
          <p:cNvPr id="9" name="Рисунок 8" descr="235952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37362">
            <a:off x="1187624" y="3861048"/>
            <a:ext cx="3145532" cy="2359149"/>
          </a:xfrm>
          <a:prstGeom prst="rect">
            <a:avLst/>
          </a:prstGeom>
        </p:spPr>
      </p:pic>
      <p:pic>
        <p:nvPicPr>
          <p:cNvPr id="10" name="Рисунок 9" descr="6547544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91632">
            <a:off x="4754373" y="3649993"/>
            <a:ext cx="3258210" cy="2437141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Образовательная область «Художественное творчество»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357394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98476">
            <a:off x="467544" y="836712"/>
            <a:ext cx="3160745" cy="2370559"/>
          </a:xfrm>
          <a:prstGeom prst="rect">
            <a:avLst/>
          </a:prstGeom>
        </p:spPr>
      </p:pic>
      <p:pic>
        <p:nvPicPr>
          <p:cNvPr id="8" name="Рисунок 7" descr="5428055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65388">
            <a:off x="4825775" y="774365"/>
            <a:ext cx="3278857" cy="2452585"/>
          </a:xfrm>
          <a:prstGeom prst="rect">
            <a:avLst/>
          </a:prstGeom>
        </p:spPr>
      </p:pic>
      <p:pic>
        <p:nvPicPr>
          <p:cNvPr id="9" name="Рисунок 8" descr="8260889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96029">
            <a:off x="827584" y="3933056"/>
            <a:ext cx="3501041" cy="2618779"/>
          </a:xfrm>
          <a:prstGeom prst="rect">
            <a:avLst/>
          </a:prstGeom>
        </p:spPr>
      </p:pic>
      <p:pic>
        <p:nvPicPr>
          <p:cNvPr id="10" name="Рисунок 9" descr="7997831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05543">
            <a:off x="5076056" y="4005064"/>
            <a:ext cx="3278857" cy="2452585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19" y="548681"/>
          <a:ext cx="8424935" cy="6065452"/>
        </p:xfrm>
        <a:graphic>
          <a:graphicData uri="http://schemas.openxmlformats.org/drawingml/2006/table">
            <a:tbl>
              <a:tblPr/>
              <a:tblGrid>
                <a:gridCol w="1922705"/>
                <a:gridCol w="1994713"/>
                <a:gridCol w="1625167"/>
                <a:gridCol w="813104"/>
                <a:gridCol w="1034623"/>
                <a:gridCol w="1034623"/>
              </a:tblGrid>
              <a:tr h="374445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Объект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Форма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6695" indent="-226695"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600" b="1" spc="-70">
                          <a:latin typeface="Times New Roman"/>
                          <a:ea typeface="Times New Roman"/>
                          <a:cs typeface="Times New Roman"/>
                        </a:rPr>
                        <a:t>метод</a:t>
                      </a:r>
                      <a:r>
                        <a:rPr lang="en-US" sz="600" b="1" spc="-70">
                          <a:latin typeface="Times New Roman"/>
                          <a:ea typeface="Times New Roman"/>
                          <a:cs typeface="Times New Roman"/>
                        </a:rPr>
                        <a:t>\</a:t>
                      </a:r>
                      <a:r>
                        <a:rPr lang="ru-RU" sz="600" b="1" spc="-70">
                          <a:latin typeface="Times New Roman"/>
                          <a:ea typeface="Times New Roman"/>
                          <a:cs typeface="Times New Roman"/>
                        </a:rPr>
                        <a:t>методика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Периодич-ность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Ответствен-ный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99260">
                <a:tc rowSpan="4"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Физически развитый. Овладевший основными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культурно-гигиеническими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навыками.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 dirty="0">
                          <a:latin typeface="Times New Roman"/>
                          <a:ea typeface="Times New Roman"/>
                          <a:cs typeface="Times New Roman"/>
                        </a:rPr>
                        <a:t>Основные физические качества(сила, ловкость, гибкость, выносливость)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Методика определения физ.качеств и навыков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Сентябрь, май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Физ.руководитель, медсестра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 dirty="0">
                          <a:latin typeface="Times New Roman"/>
                          <a:ea typeface="Times New Roman"/>
                          <a:cs typeface="Times New Roman"/>
                        </a:rPr>
                        <a:t>Потребность в физической активности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 dirty="0"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Воспитатель, </a:t>
                      </a:r>
                      <a:r>
                        <a:rPr lang="ru-RU" sz="1000" spc="-40" dirty="0">
                          <a:latin typeface="Times New Roman"/>
                          <a:ea typeface="Times New Roman"/>
                          <a:cs typeface="Times New Roman"/>
                        </a:rPr>
                        <a:t>физ.руководитель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Выполнение доступных возрасту гигиенических процедур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Воспитатель, </a:t>
                      </a:r>
                      <a:r>
                        <a:rPr lang="ru-RU" sz="1000" spc="-40" dirty="0">
                          <a:latin typeface="Times New Roman"/>
                          <a:ea typeface="Times New Roman"/>
                          <a:cs typeface="Times New Roman"/>
                        </a:rPr>
                        <a:t>физ.руководитель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Соблюдение элементарных правил здорового образа жизни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Воспитатель, </a:t>
                      </a:r>
                      <a:r>
                        <a:rPr lang="ru-RU" sz="1000" spc="-40" dirty="0">
                          <a:latin typeface="Times New Roman"/>
                          <a:ea typeface="Times New Roman"/>
                          <a:cs typeface="Times New Roman"/>
                        </a:rPr>
                        <a:t>физ.руководитель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18">
                <a:tc rowSpan="4"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Любознательный, активный.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Интересуется новым неизвестным в окружающем мире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М.Г.Борисенко, Н.А.Лукина.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Диагностика развития ребенка, стр. 53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Принимает активное участие в продуктивной деятельности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 dirty="0">
                          <a:latin typeface="Times New Roman"/>
                          <a:ea typeface="Times New Roman"/>
                          <a:cs typeface="Times New Roman"/>
                        </a:rPr>
                        <a:t>Проявляет интерес к игровым действиям сверстника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 dirty="0">
                          <a:latin typeface="Times New Roman"/>
                          <a:ea typeface="Times New Roman"/>
                          <a:cs typeface="Times New Roman"/>
                        </a:rPr>
                        <a:t>Проявляет активность при подпевании.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 dirty="0">
                          <a:latin typeface="Times New Roman"/>
                          <a:ea typeface="Times New Roman"/>
                          <a:cs typeface="Times New Roman"/>
                        </a:rPr>
                        <a:t>М.Г.Борисенко, Н.А.Лукина.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 dirty="0">
                          <a:latin typeface="Times New Roman"/>
                          <a:ea typeface="Times New Roman"/>
                          <a:cs typeface="Times New Roman"/>
                        </a:rPr>
                        <a:t>Диагностика развития ребенка, стр. 36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75">
                <a:tc rowSpan="2"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Эмоционально отзывчивый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Проявляет эмоциональную отзывчивость на доступные возрасту литературно-художественные и музыкальные произведения, мир природы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 dirty="0">
                          <a:latin typeface="Times New Roman"/>
                          <a:ea typeface="Times New Roman"/>
                          <a:cs typeface="Times New Roman"/>
                        </a:rPr>
                        <a:t>М.Г.Борисенко, Н.А.Лукина.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 dirty="0">
                          <a:latin typeface="Times New Roman"/>
                          <a:ea typeface="Times New Roman"/>
                          <a:cs typeface="Times New Roman"/>
                        </a:rPr>
                        <a:t>Диагностика развития ребенка, стр. 98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Проявляет положительные эмоции в процессе совместно со взрослым двигательной деятельности.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18">
                <a:tc rowSpan="2"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Овладевший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средствами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общения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 способами взаимодействия со взрослыми и сверстниками.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Проявляет интерес к сверстнику, может поделится игрушками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М.Г.Борисенко, Н.А.Лукина.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Диагностика развития ребенка, стр.50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Способен выполнить просьбу воспитателя.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5429" y="74711"/>
            <a:ext cx="8433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908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Система мониторинга достижения детьми планируемых результатов освоения Программы.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640960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Особенности контингента детей.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8062664" cy="236985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Детский сад функционирует на 2 возрастные группы: 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ранний возраст (с 1 года до 2 лет) -  2 группы дневного </a:t>
            </a:r>
            <a:br>
              <a:rPr lang="ru-RU" sz="20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пребывания;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ранний возраст (с 1 года до 2 лет) – 1 группа кратковременного пребывания;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– младшая группа  (с 2 до 3 лет) - 3 группы дневного пребывания. </a:t>
            </a:r>
            <a:endParaRPr lang="ru-RU" sz="2000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395536" y="443711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1115616" y="5013176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395536" y="558924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777992"/>
            <a:ext cx="3240360" cy="2739273"/>
          </a:xfrm>
          <a:prstGeom prst="rect">
            <a:avLst/>
          </a:prstGeom>
        </p:spPr>
      </p:pic>
      <p:pic>
        <p:nvPicPr>
          <p:cNvPr id="12" name="Рисунок 11" descr="Рисуно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980728"/>
            <a:ext cx="2467328" cy="1850496"/>
          </a:xfrm>
          <a:prstGeom prst="rect">
            <a:avLst/>
          </a:prstGeom>
        </p:spPr>
      </p:pic>
      <p:pic>
        <p:nvPicPr>
          <p:cNvPr id="13" name="Рисунок 12" descr="Рисунок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93832" y="1556792"/>
            <a:ext cx="2892336" cy="2592039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09" y="-1"/>
          <a:ext cx="8640962" cy="6669361"/>
        </p:xfrm>
        <a:graphic>
          <a:graphicData uri="http://schemas.openxmlformats.org/drawingml/2006/table">
            <a:tbl>
              <a:tblPr/>
              <a:tblGrid>
                <a:gridCol w="2028521"/>
                <a:gridCol w="2028521"/>
                <a:gridCol w="1652712"/>
                <a:gridCol w="826886"/>
                <a:gridCol w="1052161"/>
                <a:gridCol w="1052161"/>
              </a:tblGrid>
              <a:tr h="571659">
                <a:tc rowSpan="3"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поведения.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Способен выполнить элементарные правила поведения..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 dirty="0">
                          <a:latin typeface="Times New Roman"/>
                          <a:ea typeface="Times New Roman"/>
                          <a:cs typeface="Times New Roman"/>
                        </a:rPr>
                        <a:t>Соблюдает правила элементарной вежливости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 dirty="0">
                          <a:latin typeface="Times New Roman"/>
                          <a:ea typeface="Times New Roman"/>
                          <a:cs typeface="Times New Roman"/>
                        </a:rPr>
                        <a:t>Проявляет отрицательное отношение к грубости и жадности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 dirty="0"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213">
                <a:tc rowSpan="2"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Способный решать интеллектуальные и личностные задачи (проблемы), адекватные возрасту.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Сооружает элементарные постройки по образцу, проявляет желание строить самостоятельно.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 dirty="0">
                          <a:latin typeface="Times New Roman"/>
                          <a:ea typeface="Times New Roman"/>
                          <a:cs typeface="Times New Roman"/>
                        </a:rPr>
                        <a:t>М.Г.Борисенко, Н.А.Лукина.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 dirty="0">
                          <a:latin typeface="Times New Roman"/>
                          <a:ea typeface="Times New Roman"/>
                          <a:cs typeface="Times New Roman"/>
                        </a:rPr>
                        <a:t>Диагностика развития ребенка, стр.45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Ориентируется в помещениях группы и на участке детского сада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213">
                <a:tc rowSpan="2"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Имеющий первичные представления о себе, семье, обществе, государстве, мире и природе.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Имеет представление о себе, знает свое имя, свой пол.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М.Г.Борисенко, Н.А.Лукина.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Диагностика развития ребенка, стр.36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Имеет представление о составе семьи, знает имена членов семьи.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М.Г.Борисенко, Н.А.Лукина.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Диагностика развития ребенка, стр.61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213">
                <a:tc rowSpan="3"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Овладевший универсальными предпосылками учебной деятельности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Умеет по словесному указанию взрослого находить предметы по названию, цвету, размеру.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М.Г.Борисенко, Н.А.Лукина.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Диагностика развития ребенка, стр.38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Отвечает на простейшие вопросы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Проявляет интерес к книгам, к рассматриванию иллюстраций.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М.Г.Борисенко, Н.А.Лукина.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Диагностика развития ребенка, стр.48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Октябрь, май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-226695">
                        <a:spcAft>
                          <a:spcPts val="0"/>
                        </a:spcAft>
                        <a:tabLst>
                          <a:tab pos="25908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276872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Спасибо за внимание!</a:t>
            </a:r>
            <a:endParaRPr lang="ru-RU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Особенности контингента родителей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95536" y="764704"/>
          <a:ext cx="37444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851920" y="908720"/>
          <a:ext cx="475252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195736" y="3257600"/>
          <a:ext cx="58326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Сведения о квалификации педагогических кадров.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1412775"/>
          <a:ext cx="4248472" cy="410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427984" y="3068960"/>
          <a:ext cx="41764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Graphic spid="5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404664"/>
          <a:ext cx="8363272" cy="606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B1A683-DA75-47C7-B71D-0583B76CE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AB1A683-DA75-47C7-B71D-0583B76CE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C4098F-FE45-4430-B0F8-39DE06BB0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CC4098F-FE45-4430-B0F8-39DE06BB0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4C8682-2BA5-43B8-94E3-86B910B61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D4C8682-2BA5-43B8-94E3-86B910B61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E5D1D5-CE6F-4FF1-8D6C-426F79469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BBE5D1D5-CE6F-4FF1-8D6C-426F79469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5B5856-ECAD-4F10-8BA9-92C41056A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A5B5856-ECAD-4F10-8BA9-92C41056A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8E62BB-DB06-49FA-AA0A-61EC7A962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858E62BB-DB06-49FA-AA0A-61EC7A962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E9D0A4-AD82-44AC-AC85-D4138E79E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FE9D0A4-AD82-44AC-AC85-D4138E79E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BC5B8B-F9CE-4530-81DB-3292914A7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0FBC5B8B-F9CE-4530-81DB-3292914A7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B4F156-786D-40D8-BDB9-4B1D23305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F4B4F156-786D-40D8-BDB9-4B1D23305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E6B04F-E187-4509-93E5-65DA815A5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2E6B04F-E187-4509-93E5-65DA815A5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86EEAE-39C1-44CD-9E7F-65D0A20F0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ED86EEAE-39C1-44CD-9E7F-65D0A20F0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D1D661-2BF1-48EA-955F-F27B650EB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CCD1D661-2BF1-48EA-955F-F27B650EB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97946-3775-4DDE-AEE1-C72772C38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8A97946-3775-4DDE-AEE1-C72772C38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8"/>
            <a:ext cx="7467600" cy="175745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620713"/>
          <a:ext cx="8291513" cy="585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E2AE70-938F-42A4-BD1A-394793549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FE2AE70-938F-42A4-BD1A-394793549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BF9B0-AA99-4691-9218-AF54F5309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EDBF9B0-AA99-4691-9218-AF54F53094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242B56-4612-405B-91B4-063626C3A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8242B56-4612-405B-91B4-063626C3A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3F1AD-6D33-40B1-88D6-2A882BB13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063F1AD-6D33-40B1-88D6-2A882BB13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63E7FD-922E-4005-BDD8-85D5EECBF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963E7FD-922E-4005-BDD8-85D5EECBF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3FEEB9-414D-437B-B9EA-F6C57E534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43FEEB9-414D-437B-B9EA-F6C57E534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1004E-E525-4D95-AB4C-A3864C8D7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8D1004E-E525-4D95-AB4C-A3864C8D7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6D302F-4958-4AD0-9D9C-CEA567B29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E76D302F-4958-4AD0-9D9C-CEA567B29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1F583-E799-42FA-90AD-4E50E5DE8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751F583-E799-42FA-90AD-4E50E5DE8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89C66A-0E3F-4505-9841-C8D21C9DA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089C66A-0E3F-4505-9841-C8D21C9DA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B357C-AB94-4821-AE89-FCC56C90F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77B357C-AB94-4821-AE89-FCC56C90F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E8EF96-A136-4DB8-AB03-8156C2AB1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CBE8EF96-A136-4DB8-AB03-8156C2AB1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F110EB-48DF-4CBA-8496-77693D6C7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38F110EB-48DF-4CBA-8496-77693D6C7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0" y="1340768"/>
            <a:ext cx="10332640" cy="6188208"/>
            <a:chOff x="3130" y="2311"/>
            <a:chExt cx="8884" cy="5085"/>
          </a:xfrm>
        </p:grpSpPr>
        <p:sp>
          <p:nvSpPr>
            <p:cNvPr id="2105" name="AutoShape 57"/>
            <p:cNvSpPr>
              <a:spLocks noChangeAspect="1" noChangeArrowheads="1" noTextEdit="1"/>
            </p:cNvSpPr>
            <p:nvPr/>
          </p:nvSpPr>
          <p:spPr bwMode="auto">
            <a:xfrm>
              <a:off x="3130" y="2919"/>
              <a:ext cx="8884" cy="44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4" name="AutoShape 56"/>
            <p:cNvSpPr>
              <a:spLocks noChangeArrowheads="1"/>
            </p:cNvSpPr>
            <p:nvPr/>
          </p:nvSpPr>
          <p:spPr bwMode="auto">
            <a:xfrm>
              <a:off x="6256" y="3806"/>
              <a:ext cx="1433" cy="657"/>
            </a:xfrm>
            <a:prstGeom prst="octagon">
              <a:avLst>
                <a:gd name="adj" fmla="val 29287"/>
              </a:avLst>
            </a:prstGeom>
            <a:solidFill>
              <a:srgbClr val="D9959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Воспитательно-образовательный процесс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3" name="AutoShape 55"/>
            <p:cNvSpPr>
              <a:spLocks noChangeArrowheads="1"/>
            </p:cNvSpPr>
            <p:nvPr/>
          </p:nvSpPr>
          <p:spPr bwMode="auto">
            <a:xfrm>
              <a:off x="7619" y="4566"/>
              <a:ext cx="1122" cy="375"/>
            </a:xfrm>
            <a:prstGeom prst="flowChartAlternateProcess">
              <a:avLst/>
            </a:prstGeom>
            <a:solidFill>
              <a:srgbClr val="DAEEF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Взаимодействие с педагогами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AutoShape 54"/>
            <p:cNvSpPr>
              <a:spLocks noChangeArrowheads="1"/>
            </p:cNvSpPr>
            <p:nvPr/>
          </p:nvSpPr>
          <p:spPr bwMode="auto">
            <a:xfrm>
              <a:off x="5468" y="4565"/>
              <a:ext cx="1122" cy="376"/>
            </a:xfrm>
            <a:prstGeom prst="flowChartAlternateProcess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Взаимодействие с родителями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1" name="AutoShape 53"/>
            <p:cNvSpPr>
              <a:spLocks noChangeArrowheads="1"/>
            </p:cNvSpPr>
            <p:nvPr/>
          </p:nvSpPr>
          <p:spPr bwMode="auto">
            <a:xfrm>
              <a:off x="6216" y="3250"/>
              <a:ext cx="1122" cy="376"/>
            </a:xfrm>
            <a:prstGeom prst="flowChartAlternateProcess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Взаимодействие с детьми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AutoShape 52"/>
            <p:cNvSpPr>
              <a:spLocks noChangeArrowheads="1"/>
            </p:cNvSpPr>
            <p:nvPr/>
          </p:nvSpPr>
          <p:spPr bwMode="auto">
            <a:xfrm rot="3001744">
              <a:off x="7611" y="4395"/>
              <a:ext cx="234" cy="93"/>
            </a:xfrm>
            <a:prstGeom prst="rightArrow">
              <a:avLst>
                <a:gd name="adj1" fmla="val 50000"/>
                <a:gd name="adj2" fmla="val 6290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9" name="AutoShape 51"/>
            <p:cNvSpPr>
              <a:spLocks noChangeArrowheads="1"/>
            </p:cNvSpPr>
            <p:nvPr/>
          </p:nvSpPr>
          <p:spPr bwMode="auto">
            <a:xfrm>
              <a:off x="6871" y="3626"/>
              <a:ext cx="93" cy="188"/>
            </a:xfrm>
            <a:prstGeom prst="upArrow">
              <a:avLst>
                <a:gd name="adj1" fmla="val 50000"/>
                <a:gd name="adj2" fmla="val 5053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8" name="AutoShape 50"/>
            <p:cNvSpPr>
              <a:spLocks noChangeArrowheads="1"/>
            </p:cNvSpPr>
            <p:nvPr/>
          </p:nvSpPr>
          <p:spPr bwMode="auto">
            <a:xfrm rot="13528624" flipV="1">
              <a:off x="6406" y="4355"/>
              <a:ext cx="112" cy="246"/>
            </a:xfrm>
            <a:prstGeom prst="downArrow">
              <a:avLst>
                <a:gd name="adj1" fmla="val 50000"/>
                <a:gd name="adj2" fmla="val 5491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7" name="AutoShape 49"/>
            <p:cNvSpPr>
              <a:spLocks noChangeArrowheads="1"/>
            </p:cNvSpPr>
            <p:nvPr/>
          </p:nvSpPr>
          <p:spPr bwMode="auto">
            <a:xfrm>
              <a:off x="3594" y="2860"/>
              <a:ext cx="1495" cy="376"/>
            </a:xfrm>
            <a:prstGeom prst="flowChartAlternateProcess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Социально-личностное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развитие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6" name="AutoShape 48"/>
            <p:cNvSpPr>
              <a:spLocks noChangeArrowheads="1"/>
            </p:cNvSpPr>
            <p:nvPr/>
          </p:nvSpPr>
          <p:spPr bwMode="auto">
            <a:xfrm>
              <a:off x="5374" y="2781"/>
              <a:ext cx="1123" cy="375"/>
            </a:xfrm>
            <a:prstGeom prst="flowChartAlternateProcess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Физическое развитие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5" name="AutoShape 47"/>
            <p:cNvSpPr>
              <a:spLocks noChangeArrowheads="1"/>
            </p:cNvSpPr>
            <p:nvPr/>
          </p:nvSpPr>
          <p:spPr bwMode="auto">
            <a:xfrm>
              <a:off x="6871" y="2687"/>
              <a:ext cx="1214" cy="374"/>
            </a:xfrm>
            <a:prstGeom prst="flowChartAlternateProcess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Познавательно-речевое развитие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4" name="AutoShape 46"/>
            <p:cNvSpPr>
              <a:spLocks noChangeArrowheads="1"/>
            </p:cNvSpPr>
            <p:nvPr/>
          </p:nvSpPr>
          <p:spPr bwMode="auto">
            <a:xfrm>
              <a:off x="4813" y="3438"/>
              <a:ext cx="1122" cy="564"/>
            </a:xfrm>
            <a:prstGeom prst="flowChartAlternateProcess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Художественно-эстетическое развитие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 flipV="1">
              <a:off x="6777" y="3062"/>
              <a:ext cx="468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 flipH="1">
              <a:off x="5935" y="3438"/>
              <a:ext cx="281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 flipV="1">
              <a:off x="6403" y="3156"/>
              <a:ext cx="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0" name="Line 42"/>
            <p:cNvSpPr>
              <a:spLocks noChangeShapeType="1"/>
            </p:cNvSpPr>
            <p:nvPr/>
          </p:nvSpPr>
          <p:spPr bwMode="auto">
            <a:xfrm flipH="1" flipV="1">
              <a:off x="5094" y="3156"/>
              <a:ext cx="1122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9" name="AutoShape 41"/>
            <p:cNvSpPr>
              <a:spLocks noChangeArrowheads="1"/>
            </p:cNvSpPr>
            <p:nvPr/>
          </p:nvSpPr>
          <p:spPr bwMode="auto">
            <a:xfrm>
              <a:off x="3504" y="3720"/>
              <a:ext cx="1122" cy="751"/>
            </a:xfrm>
            <a:prstGeom prst="flowChartAlternateProcess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Художественное творчество, Музыка.*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8" name="AutoShape 40"/>
            <p:cNvSpPr>
              <a:spLocks noChangeArrowheads="1"/>
            </p:cNvSpPr>
            <p:nvPr/>
          </p:nvSpPr>
          <p:spPr bwMode="auto">
            <a:xfrm>
              <a:off x="3130" y="2311"/>
              <a:ext cx="1309" cy="470"/>
            </a:xfrm>
            <a:prstGeom prst="flowChartAlternateProcess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Социализация, Труд, Безопасность.*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7" name="AutoShape 39"/>
            <p:cNvSpPr>
              <a:spLocks noChangeArrowheads="1"/>
            </p:cNvSpPr>
            <p:nvPr/>
          </p:nvSpPr>
          <p:spPr bwMode="auto">
            <a:xfrm>
              <a:off x="5187" y="2311"/>
              <a:ext cx="1403" cy="376"/>
            </a:xfrm>
            <a:prstGeom prst="flowChartAlternateProcess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Здоровье, Физическая культура.*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6" name="AutoShape 38"/>
            <p:cNvSpPr>
              <a:spLocks noChangeArrowheads="1"/>
            </p:cNvSpPr>
            <p:nvPr/>
          </p:nvSpPr>
          <p:spPr bwMode="auto">
            <a:xfrm>
              <a:off x="8273" y="2311"/>
              <a:ext cx="1777" cy="564"/>
            </a:xfrm>
            <a:prstGeom prst="flowChartAlternateProcess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Познание, Коммуникация, Чтение художественной литературы.*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 flipH="1">
              <a:off x="4626" y="3814"/>
              <a:ext cx="187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 flipH="1" flipV="1">
              <a:off x="4439" y="2499"/>
              <a:ext cx="187" cy="3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 flipV="1">
              <a:off x="5842" y="2687"/>
              <a:ext cx="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 flipV="1">
              <a:off x="7619" y="2593"/>
              <a:ext cx="654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7338" y="3438"/>
              <a:ext cx="2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AutoShape 32"/>
            <p:cNvSpPr>
              <a:spLocks noChangeArrowheads="1"/>
            </p:cNvSpPr>
            <p:nvPr/>
          </p:nvSpPr>
          <p:spPr bwMode="auto">
            <a:xfrm>
              <a:off x="7619" y="3250"/>
              <a:ext cx="1122" cy="564"/>
            </a:xfrm>
            <a:prstGeom prst="flowChartAlternateProcess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Физкультурно-оздоровительная работа**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9" name="AutoShape 31"/>
            <p:cNvSpPr>
              <a:spLocks noChangeArrowheads="1"/>
            </p:cNvSpPr>
            <p:nvPr/>
          </p:nvSpPr>
          <p:spPr bwMode="auto">
            <a:xfrm>
              <a:off x="8834" y="2968"/>
              <a:ext cx="1403" cy="282"/>
            </a:xfrm>
            <a:prstGeom prst="flowChartAlternateProcess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Мониторинг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8" name="AutoShape 30"/>
            <p:cNvSpPr>
              <a:spLocks noChangeArrowheads="1"/>
            </p:cNvSpPr>
            <p:nvPr/>
          </p:nvSpPr>
          <p:spPr bwMode="auto">
            <a:xfrm>
              <a:off x="8834" y="3344"/>
              <a:ext cx="1777" cy="282"/>
            </a:xfrm>
            <a:prstGeom prst="flowChartAlternateProcess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Двигательная деятельность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AutoShape 29"/>
            <p:cNvSpPr>
              <a:spLocks noChangeArrowheads="1"/>
            </p:cNvSpPr>
            <p:nvPr/>
          </p:nvSpPr>
          <p:spPr bwMode="auto">
            <a:xfrm>
              <a:off x="8834" y="3720"/>
              <a:ext cx="1777" cy="375"/>
            </a:xfrm>
            <a:prstGeom prst="flowChartAlternateProcess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Организация вторых завтраков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6" name="AutoShape 28"/>
            <p:cNvSpPr>
              <a:spLocks noChangeArrowheads="1"/>
            </p:cNvSpPr>
            <p:nvPr/>
          </p:nvSpPr>
          <p:spPr bwMode="auto">
            <a:xfrm>
              <a:off x="9352" y="4189"/>
              <a:ext cx="1260" cy="377"/>
            </a:xfrm>
            <a:prstGeom prst="flowChartAlternateProcess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Профилактические мероприятия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5" name="AutoShape 27"/>
            <p:cNvSpPr>
              <a:spLocks noChangeArrowheads="1"/>
            </p:cNvSpPr>
            <p:nvPr/>
          </p:nvSpPr>
          <p:spPr bwMode="auto">
            <a:xfrm>
              <a:off x="8086" y="4189"/>
              <a:ext cx="1029" cy="282"/>
            </a:xfrm>
            <a:prstGeom prst="flowChartAlternateProcess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Закаливание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 flipV="1">
              <a:off x="8180" y="3062"/>
              <a:ext cx="654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8741" y="3438"/>
              <a:ext cx="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8741" y="3814"/>
              <a:ext cx="93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>
              <a:off x="8460" y="3814"/>
              <a:ext cx="936" cy="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8086" y="3814"/>
              <a:ext cx="281" cy="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9051" y="4826"/>
              <a:ext cx="1561" cy="877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Оказание педагогической помощи педагогам в поисках эффективных методов работы с детьми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>
              <a:off x="8180" y="5241"/>
              <a:ext cx="793" cy="376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КПК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7445" y="5946"/>
              <a:ext cx="1808" cy="665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Обобщение, распространение передового опыта в работе ДОУ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6813" y="5049"/>
              <a:ext cx="1138" cy="329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Аттестация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3453" y="4664"/>
              <a:ext cx="1823" cy="389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Совместная деятельность детского сада и сем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ьи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>
              <a:off x="3130" y="5157"/>
              <a:ext cx="1683" cy="546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Консультирование родителей педагогами и специалистами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ДОУ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>
              <a:off x="3785" y="5797"/>
              <a:ext cx="1235" cy="369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Обучение родителей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>
              <a:off x="4162" y="6307"/>
              <a:ext cx="1680" cy="352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Информирование родителей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5572" y="5157"/>
              <a:ext cx="1205" cy="415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Изучение семьи.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>
              <a:off x="5276" y="5703"/>
              <a:ext cx="1354" cy="463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Просвещение родителей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 flipH="1">
              <a:off x="5281" y="4753"/>
              <a:ext cx="187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 flipH="1">
              <a:off x="4813" y="4941"/>
              <a:ext cx="655" cy="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6029" y="4941"/>
              <a:ext cx="0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 flipH="1">
              <a:off x="5468" y="4941"/>
              <a:ext cx="93" cy="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 flipH="1">
              <a:off x="4813" y="4941"/>
              <a:ext cx="748" cy="8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 flipH="1">
              <a:off x="5000" y="4941"/>
              <a:ext cx="561" cy="13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H="1">
              <a:off x="7432" y="4753"/>
              <a:ext cx="187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8273" y="4941"/>
              <a:ext cx="0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8086" y="4941"/>
              <a:ext cx="0" cy="9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" name="Line 2"/>
            <p:cNvSpPr>
              <a:spLocks noChangeShapeType="1"/>
            </p:cNvSpPr>
            <p:nvPr/>
          </p:nvSpPr>
          <p:spPr bwMode="auto">
            <a:xfrm>
              <a:off x="8741" y="4753"/>
              <a:ext cx="280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55576" y="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Модель образовательного процесса.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3009" name="Group 1"/>
          <p:cNvGrpSpPr>
            <a:grpSpLocks noChangeAspect="1"/>
          </p:cNvGrpSpPr>
          <p:nvPr/>
        </p:nvGrpSpPr>
        <p:grpSpPr bwMode="auto">
          <a:xfrm>
            <a:off x="0" y="457200"/>
            <a:ext cx="8964488" cy="5257800"/>
            <a:chOff x="4922" y="700"/>
            <a:chExt cx="7016" cy="4228"/>
          </a:xfrm>
        </p:grpSpPr>
        <p:sp>
          <p:nvSpPr>
            <p:cNvPr id="430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4922" y="700"/>
              <a:ext cx="7016" cy="42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22" name="AutoShape 14"/>
            <p:cNvSpPr>
              <a:spLocks noChangeArrowheads="1"/>
            </p:cNvSpPr>
            <p:nvPr/>
          </p:nvSpPr>
          <p:spPr bwMode="auto">
            <a:xfrm>
              <a:off x="6122" y="700"/>
              <a:ext cx="4708" cy="276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Система взаимодействия детского сада с семьями воспитанников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21" name="AutoShape 13"/>
            <p:cNvSpPr>
              <a:spLocks noChangeArrowheads="1"/>
            </p:cNvSpPr>
            <p:nvPr/>
          </p:nvSpPr>
          <p:spPr bwMode="auto">
            <a:xfrm>
              <a:off x="4922" y="1251"/>
              <a:ext cx="1108" cy="2206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Изучение семьи: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Беседы (администрация, педагоги, специалисты)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Наблюдения за процессом общения членов семьи с ребенком   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-Анкетирование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20" name="AutoShape 12"/>
            <p:cNvSpPr>
              <a:spLocks noChangeArrowheads="1"/>
            </p:cNvSpPr>
            <p:nvPr/>
          </p:nvSpPr>
          <p:spPr bwMode="auto">
            <a:xfrm>
              <a:off x="6122" y="1251"/>
              <a:ext cx="1016" cy="3677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Информиро-вание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родителей: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-Личные беседы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-Общение по телефону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</a:t>
              </a:r>
              <a:r>
                <a:rPr kumimoji="0" lang="ru-RU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Индивидуаль-ные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записки 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-Родительские собрания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-Сайт, электронная почта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-Оформление наглядной информации: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-Стенды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-Объявления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-Выставки детских работ 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-Фотогазеты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-Памятки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19" name="AutoShape 11"/>
            <p:cNvSpPr>
              <a:spLocks noChangeArrowheads="1"/>
            </p:cNvSpPr>
            <p:nvPr/>
          </p:nvSpPr>
          <p:spPr bwMode="auto">
            <a:xfrm>
              <a:off x="7230" y="1251"/>
              <a:ext cx="1015" cy="2574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143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Совместная деятельность детского сада и семьи: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143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-Выставки совместного семейного творчества 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143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-Семейные </a:t>
              </a:r>
              <a:r>
                <a:rPr kumimoji="0" lang="ru-RU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фотоколлажи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143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-Праздники, досуги с активным вовлечением родителей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18" name="AutoShape 10"/>
            <p:cNvSpPr>
              <a:spLocks noChangeArrowheads="1"/>
            </p:cNvSpPr>
            <p:nvPr/>
          </p:nvSpPr>
          <p:spPr bwMode="auto">
            <a:xfrm>
              <a:off x="8338" y="1251"/>
              <a:ext cx="1106" cy="2390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143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Консульти-рование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родителей педагогами и специалистами ДОУ: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143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-Различная тематика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143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</a:t>
              </a:r>
              <a:r>
                <a:rPr kumimoji="0" lang="ru-RU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Индивидуаль-ное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143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-Семейное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143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-Очное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143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-Дистанционное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17" name="AutoShape 9"/>
            <p:cNvSpPr>
              <a:spLocks noChangeArrowheads="1"/>
            </p:cNvSpPr>
            <p:nvPr/>
          </p:nvSpPr>
          <p:spPr bwMode="auto">
            <a:xfrm>
              <a:off x="9538" y="1251"/>
              <a:ext cx="1200" cy="2667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Просвещение родителей: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-По запросу родителей   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-По выявленной проблеме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-Направленность:  педагогическая, психологическая, медицинская, семейно-образовательное право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-Приглашение специалистов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-Сайт 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16" name="AutoShape 8"/>
            <p:cNvSpPr>
              <a:spLocks noChangeArrowheads="1"/>
            </p:cNvSpPr>
            <p:nvPr/>
          </p:nvSpPr>
          <p:spPr bwMode="auto">
            <a:xfrm>
              <a:off x="10830" y="1251"/>
              <a:ext cx="1108" cy="1380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Обучение родителей: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-Творческие задания 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-Тренинги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-Семинары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15" name="AutoShape 7"/>
            <p:cNvSpPr>
              <a:spLocks noChangeArrowheads="1"/>
            </p:cNvSpPr>
            <p:nvPr/>
          </p:nvSpPr>
          <p:spPr bwMode="auto">
            <a:xfrm rot="3867786">
              <a:off x="5655" y="714"/>
              <a:ext cx="183" cy="758"/>
            </a:xfrm>
            <a:prstGeom prst="downArrow">
              <a:avLst>
                <a:gd name="adj1" fmla="val 50000"/>
                <a:gd name="adj2" fmla="val 103552"/>
              </a:avLst>
            </a:prstGeom>
            <a:solidFill>
              <a:srgbClr val="CC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14" name="AutoShape 6"/>
            <p:cNvSpPr>
              <a:spLocks noChangeArrowheads="1"/>
            </p:cNvSpPr>
            <p:nvPr/>
          </p:nvSpPr>
          <p:spPr bwMode="auto">
            <a:xfrm>
              <a:off x="6584" y="976"/>
              <a:ext cx="184" cy="275"/>
            </a:xfrm>
            <a:prstGeom prst="downArrow">
              <a:avLst>
                <a:gd name="adj1" fmla="val 50000"/>
                <a:gd name="adj2" fmla="val 37364"/>
              </a:avLst>
            </a:prstGeom>
            <a:solidFill>
              <a:srgbClr val="CC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13" name="AutoShape 5"/>
            <p:cNvSpPr>
              <a:spLocks noChangeArrowheads="1"/>
            </p:cNvSpPr>
            <p:nvPr/>
          </p:nvSpPr>
          <p:spPr bwMode="auto">
            <a:xfrm>
              <a:off x="7599" y="976"/>
              <a:ext cx="185" cy="275"/>
            </a:xfrm>
            <a:prstGeom prst="downArrow">
              <a:avLst>
                <a:gd name="adj1" fmla="val 50000"/>
                <a:gd name="adj2" fmla="val 37162"/>
              </a:avLst>
            </a:prstGeom>
            <a:solidFill>
              <a:srgbClr val="CC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12" name="AutoShape 4"/>
            <p:cNvSpPr>
              <a:spLocks noChangeArrowheads="1"/>
            </p:cNvSpPr>
            <p:nvPr/>
          </p:nvSpPr>
          <p:spPr bwMode="auto">
            <a:xfrm>
              <a:off x="8799" y="976"/>
              <a:ext cx="185" cy="274"/>
            </a:xfrm>
            <a:prstGeom prst="downArrow">
              <a:avLst>
                <a:gd name="adj1" fmla="val 50000"/>
                <a:gd name="adj2" fmla="val 37027"/>
              </a:avLst>
            </a:prstGeom>
            <a:solidFill>
              <a:srgbClr val="CC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11" name="AutoShape 3"/>
            <p:cNvSpPr>
              <a:spLocks noChangeArrowheads="1"/>
            </p:cNvSpPr>
            <p:nvPr/>
          </p:nvSpPr>
          <p:spPr bwMode="auto">
            <a:xfrm>
              <a:off x="9999" y="976"/>
              <a:ext cx="185" cy="275"/>
            </a:xfrm>
            <a:prstGeom prst="downArrow">
              <a:avLst>
                <a:gd name="adj1" fmla="val 50000"/>
                <a:gd name="adj2" fmla="val 37162"/>
              </a:avLst>
            </a:prstGeom>
            <a:solidFill>
              <a:srgbClr val="CC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10" name="AutoShape 2"/>
            <p:cNvSpPr>
              <a:spLocks noChangeArrowheads="1"/>
            </p:cNvSpPr>
            <p:nvPr/>
          </p:nvSpPr>
          <p:spPr bwMode="auto">
            <a:xfrm rot="1687991">
              <a:off x="10824" y="998"/>
              <a:ext cx="647" cy="183"/>
            </a:xfrm>
            <a:prstGeom prst="rightArrow">
              <a:avLst>
                <a:gd name="adj1" fmla="val 50000"/>
                <a:gd name="adj2" fmla="val 88388"/>
              </a:avLst>
            </a:prstGeom>
            <a:solidFill>
              <a:srgbClr val="CC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Образовательная область  «Здоровье»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85393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15089">
            <a:off x="453269" y="994695"/>
            <a:ext cx="3216171" cy="2412128"/>
          </a:xfrm>
          <a:prstGeom prst="rect">
            <a:avLst/>
          </a:prstGeom>
        </p:spPr>
      </p:pic>
      <p:pic>
        <p:nvPicPr>
          <p:cNvPr id="8" name="Рисунок 7" descr="481990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50972">
            <a:off x="5016268" y="910426"/>
            <a:ext cx="3501041" cy="2618779"/>
          </a:xfrm>
          <a:prstGeom prst="rect">
            <a:avLst/>
          </a:prstGeom>
        </p:spPr>
      </p:pic>
      <p:pic>
        <p:nvPicPr>
          <p:cNvPr id="9" name="Рисунок 8" descr="9729832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3566889" cy="2668033"/>
          </a:xfrm>
          <a:prstGeom prst="rect">
            <a:avLst/>
          </a:prstGeom>
        </p:spPr>
      </p:pic>
      <p:pic>
        <p:nvPicPr>
          <p:cNvPr id="10" name="Рисунок 9" descr="3347974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08692">
            <a:off x="4499992" y="3789040"/>
            <a:ext cx="3886112" cy="2906812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1081</TotalTime>
  <Words>1239</Words>
  <Application>Microsoft Office PowerPoint</Application>
  <PresentationFormat>Экран (4:3)</PresentationFormat>
  <Paragraphs>268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Презентация основной общеобразовательной программы ГБДОУ № 390 Московского района Санкт-Петербурга.    </vt:lpstr>
      <vt:lpstr>Особенности контингента детей.       </vt:lpstr>
      <vt:lpstr>Особенности контингента родителей</vt:lpstr>
      <vt:lpstr>Сведения о квалификации педагогических кадров.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 № 390 Московского района</dc:title>
  <dc:creator>user</dc:creator>
  <cp:lastModifiedBy>user</cp:lastModifiedBy>
  <cp:revision>87</cp:revision>
  <dcterms:created xsi:type="dcterms:W3CDTF">2012-03-01T05:06:56Z</dcterms:created>
  <dcterms:modified xsi:type="dcterms:W3CDTF">2012-11-07T09:17:54Z</dcterms:modified>
</cp:coreProperties>
</file>