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70" r:id="rId10"/>
    <p:sldId id="262" r:id="rId11"/>
    <p:sldId id="260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08" autoAdjust="0"/>
    <p:restoredTop sz="94667" autoAdjust="0"/>
  </p:normalViewPr>
  <p:slideViewPr>
    <p:cSldViewPr>
      <p:cViewPr>
        <p:scale>
          <a:sx n="71" d="100"/>
          <a:sy n="71" d="100"/>
        </p:scale>
        <p:origin x="-468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B48CF-CB14-4254-97B1-0B952F0C44DB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31CA9-648E-4253-8DAF-1CE3F76B858E}">
      <dgm:prSet/>
      <dgm:spPr/>
      <dgm:t>
        <a:bodyPr/>
        <a:lstStyle/>
        <a:p>
          <a:pPr rtl="0"/>
          <a:r>
            <a:rPr lang="ru-RU" b="1" dirty="0" smtClean="0"/>
            <a:t>Детские </a:t>
          </a:r>
          <a:br>
            <a:rPr lang="ru-RU" b="1" dirty="0" smtClean="0"/>
          </a:br>
          <a:r>
            <a:rPr lang="ru-RU" b="1" dirty="0" smtClean="0"/>
            <a:t>  игры</a:t>
          </a:r>
          <a:endParaRPr lang="ru-RU" b="1" dirty="0"/>
        </a:p>
      </dgm:t>
    </dgm:pt>
    <dgm:pt modelId="{F2C9E59D-0211-44ED-B93B-58C98D6E5EF6}" type="parTrans" cxnId="{9806936D-5138-43EE-BE52-FDBA85ECAA6D}">
      <dgm:prSet/>
      <dgm:spPr/>
      <dgm:t>
        <a:bodyPr/>
        <a:lstStyle/>
        <a:p>
          <a:endParaRPr lang="ru-RU"/>
        </a:p>
      </dgm:t>
    </dgm:pt>
    <dgm:pt modelId="{25A942A2-3B1B-44CF-A4B8-DA883097FD3C}" type="sibTrans" cxnId="{9806936D-5138-43EE-BE52-FDBA85ECAA6D}">
      <dgm:prSet/>
      <dgm:spPr/>
      <dgm:t>
        <a:bodyPr/>
        <a:lstStyle/>
        <a:p>
          <a:endParaRPr lang="ru-RU"/>
        </a:p>
      </dgm:t>
    </dgm:pt>
    <dgm:pt modelId="{FD5166E7-7F4F-458D-B311-349EDE9BE60F}" type="pres">
      <dgm:prSet presAssocID="{F4FB48CF-CB14-4254-97B1-0B952F0C44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B4EEF7-C740-4134-B65A-198012D1B358}" type="pres">
      <dgm:prSet presAssocID="{C8731CA9-648E-4253-8DAF-1CE3F76B858E}" presName="root" presStyleCnt="0"/>
      <dgm:spPr/>
      <dgm:t>
        <a:bodyPr/>
        <a:lstStyle/>
        <a:p>
          <a:endParaRPr lang="ru-RU"/>
        </a:p>
      </dgm:t>
    </dgm:pt>
    <dgm:pt modelId="{99723E4F-980D-4A4C-9E9D-312CB43D5756}" type="pres">
      <dgm:prSet presAssocID="{C8731CA9-648E-4253-8DAF-1CE3F76B858E}" presName="rootComposite" presStyleCnt="0"/>
      <dgm:spPr/>
      <dgm:t>
        <a:bodyPr/>
        <a:lstStyle/>
        <a:p>
          <a:endParaRPr lang="ru-RU"/>
        </a:p>
      </dgm:t>
    </dgm:pt>
    <dgm:pt modelId="{757426B5-48D9-4742-8600-02B5250A695B}" type="pres">
      <dgm:prSet presAssocID="{C8731CA9-648E-4253-8DAF-1CE3F76B858E}" presName="rootText" presStyleLbl="node1" presStyleIdx="0" presStyleCnt="1" custLinFactNeighborX="-196" custLinFactNeighborY="-52536"/>
      <dgm:spPr/>
      <dgm:t>
        <a:bodyPr/>
        <a:lstStyle/>
        <a:p>
          <a:endParaRPr lang="ru-RU"/>
        </a:p>
      </dgm:t>
    </dgm:pt>
    <dgm:pt modelId="{955742CF-794B-42BE-A132-7BAB9A3B10E4}" type="pres">
      <dgm:prSet presAssocID="{C8731CA9-648E-4253-8DAF-1CE3F76B858E}" presName="rootConnector" presStyleLbl="node1" presStyleIdx="0" presStyleCnt="1"/>
      <dgm:spPr/>
      <dgm:t>
        <a:bodyPr/>
        <a:lstStyle/>
        <a:p>
          <a:endParaRPr lang="ru-RU"/>
        </a:p>
      </dgm:t>
    </dgm:pt>
    <dgm:pt modelId="{46F728E4-7018-4ADA-A7F2-BED68C015072}" type="pres">
      <dgm:prSet presAssocID="{C8731CA9-648E-4253-8DAF-1CE3F76B858E}" presName="childShape" presStyleCnt="0"/>
      <dgm:spPr/>
      <dgm:t>
        <a:bodyPr/>
        <a:lstStyle/>
        <a:p>
          <a:endParaRPr lang="ru-RU"/>
        </a:p>
      </dgm:t>
    </dgm:pt>
  </dgm:ptLst>
  <dgm:cxnLst>
    <dgm:cxn modelId="{8685E2C5-7ABA-410A-8534-AA904B61409D}" type="presOf" srcId="{C8731CA9-648E-4253-8DAF-1CE3F76B858E}" destId="{955742CF-794B-42BE-A132-7BAB9A3B10E4}" srcOrd="1" destOrd="0" presId="urn:microsoft.com/office/officeart/2005/8/layout/hierarchy3"/>
    <dgm:cxn modelId="{04DD997D-07A8-48EC-947C-3B27E8F1B04B}" type="presOf" srcId="{F4FB48CF-CB14-4254-97B1-0B952F0C44DB}" destId="{FD5166E7-7F4F-458D-B311-349EDE9BE60F}" srcOrd="0" destOrd="0" presId="urn:microsoft.com/office/officeart/2005/8/layout/hierarchy3"/>
    <dgm:cxn modelId="{27B8CF59-F4FE-41F0-A8AE-E8396913CDD0}" type="presOf" srcId="{C8731CA9-648E-4253-8DAF-1CE3F76B858E}" destId="{757426B5-48D9-4742-8600-02B5250A695B}" srcOrd="0" destOrd="0" presId="urn:microsoft.com/office/officeart/2005/8/layout/hierarchy3"/>
    <dgm:cxn modelId="{9806936D-5138-43EE-BE52-FDBA85ECAA6D}" srcId="{F4FB48CF-CB14-4254-97B1-0B952F0C44DB}" destId="{C8731CA9-648E-4253-8DAF-1CE3F76B858E}" srcOrd="0" destOrd="0" parTransId="{F2C9E59D-0211-44ED-B93B-58C98D6E5EF6}" sibTransId="{25A942A2-3B1B-44CF-A4B8-DA883097FD3C}"/>
    <dgm:cxn modelId="{B0ED37D9-EC9A-480E-8EB9-C066859FC7E2}" type="presParOf" srcId="{FD5166E7-7F4F-458D-B311-349EDE9BE60F}" destId="{10B4EEF7-C740-4134-B65A-198012D1B358}" srcOrd="0" destOrd="0" presId="urn:microsoft.com/office/officeart/2005/8/layout/hierarchy3"/>
    <dgm:cxn modelId="{107C409D-C440-49AA-8BEF-86D371D53F03}" type="presParOf" srcId="{10B4EEF7-C740-4134-B65A-198012D1B358}" destId="{99723E4F-980D-4A4C-9E9D-312CB43D5756}" srcOrd="0" destOrd="0" presId="urn:microsoft.com/office/officeart/2005/8/layout/hierarchy3"/>
    <dgm:cxn modelId="{E244DACC-C840-44D0-986C-A0D017210759}" type="presParOf" srcId="{99723E4F-980D-4A4C-9E9D-312CB43D5756}" destId="{757426B5-48D9-4742-8600-02B5250A695B}" srcOrd="0" destOrd="0" presId="urn:microsoft.com/office/officeart/2005/8/layout/hierarchy3"/>
    <dgm:cxn modelId="{7D57C0B4-7A14-4512-BB3A-BA12027D2CB8}" type="presParOf" srcId="{99723E4F-980D-4A4C-9E9D-312CB43D5756}" destId="{955742CF-794B-42BE-A132-7BAB9A3B10E4}" srcOrd="1" destOrd="0" presId="urn:microsoft.com/office/officeart/2005/8/layout/hierarchy3"/>
    <dgm:cxn modelId="{DE94CE41-3E78-45EC-AD2A-4EF7F7EA4869}" type="presParOf" srcId="{10B4EEF7-C740-4134-B65A-198012D1B358}" destId="{46F728E4-7018-4ADA-A7F2-BED68C015072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B09DC-1B24-479F-8689-F92F251C925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0FA58-84B3-4A77-956F-A71A20D7A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FA58-84B3-4A77-956F-A71A20D7A55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72A577-AADC-44C0-94FC-952BCB63BEBA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A27D48-3107-4CE4-9FB8-DFB64E525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85786" y="1500174"/>
          <a:ext cx="7772400" cy="244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032,-6033,-6034-_12345353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7316">
            <a:off x="811830" y="1479505"/>
            <a:ext cx="3078553" cy="25003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7467600" cy="4873752"/>
          </a:xfrm>
        </p:spPr>
        <p:txBody>
          <a:bodyPr/>
          <a:lstStyle/>
          <a:p>
            <a:r>
              <a:rPr lang="ru-RU" b="1" dirty="0"/>
              <a:t>4. Спортивные</a:t>
            </a:r>
            <a:r>
              <a:rPr lang="ru-RU" dirty="0"/>
              <a:t> -мячи, прыгалки, кегли, обручи и т.д. Решают задачи физического развития детей.</a:t>
            </a:r>
          </a:p>
          <a:p>
            <a:endParaRPr lang="ru-RU" dirty="0"/>
          </a:p>
        </p:txBody>
      </p:sp>
      <p:pic>
        <p:nvPicPr>
          <p:cNvPr id="4" name="Рисунок 3" descr="Skakalka_2_50_m_trubka__en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14810" y="4143380"/>
            <a:ext cx="3897322" cy="2428892"/>
          </a:xfrm>
          <a:prstGeom prst="rect">
            <a:avLst/>
          </a:prstGeo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285860"/>
            <a:ext cx="3128671" cy="2857520"/>
          </a:xfrm>
          <a:prstGeom prst="rect">
            <a:avLst/>
          </a:prstGeom>
        </p:spPr>
      </p:pic>
      <p:pic>
        <p:nvPicPr>
          <p:cNvPr id="6" name="Рисунок 5" descr="15c7fa13932fa448f02b019f618ac7e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85852" y="3929066"/>
            <a:ext cx="2690810" cy="260672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1ec734f81e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2857496"/>
            <a:ext cx="3786194" cy="360950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7467600" cy="4873752"/>
          </a:xfrm>
        </p:spPr>
        <p:txBody>
          <a:bodyPr/>
          <a:lstStyle/>
          <a:p>
            <a:r>
              <a:rPr lang="ru-RU" b="1" dirty="0"/>
              <a:t>5. Музыкальные </a:t>
            </a:r>
            <a:r>
              <a:rPr lang="ru-RU" dirty="0" smtClean="0"/>
              <a:t>- решают </a:t>
            </a:r>
            <a:r>
              <a:rPr lang="ru-RU" dirty="0"/>
              <a:t>задачи развития музыкального слуха детей.</a:t>
            </a:r>
          </a:p>
          <a:p>
            <a:endParaRPr lang="ru-RU" dirty="0"/>
          </a:p>
        </p:txBody>
      </p:sp>
      <p:pic>
        <p:nvPicPr>
          <p:cNvPr id="4" name="Рисунок 3" descr="muzykalnaya_igrushka_baraban_00045126_lar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1428736"/>
            <a:ext cx="2643906" cy="2638618"/>
          </a:xfrm>
          <a:prstGeom prst="rect">
            <a:avLst/>
          </a:prstGeom>
        </p:spPr>
      </p:pic>
      <p:pic>
        <p:nvPicPr>
          <p:cNvPr id="5" name="Рисунок 4" descr="m_6106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857232"/>
            <a:ext cx="3143272" cy="314327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5643602" cy="4873752"/>
          </a:xfrm>
        </p:spPr>
        <p:txBody>
          <a:bodyPr/>
          <a:lstStyle/>
          <a:p>
            <a:r>
              <a:rPr lang="ru-RU" b="1" dirty="0"/>
              <a:t>6. Театрализованные </a:t>
            </a:r>
            <a:r>
              <a:rPr lang="ru-RU" dirty="0"/>
              <a:t>- пальчиковые, теневые и др. театры, а также </a:t>
            </a:r>
            <a:r>
              <a:rPr lang="ru-RU" dirty="0" smtClean="0"/>
              <a:t>элементы костюмов</a:t>
            </a:r>
            <a:r>
              <a:rPr lang="ru-RU" dirty="0"/>
              <a:t>, бутафория, маски, декорации (не повседневного пользования, выставляются по мере ознакомления</a:t>
            </a:r>
            <a:r>
              <a:rPr lang="ru-RU" dirty="0" smtClean="0"/>
              <a:t>). Решают </a:t>
            </a:r>
            <a:r>
              <a:rPr lang="ru-RU" dirty="0"/>
              <a:t>задачи развития речи детей, воображения, творчества.</a:t>
            </a:r>
          </a:p>
        </p:txBody>
      </p:sp>
      <p:pic>
        <p:nvPicPr>
          <p:cNvPr id="4" name="Рисунок 3" descr="famf19puppet_shad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85728"/>
            <a:ext cx="2956428" cy="1921678"/>
          </a:xfrm>
          <a:prstGeom prst="rect">
            <a:avLst/>
          </a:prstGeom>
        </p:spPr>
      </p:pic>
      <p:pic>
        <p:nvPicPr>
          <p:cNvPr id="5" name="Рисунок 4" descr="77808657_4580737_maind042485ea3e9fc84363ccfcc5e853bf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2714620"/>
            <a:ext cx="3468681" cy="2601511"/>
          </a:xfrm>
          <a:prstGeom prst="rect">
            <a:avLst/>
          </a:prstGeom>
        </p:spPr>
      </p:pic>
      <p:pic>
        <p:nvPicPr>
          <p:cNvPr id="6" name="Рисунок 5" descr="1034-878739af-fa1f-4861-a917-2ce6a01622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3571875"/>
            <a:ext cx="4143404" cy="3107553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7467600" cy="4873752"/>
          </a:xfrm>
        </p:spPr>
        <p:txBody>
          <a:bodyPr/>
          <a:lstStyle/>
          <a:p>
            <a:r>
              <a:rPr lang="ru-RU" b="1" dirty="0"/>
              <a:t>7. </a:t>
            </a:r>
            <a:r>
              <a:rPr lang="ru-RU" b="1" dirty="0" smtClean="0"/>
              <a:t>Технические </a:t>
            </a:r>
            <a:r>
              <a:rPr lang="ru-RU" dirty="0" smtClean="0"/>
              <a:t>- бинокли</a:t>
            </a:r>
            <a:r>
              <a:rPr lang="ru-RU" dirty="0"/>
              <a:t>, фотоаппараты, стиральные и швейные машины. Помогают решить задачу знакомства детей с миром техники.</a:t>
            </a:r>
          </a:p>
        </p:txBody>
      </p:sp>
      <p:pic>
        <p:nvPicPr>
          <p:cNvPr id="4" name="Рисунок 3" descr="104161_20934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14488"/>
            <a:ext cx="2636994" cy="2209801"/>
          </a:xfrm>
          <a:prstGeom prst="rect">
            <a:avLst/>
          </a:prstGeom>
        </p:spPr>
      </p:pic>
      <p:pic>
        <p:nvPicPr>
          <p:cNvPr id="5" name="Рисунок 4" descr="5979869_23be891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071934" y="1500174"/>
            <a:ext cx="4214842" cy="2370866"/>
          </a:xfrm>
          <a:prstGeom prst="rect">
            <a:avLst/>
          </a:prstGeom>
        </p:spPr>
      </p:pic>
      <p:pic>
        <p:nvPicPr>
          <p:cNvPr id="6" name="Рисунок 5" descr="e2aaad0aeb8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4000504"/>
            <a:ext cx="3675738" cy="2509840"/>
          </a:xfrm>
          <a:prstGeom prst="rect">
            <a:avLst/>
          </a:prstGeom>
        </p:spPr>
      </p:pic>
      <p:pic>
        <p:nvPicPr>
          <p:cNvPr id="7" name="Рисунок 6" descr="472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3971925"/>
            <a:ext cx="3143250" cy="28860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501122" cy="4873752"/>
          </a:xfrm>
        </p:spPr>
        <p:txBody>
          <a:bodyPr/>
          <a:lstStyle/>
          <a:p>
            <a:r>
              <a:rPr lang="ru-RU" b="1" dirty="0"/>
              <a:t>8. </a:t>
            </a:r>
            <a:r>
              <a:rPr lang="ru-RU" b="1" dirty="0" smtClean="0"/>
              <a:t>Строительные </a:t>
            </a:r>
            <a:r>
              <a:rPr lang="ru-RU" dirty="0" smtClean="0"/>
              <a:t>- это </a:t>
            </a:r>
            <a:r>
              <a:rPr lang="ru-RU" dirty="0"/>
              <a:t>различные конструкторы, строительный материал. Решают задачу по развитию у детей технического изобретательства.</a:t>
            </a:r>
          </a:p>
          <a:p>
            <a:endParaRPr lang="ru-RU" dirty="0"/>
          </a:p>
        </p:txBody>
      </p:sp>
      <p:pic>
        <p:nvPicPr>
          <p:cNvPr id="4" name="Рисунок 3" descr="214_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500174"/>
            <a:ext cx="3486155" cy="2905129"/>
          </a:xfrm>
          <a:prstGeom prst="rect">
            <a:avLst/>
          </a:prstGeom>
        </p:spPr>
      </p:pic>
      <p:pic>
        <p:nvPicPr>
          <p:cNvPr id="5" name="Рисунок 4" descr="2118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428736"/>
            <a:ext cx="2246190" cy="2092458"/>
          </a:xfrm>
          <a:prstGeom prst="rect">
            <a:avLst/>
          </a:prstGeom>
        </p:spPr>
      </p:pic>
      <p:pic>
        <p:nvPicPr>
          <p:cNvPr id="6" name="Рисунок 5" descr="hb-1160-maly-amsterda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25958" y="3325834"/>
            <a:ext cx="3389314" cy="338931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гры1\igra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2214578" cy="20717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7467600" cy="4873752"/>
          </a:xfrm>
        </p:spPr>
        <p:txBody>
          <a:bodyPr/>
          <a:lstStyle/>
          <a:p>
            <a:r>
              <a:rPr lang="ru-RU" b="1" dirty="0"/>
              <a:t>9. Игрушки-самоделки </a:t>
            </a:r>
            <a:r>
              <a:rPr lang="ru-RU" dirty="0" smtClean="0"/>
              <a:t>- предназначены </a:t>
            </a:r>
            <a:r>
              <a:rPr lang="ru-RU" dirty="0"/>
              <a:t>для развития детского творчества.</a:t>
            </a:r>
          </a:p>
          <a:p>
            <a:endParaRPr lang="ru-RU" dirty="0"/>
          </a:p>
        </p:txBody>
      </p:sp>
      <p:pic>
        <p:nvPicPr>
          <p:cNvPr id="4" name="Рисунок 3" descr="SDC1088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040589">
            <a:off x="527599" y="3150639"/>
            <a:ext cx="3000396" cy="3230657"/>
          </a:xfrm>
          <a:prstGeom prst="rect">
            <a:avLst/>
          </a:prstGeom>
        </p:spPr>
      </p:pic>
      <p:pic>
        <p:nvPicPr>
          <p:cNvPr id="5" name="Рисунок 4" descr="01lab5vph12303833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3929066"/>
            <a:ext cx="3619499" cy="2714624"/>
          </a:xfrm>
          <a:prstGeom prst="rect">
            <a:avLst/>
          </a:prstGeom>
        </p:spPr>
      </p:pic>
      <p:pic>
        <p:nvPicPr>
          <p:cNvPr id="6" name="Рисунок 5" descr="11562736615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57202" y="1186174"/>
            <a:ext cx="1740243" cy="2495047"/>
          </a:xfrm>
          <a:prstGeom prst="rect">
            <a:avLst/>
          </a:prstGeom>
        </p:spPr>
      </p:pic>
      <p:pic>
        <p:nvPicPr>
          <p:cNvPr id="7" name="Рисунок 6" descr="707454_com_yogurtpen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02402" y="1208714"/>
            <a:ext cx="2624596" cy="241606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детских игр</a:t>
            </a:r>
            <a:endParaRPr lang="ru-RU" dirty="0"/>
          </a:p>
        </p:txBody>
      </p:sp>
      <p:grpSp>
        <p:nvGrpSpPr>
          <p:cNvPr id="103" name="Группа 102"/>
          <p:cNvGrpSpPr/>
          <p:nvPr/>
        </p:nvGrpSpPr>
        <p:grpSpPr>
          <a:xfrm>
            <a:off x="857224" y="2928934"/>
            <a:ext cx="730490" cy="2786082"/>
            <a:chOff x="1126866" y="2643182"/>
            <a:chExt cx="730490" cy="2786082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-249668" y="4035826"/>
              <a:ext cx="2786082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V="1">
              <a:off x="1142976" y="3071810"/>
              <a:ext cx="71360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1142976" y="3786190"/>
              <a:ext cx="7143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V="1">
              <a:off x="1142976" y="4643446"/>
              <a:ext cx="7139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1126866" y="5429264"/>
              <a:ext cx="7304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1714480" y="3143248"/>
            <a:ext cx="2232000" cy="42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Режиссерские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714480" y="3857628"/>
            <a:ext cx="2232000" cy="42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Театрализованные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714480" y="4714884"/>
            <a:ext cx="223200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Сюжетно - ролевые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697058" y="5500702"/>
            <a:ext cx="223200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Строительные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500562" y="3786190"/>
            <a:ext cx="2232000" cy="42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4357694"/>
            <a:ext cx="2232000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</a:t>
            </a:r>
            <a:endParaRPr lang="ru-RU" dirty="0"/>
          </a:p>
        </p:txBody>
      </p:sp>
      <p:grpSp>
        <p:nvGrpSpPr>
          <p:cNvPr id="102" name="Группа 101"/>
          <p:cNvGrpSpPr/>
          <p:nvPr/>
        </p:nvGrpSpPr>
        <p:grpSpPr>
          <a:xfrm>
            <a:off x="5473686" y="2786058"/>
            <a:ext cx="2313024" cy="1500198"/>
            <a:chOff x="5902314" y="2428868"/>
            <a:chExt cx="2313024" cy="1500198"/>
          </a:xfrm>
        </p:grpSpPr>
        <p:cxnSp>
          <p:nvCxnSpPr>
            <p:cNvPr id="87" name="Shape 86"/>
            <p:cNvCxnSpPr/>
            <p:nvPr/>
          </p:nvCxnSpPr>
          <p:spPr>
            <a:xfrm rot="10800000" flipV="1">
              <a:off x="5902314" y="2928934"/>
              <a:ext cx="812826" cy="42862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5"/>
            <p:cNvCxnSpPr/>
            <p:nvPr/>
          </p:nvCxnSpPr>
          <p:spPr>
            <a:xfrm rot="16200000" flipH="1">
              <a:off x="6715140" y="2428868"/>
              <a:ext cx="1500198" cy="1500198"/>
            </a:xfrm>
            <a:prstGeom prst="bentConnector3">
              <a:avLst>
                <a:gd name="adj1" fmla="val 32969"/>
              </a:avLst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Багетная рамка 63"/>
          <p:cNvSpPr/>
          <p:nvPr/>
        </p:nvSpPr>
        <p:spPr>
          <a:xfrm>
            <a:off x="1874778" y="1285860"/>
            <a:ext cx="4572032" cy="500066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Детские игры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71472" y="2357658"/>
            <a:ext cx="2232000" cy="428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Творческие</a:t>
            </a:r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5143504" y="2285992"/>
            <a:ext cx="2232000" cy="428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с правилами</a:t>
            </a:r>
            <a:endParaRPr lang="ru-RU" dirty="0"/>
          </a:p>
        </p:txBody>
      </p:sp>
      <p:sp>
        <p:nvSpPr>
          <p:cNvPr id="146" name="Стрелка углом вверх 145"/>
          <p:cNvSpPr/>
          <p:nvPr/>
        </p:nvSpPr>
        <p:spPr>
          <a:xfrm rot="5400000">
            <a:off x="4321967" y="1964521"/>
            <a:ext cx="785818" cy="714380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трелка углом вверх 114"/>
          <p:cNvSpPr/>
          <p:nvPr/>
        </p:nvSpPr>
        <p:spPr>
          <a:xfrm rot="5400000" flipV="1">
            <a:off x="2839191" y="1964521"/>
            <a:ext cx="785818" cy="714380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64" grpId="0" animBg="1"/>
      <p:bldP spid="65" grpId="0" animBg="1"/>
      <p:bldP spid="145" grpId="0" animBg="1"/>
      <p:bldP spid="146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1372" y="428604"/>
            <a:ext cx="8382628" cy="3500462"/>
          </a:xfrm>
        </p:spPr>
        <p:txBody>
          <a:bodyPr>
            <a:normAutofit fontScale="70000" lnSpcReduction="20000"/>
          </a:bodyPr>
          <a:lstStyle/>
          <a:p>
            <a:pPr marL="45720" indent="0">
              <a:spcAft>
                <a:spcPts val="0"/>
              </a:spcAft>
              <a:buNone/>
            </a:pPr>
            <a:r>
              <a:rPr lang="ru-RU" sz="4600" b="1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Nr" pitchFamily="18" charset="-52"/>
                <a:ea typeface="Times New Roman"/>
              </a:rPr>
              <a:t>Условия  для организации детских игр</a:t>
            </a:r>
          </a:p>
          <a:p>
            <a:pPr marL="45720" indent="0">
              <a:spcAft>
                <a:spcPts val="0"/>
              </a:spcAft>
              <a:buNone/>
            </a:pPr>
            <a:endParaRPr lang="ru-RU" sz="3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Nr" pitchFamily="18" charset="-52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2800" b="0" i="1" dirty="0" smtClean="0">
                <a:effectLst/>
                <a:latin typeface="Times New Roman"/>
                <a:ea typeface="Times New Roman"/>
              </a:rPr>
              <a:t>     1. Организация непересекающихся сфер детской игровой активности внутри каждой игровой зоны. 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800" b="0" i="1" dirty="0" smtClean="0">
                <a:effectLst/>
                <a:latin typeface="Times New Roman"/>
                <a:ea typeface="Times New Roman"/>
              </a:rPr>
              <a:t>     2. Создание условий для индивидуальных, подгрупповых и групповых игр.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ru-RU" sz="2800" b="0" i="1" dirty="0" smtClean="0">
                <a:effectLst/>
                <a:latin typeface="Times New Roman"/>
                <a:ea typeface="Times New Roman"/>
              </a:rPr>
              <a:t>    3. Обеспечение условий изолированности между игровыми зонами.</a:t>
            </a:r>
          </a:p>
          <a:p>
            <a:pPr marL="45720" indent="0">
              <a:spcAft>
                <a:spcPts val="0"/>
              </a:spcAft>
              <a:buNone/>
            </a:pPr>
            <a:endParaRPr lang="ru-RU" sz="1050" b="0" i="1" dirty="0" smtClean="0">
              <a:effectLst/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b="1" dirty="0" smtClean="0"/>
              <a:t>       Правило: «Вижу, но не мешаю!»</a:t>
            </a:r>
            <a:endParaRPr lang="ru-RU" b="1" i="1" dirty="0" smtClean="0">
              <a:effectLst/>
              <a:latin typeface="Times New Roman"/>
              <a:ea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I:\игры1\d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875"/>
            <a:ext cx="3897322" cy="194866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428604"/>
            <a:ext cx="4071934" cy="5572164"/>
          </a:xfrm>
        </p:spPr>
        <p:txBody>
          <a:bodyPr>
            <a:norm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функциональных помещений группы (спальные, приемные) -уголок ИЗО, уголок чтения.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Современное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изменение игровой среды.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отбора игр и игрушек по количеству и качеству (мелкие игрушки -по количеству детей, сломанные (качество) - убирать или придумать, как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её  обыграть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(создать уголок); например: нет одного колеса у машины - обустроить СТО (станцию техобслуживания).</a:t>
            </a:r>
          </a:p>
          <a:p>
            <a:endParaRPr lang="ru-RU" dirty="0"/>
          </a:p>
        </p:txBody>
      </p:sp>
      <p:pic>
        <p:nvPicPr>
          <p:cNvPr id="3" name="Рисунок 2" descr="young-explorer-pc-4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357166"/>
            <a:ext cx="4138622" cy="3475337"/>
          </a:xfrm>
          <a:prstGeom prst="rect">
            <a:avLst/>
          </a:prstGeom>
        </p:spPr>
      </p:pic>
      <p:pic>
        <p:nvPicPr>
          <p:cNvPr id="4" name="Рисунок 3" descr="f655f671546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24143">
            <a:off x="4725570" y="3434228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371189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7.  Предоставление детям возможности изменять игровую среду (ширмы, заборчики, скамейки, поролоновые модули и т.д.)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8.  Обеспечение доступности ко всему содержанию игровой среды.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9.  Учёт половых различий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02-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500042"/>
            <a:ext cx="4024447" cy="2681288"/>
          </a:xfrm>
          <a:prstGeom prst="rect">
            <a:avLst/>
          </a:prstGeom>
        </p:spPr>
      </p:pic>
      <p:pic>
        <p:nvPicPr>
          <p:cNvPr id="6" name="Рисунок 5" descr="PA1315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429000"/>
            <a:ext cx="3868318" cy="290290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3476-130313465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1372589">
            <a:off x="5794019" y="2099402"/>
            <a:ext cx="3154294" cy="46563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0"/>
            <a:ext cx="6500858" cy="857256"/>
          </a:xfrm>
        </p:spPr>
        <p:txBody>
          <a:bodyPr>
            <a:noAutofit/>
          </a:bodyPr>
          <a:lstStyle/>
          <a:p>
            <a:r>
              <a:rPr lang="ru-RU" sz="5400" dirty="0" smtClean="0"/>
              <a:t>Виды игрушек</a:t>
            </a:r>
            <a:endParaRPr lang="ru-RU" sz="5400" dirty="0"/>
          </a:p>
        </p:txBody>
      </p:sp>
      <p:pic>
        <p:nvPicPr>
          <p:cNvPr id="5" name="Рисунок 4" descr="833613_b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4214818"/>
            <a:ext cx="4643438" cy="2547956"/>
          </a:xfrm>
          <a:prstGeom prst="rect">
            <a:avLst/>
          </a:prstGeom>
        </p:spPr>
      </p:pic>
      <p:pic>
        <p:nvPicPr>
          <p:cNvPr id="3" name="Рисунок 2" descr="813617_sploshnoy_pozitiv_pi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238612">
            <a:off x="163999" y="129659"/>
            <a:ext cx="2657780" cy="3543705"/>
          </a:xfrm>
          <a:prstGeom prst="rect">
            <a:avLst/>
          </a:prstGeom>
        </p:spPr>
      </p:pic>
      <p:pic>
        <p:nvPicPr>
          <p:cNvPr id="6" name="Рисунок 5" descr="613760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27599">
            <a:off x="2701765" y="1613502"/>
            <a:ext cx="3506974" cy="2467251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52"/>
            <a:ext cx="7467600" cy="4873752"/>
          </a:xfrm>
        </p:spPr>
        <p:txBody>
          <a:bodyPr/>
          <a:lstStyle/>
          <a:p>
            <a:r>
              <a:rPr lang="ru-RU" b="1" dirty="0"/>
              <a:t>1. </a:t>
            </a:r>
            <a:r>
              <a:rPr lang="ru-RU" b="1" dirty="0" smtClean="0"/>
              <a:t>Сюжетные </a:t>
            </a:r>
            <a:r>
              <a:rPr lang="ru-RU" dirty="0"/>
              <a:t>- это куклы или </a:t>
            </a:r>
            <a:r>
              <a:rPr lang="ru-RU" dirty="0" smtClean="0"/>
              <a:t>фигурки, </a:t>
            </a:r>
            <a:r>
              <a:rPr lang="ru-RU" dirty="0"/>
              <a:t>изображающие людей, </a:t>
            </a:r>
            <a:r>
              <a:rPr lang="ru-RU" dirty="0" smtClean="0"/>
              <a:t>животных, транспорт</a:t>
            </a:r>
            <a:r>
              <a:rPr lang="ru-RU" dirty="0"/>
              <a:t>, посуду и т.д. </a:t>
            </a:r>
            <a:r>
              <a:rPr lang="ru-RU" dirty="0" smtClean="0"/>
              <a:t>Помогают </a:t>
            </a:r>
            <a:r>
              <a:rPr lang="ru-RU" dirty="0"/>
              <a:t>решить задачи развития речи детей, развития игровых замыслов в сюжетно-ролевых играх, а также </a:t>
            </a:r>
            <a:r>
              <a:rPr lang="ru-RU" dirty="0" smtClean="0"/>
              <a:t>воспитывают </a:t>
            </a:r>
            <a:r>
              <a:rPr lang="ru-RU" dirty="0"/>
              <a:t>общечеловеческие чувства (любовь, уважение и т.д.)</a:t>
            </a:r>
          </a:p>
          <a:p>
            <a:endParaRPr lang="ru-RU" dirty="0"/>
          </a:p>
        </p:txBody>
      </p:sp>
      <p:pic>
        <p:nvPicPr>
          <p:cNvPr id="5" name="Рисунок 4" descr="p22_p22_img_32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500437"/>
            <a:ext cx="4000528" cy="3000397"/>
          </a:xfrm>
          <a:prstGeom prst="rect">
            <a:avLst/>
          </a:prstGeom>
        </p:spPr>
      </p:pic>
      <p:pic>
        <p:nvPicPr>
          <p:cNvPr id="6" name="Рисунок 5" descr="1260277899_nravstvennoe_razvit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048" y="2714620"/>
            <a:ext cx="4051918" cy="292895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8128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4357694"/>
            <a:ext cx="3085806" cy="231667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467600" cy="4873752"/>
          </a:xfrm>
        </p:spPr>
        <p:txBody>
          <a:bodyPr/>
          <a:lstStyle/>
          <a:p>
            <a:r>
              <a:rPr lang="ru-RU" b="1" dirty="0"/>
              <a:t>2. </a:t>
            </a:r>
            <a:r>
              <a:rPr lang="ru-RU" b="1" dirty="0" smtClean="0"/>
              <a:t>Дидактические </a:t>
            </a:r>
            <a:r>
              <a:rPr lang="ru-RU" dirty="0"/>
              <a:t>- матрешки, пирамидки, мозаики, башенки, </a:t>
            </a:r>
            <a:r>
              <a:rPr lang="ru-RU" dirty="0" smtClean="0"/>
              <a:t>настольно-печатные игры</a:t>
            </a:r>
            <a:r>
              <a:rPr lang="ru-RU" dirty="0"/>
              <a:t>. </a:t>
            </a:r>
            <a:r>
              <a:rPr lang="ru-RU" dirty="0" smtClean="0"/>
              <a:t>Решают </a:t>
            </a:r>
            <a:r>
              <a:rPr lang="ru-RU" dirty="0"/>
              <a:t>задачи умственного развития детей.</a:t>
            </a:r>
          </a:p>
          <a:p>
            <a:endParaRPr lang="ru-RU" dirty="0"/>
          </a:p>
        </p:txBody>
      </p:sp>
      <p:pic>
        <p:nvPicPr>
          <p:cNvPr id="6" name="Рисунок 5" descr="3604_en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1571612"/>
            <a:ext cx="3726754" cy="2942973"/>
          </a:xfrm>
          <a:prstGeom prst="rect">
            <a:avLst/>
          </a:prstGeom>
        </p:spPr>
      </p:pic>
      <p:pic>
        <p:nvPicPr>
          <p:cNvPr id="5" name="Рисунок 4" descr="item_5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5968" y="4000504"/>
            <a:ext cx="2781850" cy="2609184"/>
          </a:xfrm>
          <a:prstGeom prst="rect">
            <a:avLst/>
          </a:prstGeom>
        </p:spPr>
      </p:pic>
      <p:pic>
        <p:nvPicPr>
          <p:cNvPr id="4" name="Рисунок 3" descr="matryoshkas-doll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1785926"/>
            <a:ext cx="2857500" cy="284797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игры1\large_96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3929042"/>
            <a:ext cx="3929090" cy="2928958"/>
          </a:xfrm>
          <a:prstGeom prst="rect">
            <a:avLst/>
          </a:prstGeom>
          <a:noFill/>
        </p:spPr>
      </p:pic>
      <p:pic>
        <p:nvPicPr>
          <p:cNvPr id="7" name="Рисунок 6" descr="45689_320x500_1288803380_133989269_31288803380_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3286124"/>
            <a:ext cx="3048000" cy="34290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67600" cy="4873752"/>
          </a:xfrm>
        </p:spPr>
        <p:txBody>
          <a:bodyPr/>
          <a:lstStyle/>
          <a:p>
            <a:r>
              <a:rPr lang="ru-RU" b="1" dirty="0"/>
              <a:t>3. Игрушки-забавы </a:t>
            </a:r>
            <a:r>
              <a:rPr lang="ru-RU" dirty="0" smtClean="0"/>
              <a:t>- используются </a:t>
            </a:r>
            <a:r>
              <a:rPr lang="ru-RU" dirty="0"/>
              <a:t>для поднятия положительного настроения и забавы.</a:t>
            </a:r>
          </a:p>
          <a:p>
            <a:endParaRPr lang="ru-RU" dirty="0"/>
          </a:p>
        </p:txBody>
      </p:sp>
      <p:pic>
        <p:nvPicPr>
          <p:cNvPr id="6" name="Рисунок 5" descr="DPP_006312462669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000232" y="1428736"/>
            <a:ext cx="2892564" cy="2689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edium_dd3c923d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715008" y="1357298"/>
            <a:ext cx="2952787" cy="257176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</TotalTime>
  <Words>356</Words>
  <Application>Microsoft Office PowerPoint</Application>
  <PresentationFormat>Экран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Аспект</vt:lpstr>
      <vt:lpstr>1_Аспект</vt:lpstr>
      <vt:lpstr>1_Эркер</vt:lpstr>
      <vt:lpstr>Тема Office</vt:lpstr>
      <vt:lpstr>Апекс</vt:lpstr>
      <vt:lpstr>Слайд 1</vt:lpstr>
      <vt:lpstr>Классификация детских игр</vt:lpstr>
      <vt:lpstr>Слайд 3</vt:lpstr>
      <vt:lpstr>Слайд 4</vt:lpstr>
      <vt:lpstr>Слайд 5</vt:lpstr>
      <vt:lpstr>Виды игрушек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My comp</dc:creator>
  <cp:lastModifiedBy>JackWestern</cp:lastModifiedBy>
  <cp:revision>24</cp:revision>
  <dcterms:created xsi:type="dcterms:W3CDTF">2012-01-23T16:31:38Z</dcterms:created>
  <dcterms:modified xsi:type="dcterms:W3CDTF">2012-11-06T09:50:27Z</dcterms:modified>
</cp:coreProperties>
</file>