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B00000"/>
    <a:srgbClr val="FECEF5"/>
    <a:srgbClr val="FAA4F0"/>
    <a:srgbClr val="A7C7F7"/>
    <a:srgbClr val="B5FCA2"/>
    <a:srgbClr val="AAF4B8"/>
    <a:srgbClr val="004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D0E1-6385-462B-9A9B-145050A744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FC3B6-B31D-4B7B-894F-FCC41AFE331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Музыкальное занятие</a:t>
          </a:r>
          <a:endParaRPr lang="ru-RU" b="1" dirty="0">
            <a:solidFill>
              <a:srgbClr val="7030A0"/>
            </a:solidFill>
          </a:endParaRPr>
        </a:p>
      </dgm:t>
    </dgm:pt>
    <dgm:pt modelId="{E41BB9FC-EB78-441A-890D-D7A02FA4E9C5}" type="parTrans" cxnId="{DFA055FD-00CF-4A93-95D3-5C7F33821DE9}">
      <dgm:prSet/>
      <dgm:spPr/>
      <dgm:t>
        <a:bodyPr/>
        <a:lstStyle/>
        <a:p>
          <a:endParaRPr lang="ru-RU"/>
        </a:p>
      </dgm:t>
    </dgm:pt>
    <dgm:pt modelId="{AEF6EA1B-F463-4375-A7AA-A63E7E67199D}" type="sibTrans" cxnId="{DFA055FD-00CF-4A93-95D3-5C7F33821DE9}">
      <dgm:prSet/>
      <dgm:spPr/>
      <dgm:t>
        <a:bodyPr/>
        <a:lstStyle/>
        <a:p>
          <a:endParaRPr lang="ru-RU"/>
        </a:p>
      </dgm:t>
    </dgm:pt>
    <dgm:pt modelId="{D1B6164C-1280-495D-B11D-A0CCF545376F}">
      <dgm:prSet phldrT="[Текст]"/>
      <dgm:spPr>
        <a:solidFill>
          <a:srgbClr val="AAF4B8"/>
        </a:solidFill>
      </dgm:spPr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Валеологические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песенки-распевки</a:t>
          </a:r>
          <a:endParaRPr lang="ru-RU" b="1" dirty="0">
            <a:solidFill>
              <a:srgbClr val="7030A0"/>
            </a:solidFill>
          </a:endParaRPr>
        </a:p>
      </dgm:t>
    </dgm:pt>
    <dgm:pt modelId="{CB00D6BE-F687-482B-9381-3EED0E0F9490}" type="parTrans" cxnId="{8FB2ECA4-5F65-4042-BF1A-C5DBA9C240B2}">
      <dgm:prSet/>
      <dgm:spPr/>
      <dgm:t>
        <a:bodyPr/>
        <a:lstStyle/>
        <a:p>
          <a:endParaRPr lang="ru-RU"/>
        </a:p>
      </dgm:t>
    </dgm:pt>
    <dgm:pt modelId="{1168B1A9-9610-4E00-B188-E54D75D12411}" type="sibTrans" cxnId="{8FB2ECA4-5F65-4042-BF1A-C5DBA9C240B2}">
      <dgm:prSet/>
      <dgm:spPr/>
      <dgm:t>
        <a:bodyPr/>
        <a:lstStyle/>
        <a:p>
          <a:endParaRPr lang="ru-RU"/>
        </a:p>
      </dgm:t>
    </dgm:pt>
    <dgm:pt modelId="{E3FB9A13-F1EF-4BA9-9C3E-CFB1BB49DD4A}">
      <dgm:prSet phldrT="[Текст]"/>
      <dgm:spPr>
        <a:solidFill>
          <a:srgbClr val="B5FCA2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Дыхательная гимнастика</a:t>
          </a:r>
          <a:endParaRPr lang="ru-RU" b="1" dirty="0">
            <a:solidFill>
              <a:srgbClr val="7030A0"/>
            </a:solidFill>
          </a:endParaRPr>
        </a:p>
      </dgm:t>
    </dgm:pt>
    <dgm:pt modelId="{BCE11FB7-B724-43D2-9289-FC63A8B948FC}" type="parTrans" cxnId="{87C28469-049A-489D-9A5A-815FF5FE87B4}">
      <dgm:prSet/>
      <dgm:spPr/>
      <dgm:t>
        <a:bodyPr/>
        <a:lstStyle/>
        <a:p>
          <a:endParaRPr lang="ru-RU"/>
        </a:p>
      </dgm:t>
    </dgm:pt>
    <dgm:pt modelId="{C4991DE6-A2C4-48BC-8612-0FF3B81A7DDD}" type="sibTrans" cxnId="{87C28469-049A-489D-9A5A-815FF5FE87B4}">
      <dgm:prSet/>
      <dgm:spPr/>
      <dgm:t>
        <a:bodyPr/>
        <a:lstStyle/>
        <a:p>
          <a:endParaRPr lang="ru-RU"/>
        </a:p>
      </dgm:t>
    </dgm:pt>
    <dgm:pt modelId="{7C758E54-E695-4754-BAF0-71FDF8949287}">
      <dgm:prSet phldrT="[Текст]"/>
      <dgm:spPr>
        <a:solidFill>
          <a:srgbClr val="A7C7F7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Игровой массаж</a:t>
          </a:r>
          <a:endParaRPr lang="ru-RU" b="1" dirty="0">
            <a:solidFill>
              <a:srgbClr val="7030A0"/>
            </a:solidFill>
          </a:endParaRPr>
        </a:p>
      </dgm:t>
    </dgm:pt>
    <dgm:pt modelId="{04523FA8-3C1A-461E-88F5-6794C4A5CD27}" type="parTrans" cxnId="{7CB5FE26-D751-4CD3-A5F0-FD5FEE4172F8}">
      <dgm:prSet/>
      <dgm:spPr/>
      <dgm:t>
        <a:bodyPr/>
        <a:lstStyle/>
        <a:p>
          <a:endParaRPr lang="ru-RU"/>
        </a:p>
      </dgm:t>
    </dgm:pt>
    <dgm:pt modelId="{05D10193-3EED-4BC0-8FA5-D7F0100DC50D}" type="sibTrans" cxnId="{7CB5FE26-D751-4CD3-A5F0-FD5FEE4172F8}">
      <dgm:prSet/>
      <dgm:spPr/>
      <dgm:t>
        <a:bodyPr/>
        <a:lstStyle/>
        <a:p>
          <a:endParaRPr lang="ru-RU"/>
        </a:p>
      </dgm:t>
    </dgm:pt>
    <dgm:pt modelId="{8B397F77-485E-47B0-BD68-7900223069A1}">
      <dgm:prSet phldrT="[Текст]" phldr="1" custRadScaleRad="101087" custRadScaleInc="-488"/>
      <dgm:spPr/>
      <dgm:t>
        <a:bodyPr/>
        <a:lstStyle/>
        <a:p>
          <a:endParaRPr lang="ru-RU" dirty="0"/>
        </a:p>
      </dgm:t>
    </dgm:pt>
    <dgm:pt modelId="{D338EEFB-8CEA-4492-BB2E-C0EB4CFBF1F5}" type="parTrans" cxnId="{B34A652E-95F4-4C3C-8ED5-E1C679FFD6A0}">
      <dgm:prSet/>
      <dgm:spPr/>
      <dgm:t>
        <a:bodyPr/>
        <a:lstStyle/>
        <a:p>
          <a:endParaRPr lang="ru-RU"/>
        </a:p>
      </dgm:t>
    </dgm:pt>
    <dgm:pt modelId="{C9522BE7-155E-459B-88B1-9B1FA9562D3B}" type="sibTrans" cxnId="{B34A652E-95F4-4C3C-8ED5-E1C679FFD6A0}">
      <dgm:prSet/>
      <dgm:spPr/>
      <dgm:t>
        <a:bodyPr/>
        <a:lstStyle/>
        <a:p>
          <a:endParaRPr lang="ru-RU"/>
        </a:p>
      </dgm:t>
    </dgm:pt>
    <dgm:pt modelId="{96E4C502-228B-47B8-8514-C79D1FD7480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Пальчиковые игры</a:t>
          </a:r>
          <a:endParaRPr lang="ru-RU" b="1" dirty="0">
            <a:solidFill>
              <a:srgbClr val="7030A0"/>
            </a:solidFill>
          </a:endParaRPr>
        </a:p>
      </dgm:t>
    </dgm:pt>
    <dgm:pt modelId="{13A27A71-C49C-43B0-8DF9-8F4F2F22FBDC}" type="parTrans" cxnId="{260AC4D7-465D-49EA-B30F-1C5128DA68E3}">
      <dgm:prSet/>
      <dgm:spPr/>
      <dgm:t>
        <a:bodyPr/>
        <a:lstStyle/>
        <a:p>
          <a:endParaRPr lang="ru-RU"/>
        </a:p>
      </dgm:t>
    </dgm:pt>
    <dgm:pt modelId="{A61AC1C7-B76D-4219-9DB7-68914B5F56F8}" type="sibTrans" cxnId="{260AC4D7-465D-49EA-B30F-1C5128DA68E3}">
      <dgm:prSet/>
      <dgm:spPr/>
      <dgm:t>
        <a:bodyPr/>
        <a:lstStyle/>
        <a:p>
          <a:endParaRPr lang="ru-RU"/>
        </a:p>
      </dgm:t>
    </dgm:pt>
    <dgm:pt modelId="{F4028E9C-A025-40E0-9FCF-0F400E705597}">
      <dgm:prSet/>
      <dgm:spPr>
        <a:solidFill>
          <a:srgbClr val="FAA4F0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Артикуляционная гимнастика</a:t>
          </a:r>
          <a:endParaRPr lang="ru-RU" b="1" dirty="0">
            <a:solidFill>
              <a:srgbClr val="7030A0"/>
            </a:solidFill>
          </a:endParaRPr>
        </a:p>
      </dgm:t>
    </dgm:pt>
    <dgm:pt modelId="{0BE036C1-17EA-41CE-8F1A-6B256302BAF1}" type="parTrans" cxnId="{41D7848A-8E34-4B94-8609-8A1E2FEEE6E3}">
      <dgm:prSet/>
      <dgm:spPr/>
      <dgm:t>
        <a:bodyPr/>
        <a:lstStyle/>
        <a:p>
          <a:endParaRPr lang="ru-RU"/>
        </a:p>
      </dgm:t>
    </dgm:pt>
    <dgm:pt modelId="{ADD7865F-6412-48A5-AA74-DFC3CE90CE51}" type="sibTrans" cxnId="{41D7848A-8E34-4B94-8609-8A1E2FEEE6E3}">
      <dgm:prSet/>
      <dgm:spPr/>
      <dgm:t>
        <a:bodyPr/>
        <a:lstStyle/>
        <a:p>
          <a:endParaRPr lang="ru-RU"/>
        </a:p>
      </dgm:t>
    </dgm:pt>
    <dgm:pt modelId="{B8B483DB-5F9C-4CB8-AFE2-79B6F253D995}">
      <dgm:prSet/>
      <dgm:spPr>
        <a:solidFill>
          <a:srgbClr val="FECEF5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Музыкотерапия </a:t>
          </a:r>
          <a:endParaRPr lang="ru-RU" b="1" dirty="0">
            <a:solidFill>
              <a:srgbClr val="7030A0"/>
            </a:solidFill>
          </a:endParaRPr>
        </a:p>
      </dgm:t>
    </dgm:pt>
    <dgm:pt modelId="{0962D3DB-F366-41E8-9EC5-6B90975C408B}" type="parTrans" cxnId="{6B29B362-6A7D-4E7F-8059-C5A01C070E87}">
      <dgm:prSet/>
      <dgm:spPr/>
      <dgm:t>
        <a:bodyPr/>
        <a:lstStyle/>
        <a:p>
          <a:endParaRPr lang="ru-RU"/>
        </a:p>
      </dgm:t>
    </dgm:pt>
    <dgm:pt modelId="{4347BA03-9649-4601-997B-8E949B890D05}" type="sibTrans" cxnId="{6B29B362-6A7D-4E7F-8059-C5A01C070E87}">
      <dgm:prSet/>
      <dgm:spPr/>
      <dgm:t>
        <a:bodyPr/>
        <a:lstStyle/>
        <a:p>
          <a:endParaRPr lang="ru-RU"/>
        </a:p>
      </dgm:t>
    </dgm:pt>
    <dgm:pt modelId="{DA7301DF-1D80-426E-B567-F67AC2E3E59F}" type="pres">
      <dgm:prSet presAssocID="{7D4AD0E1-6385-462B-9A9B-145050A744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BE1F6-F259-46DD-92EF-C6BC89156F68}" type="pres">
      <dgm:prSet presAssocID="{2A5FC3B6-B31D-4B7B-894F-FCC41AFE331A}" presName="centerShape" presStyleLbl="node0" presStyleIdx="0" presStyleCnt="1"/>
      <dgm:spPr/>
      <dgm:t>
        <a:bodyPr/>
        <a:lstStyle/>
        <a:p>
          <a:endParaRPr lang="ru-RU"/>
        </a:p>
      </dgm:t>
    </dgm:pt>
    <dgm:pt modelId="{5546E3E2-EDB1-4B99-B1CC-32B2BB0C51AC}" type="pres">
      <dgm:prSet presAssocID="{CB00D6BE-F687-482B-9381-3EED0E0F9490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F9F0347D-9BCB-44F5-84D6-C6798695A8E6}" type="pres">
      <dgm:prSet presAssocID="{D1B6164C-1280-495D-B11D-A0CCF54537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31414-E5F1-4582-80EB-15D45DC641CF}" type="pres">
      <dgm:prSet presAssocID="{BCE11FB7-B724-43D2-9289-FC63A8B948FC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7ACB4FDC-333C-4168-951D-BA4D8F242061}" type="pres">
      <dgm:prSet presAssocID="{E3FB9A13-F1EF-4BA9-9C3E-CFB1BB49DD4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88B16-172A-4B97-9304-804BCD61AEE9}" type="pres">
      <dgm:prSet presAssocID="{04523FA8-3C1A-461E-88F5-6794C4A5CD27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EEA33C58-9BE0-4B5F-8A33-EB07DE6BE36E}" type="pres">
      <dgm:prSet presAssocID="{7C758E54-E695-4754-BAF0-71FDF8949287}" presName="node" presStyleLbl="node1" presStyleIdx="2" presStyleCnt="6" custRadScaleRad="101087" custRadScaleInc="-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505DC-3DF9-4B9C-A688-85FA7C41F1EC}" type="pres">
      <dgm:prSet presAssocID="{13A27A71-C49C-43B0-8DF9-8F4F2F22FBDC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C776B0D3-DFA0-4B34-A7CF-9768434C87C7}" type="pres">
      <dgm:prSet presAssocID="{96E4C502-228B-47B8-8514-C79D1FD748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5C2E4-EDF2-4AEB-9503-13D718E81B60}" type="pres">
      <dgm:prSet presAssocID="{0BE036C1-17EA-41CE-8F1A-6B256302BAF1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35D53EE4-3F10-443A-8639-5389808250B1}" type="pres">
      <dgm:prSet presAssocID="{F4028E9C-A025-40E0-9FCF-0F400E7055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F09B3-D3AC-4AB9-8066-B195F4E74EA8}" type="pres">
      <dgm:prSet presAssocID="{0962D3DB-F366-41E8-9EC5-6B90975C408B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031EE4B6-1F72-4AA4-B3D1-A96032B79CF4}" type="pres">
      <dgm:prSet presAssocID="{B8B483DB-5F9C-4CB8-AFE2-79B6F253D9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B3BAB-7345-4503-913A-A11A2F77AF7C}" type="presOf" srcId="{B8B483DB-5F9C-4CB8-AFE2-79B6F253D995}" destId="{031EE4B6-1F72-4AA4-B3D1-A96032B79CF4}" srcOrd="0" destOrd="0" presId="urn:microsoft.com/office/officeart/2005/8/layout/radial4"/>
    <dgm:cxn modelId="{B34A652E-95F4-4C3C-8ED5-E1C679FFD6A0}" srcId="{7D4AD0E1-6385-462B-9A9B-145050A7442D}" destId="{8B397F77-485E-47B0-BD68-7900223069A1}" srcOrd="1" destOrd="0" parTransId="{D338EEFB-8CEA-4492-BB2E-C0EB4CFBF1F5}" sibTransId="{C9522BE7-155E-459B-88B1-9B1FA9562D3B}"/>
    <dgm:cxn modelId="{8FBF7CAC-DD33-4D89-ABAA-B30A1BC8532C}" type="presOf" srcId="{D1B6164C-1280-495D-B11D-A0CCF545376F}" destId="{F9F0347D-9BCB-44F5-84D6-C6798695A8E6}" srcOrd="0" destOrd="0" presId="urn:microsoft.com/office/officeart/2005/8/layout/radial4"/>
    <dgm:cxn modelId="{DFA055FD-00CF-4A93-95D3-5C7F33821DE9}" srcId="{7D4AD0E1-6385-462B-9A9B-145050A7442D}" destId="{2A5FC3B6-B31D-4B7B-894F-FCC41AFE331A}" srcOrd="0" destOrd="0" parTransId="{E41BB9FC-EB78-441A-890D-D7A02FA4E9C5}" sibTransId="{AEF6EA1B-F463-4375-A7AA-A63E7E67199D}"/>
    <dgm:cxn modelId="{3FDACBDE-5D39-4B01-86FD-5040EE872518}" type="presOf" srcId="{BCE11FB7-B724-43D2-9289-FC63A8B948FC}" destId="{93831414-E5F1-4582-80EB-15D45DC641CF}" srcOrd="0" destOrd="0" presId="urn:microsoft.com/office/officeart/2005/8/layout/radial4"/>
    <dgm:cxn modelId="{671AB06E-FB00-4C21-AC47-6A0143C02C45}" type="presOf" srcId="{0962D3DB-F366-41E8-9EC5-6B90975C408B}" destId="{DDDF09B3-D3AC-4AB9-8066-B195F4E74EA8}" srcOrd="0" destOrd="0" presId="urn:microsoft.com/office/officeart/2005/8/layout/radial4"/>
    <dgm:cxn modelId="{69745BFC-15C1-4F83-911D-6E4206EC4A93}" type="presOf" srcId="{13A27A71-C49C-43B0-8DF9-8F4F2F22FBDC}" destId="{253505DC-3DF9-4B9C-A688-85FA7C41F1EC}" srcOrd="0" destOrd="0" presId="urn:microsoft.com/office/officeart/2005/8/layout/radial4"/>
    <dgm:cxn modelId="{260AC4D7-465D-49EA-B30F-1C5128DA68E3}" srcId="{2A5FC3B6-B31D-4B7B-894F-FCC41AFE331A}" destId="{96E4C502-228B-47B8-8514-C79D1FD74807}" srcOrd="3" destOrd="0" parTransId="{13A27A71-C49C-43B0-8DF9-8F4F2F22FBDC}" sibTransId="{A61AC1C7-B76D-4219-9DB7-68914B5F56F8}"/>
    <dgm:cxn modelId="{B138DFFF-1127-489C-906F-43A89FC667BB}" type="presOf" srcId="{F4028E9C-A025-40E0-9FCF-0F400E705597}" destId="{35D53EE4-3F10-443A-8639-5389808250B1}" srcOrd="0" destOrd="0" presId="urn:microsoft.com/office/officeart/2005/8/layout/radial4"/>
    <dgm:cxn modelId="{41D7848A-8E34-4B94-8609-8A1E2FEEE6E3}" srcId="{2A5FC3B6-B31D-4B7B-894F-FCC41AFE331A}" destId="{F4028E9C-A025-40E0-9FCF-0F400E705597}" srcOrd="4" destOrd="0" parTransId="{0BE036C1-17EA-41CE-8F1A-6B256302BAF1}" sibTransId="{ADD7865F-6412-48A5-AA74-DFC3CE90CE51}"/>
    <dgm:cxn modelId="{32735AB8-32EA-40BE-930A-F738D280E832}" type="presOf" srcId="{0BE036C1-17EA-41CE-8F1A-6B256302BAF1}" destId="{0BF5C2E4-EDF2-4AEB-9503-13D718E81B60}" srcOrd="0" destOrd="0" presId="urn:microsoft.com/office/officeart/2005/8/layout/radial4"/>
    <dgm:cxn modelId="{EB9655D5-F5B9-41AE-A65B-6297D5404E82}" type="presOf" srcId="{2A5FC3B6-B31D-4B7B-894F-FCC41AFE331A}" destId="{737BE1F6-F259-46DD-92EF-C6BC89156F68}" srcOrd="0" destOrd="0" presId="urn:microsoft.com/office/officeart/2005/8/layout/radial4"/>
    <dgm:cxn modelId="{8FB2ECA4-5F65-4042-BF1A-C5DBA9C240B2}" srcId="{2A5FC3B6-B31D-4B7B-894F-FCC41AFE331A}" destId="{D1B6164C-1280-495D-B11D-A0CCF545376F}" srcOrd="0" destOrd="0" parTransId="{CB00D6BE-F687-482B-9381-3EED0E0F9490}" sibTransId="{1168B1A9-9610-4E00-B188-E54D75D12411}"/>
    <dgm:cxn modelId="{849C0E2D-1F67-4AE4-8FFA-ED1F3B9F4EEB}" type="presOf" srcId="{CB00D6BE-F687-482B-9381-3EED0E0F9490}" destId="{5546E3E2-EDB1-4B99-B1CC-32B2BB0C51AC}" srcOrd="0" destOrd="0" presId="urn:microsoft.com/office/officeart/2005/8/layout/radial4"/>
    <dgm:cxn modelId="{87C28469-049A-489D-9A5A-815FF5FE87B4}" srcId="{2A5FC3B6-B31D-4B7B-894F-FCC41AFE331A}" destId="{E3FB9A13-F1EF-4BA9-9C3E-CFB1BB49DD4A}" srcOrd="1" destOrd="0" parTransId="{BCE11FB7-B724-43D2-9289-FC63A8B948FC}" sibTransId="{C4991DE6-A2C4-48BC-8612-0FF3B81A7DDD}"/>
    <dgm:cxn modelId="{38E397AF-BBF9-4805-B319-93BDC4868B68}" type="presOf" srcId="{7C758E54-E695-4754-BAF0-71FDF8949287}" destId="{EEA33C58-9BE0-4B5F-8A33-EB07DE6BE36E}" srcOrd="0" destOrd="0" presId="urn:microsoft.com/office/officeart/2005/8/layout/radial4"/>
    <dgm:cxn modelId="{7EEEF934-463B-418A-B1B9-A24314E3F665}" type="presOf" srcId="{96E4C502-228B-47B8-8514-C79D1FD74807}" destId="{C776B0D3-DFA0-4B34-A7CF-9768434C87C7}" srcOrd="0" destOrd="0" presId="urn:microsoft.com/office/officeart/2005/8/layout/radial4"/>
    <dgm:cxn modelId="{6F61C51F-A8EB-4441-B786-56D9D70923D1}" type="presOf" srcId="{7D4AD0E1-6385-462B-9A9B-145050A7442D}" destId="{DA7301DF-1D80-426E-B567-F67AC2E3E59F}" srcOrd="0" destOrd="0" presId="urn:microsoft.com/office/officeart/2005/8/layout/radial4"/>
    <dgm:cxn modelId="{7CB5FE26-D751-4CD3-A5F0-FD5FEE4172F8}" srcId="{2A5FC3B6-B31D-4B7B-894F-FCC41AFE331A}" destId="{7C758E54-E695-4754-BAF0-71FDF8949287}" srcOrd="2" destOrd="0" parTransId="{04523FA8-3C1A-461E-88F5-6794C4A5CD27}" sibTransId="{05D10193-3EED-4BC0-8FA5-D7F0100DC50D}"/>
    <dgm:cxn modelId="{6B29B362-6A7D-4E7F-8059-C5A01C070E87}" srcId="{2A5FC3B6-B31D-4B7B-894F-FCC41AFE331A}" destId="{B8B483DB-5F9C-4CB8-AFE2-79B6F253D995}" srcOrd="5" destOrd="0" parTransId="{0962D3DB-F366-41E8-9EC5-6B90975C408B}" sibTransId="{4347BA03-9649-4601-997B-8E949B890D05}"/>
    <dgm:cxn modelId="{70AD5D6B-92F7-4E73-8B06-5C528E6DFF3C}" type="presOf" srcId="{E3FB9A13-F1EF-4BA9-9C3E-CFB1BB49DD4A}" destId="{7ACB4FDC-333C-4168-951D-BA4D8F242061}" srcOrd="0" destOrd="0" presId="urn:microsoft.com/office/officeart/2005/8/layout/radial4"/>
    <dgm:cxn modelId="{CC64F665-186C-4C97-89ED-0173AE4BFC41}" type="presOf" srcId="{04523FA8-3C1A-461E-88F5-6794C4A5CD27}" destId="{5A788B16-172A-4B97-9304-804BCD61AEE9}" srcOrd="0" destOrd="0" presId="urn:microsoft.com/office/officeart/2005/8/layout/radial4"/>
    <dgm:cxn modelId="{FD00E6E0-8B97-4C05-843D-9C1B5981E1EE}" type="presParOf" srcId="{DA7301DF-1D80-426E-B567-F67AC2E3E59F}" destId="{737BE1F6-F259-46DD-92EF-C6BC89156F68}" srcOrd="0" destOrd="0" presId="urn:microsoft.com/office/officeart/2005/8/layout/radial4"/>
    <dgm:cxn modelId="{6BB8EB93-B5A9-4C35-B920-7B957DD3D68E}" type="presParOf" srcId="{DA7301DF-1D80-426E-B567-F67AC2E3E59F}" destId="{5546E3E2-EDB1-4B99-B1CC-32B2BB0C51AC}" srcOrd="1" destOrd="0" presId="urn:microsoft.com/office/officeart/2005/8/layout/radial4"/>
    <dgm:cxn modelId="{4674F411-EF39-40DF-83F2-E0E483F4BD57}" type="presParOf" srcId="{DA7301DF-1D80-426E-B567-F67AC2E3E59F}" destId="{F9F0347D-9BCB-44F5-84D6-C6798695A8E6}" srcOrd="2" destOrd="0" presId="urn:microsoft.com/office/officeart/2005/8/layout/radial4"/>
    <dgm:cxn modelId="{8376E5E1-263B-4758-B52A-F095CC26E5AC}" type="presParOf" srcId="{DA7301DF-1D80-426E-B567-F67AC2E3E59F}" destId="{93831414-E5F1-4582-80EB-15D45DC641CF}" srcOrd="3" destOrd="0" presId="urn:microsoft.com/office/officeart/2005/8/layout/radial4"/>
    <dgm:cxn modelId="{61659106-A348-43B8-BD75-83B7A27A3E56}" type="presParOf" srcId="{DA7301DF-1D80-426E-B567-F67AC2E3E59F}" destId="{7ACB4FDC-333C-4168-951D-BA4D8F242061}" srcOrd="4" destOrd="0" presId="urn:microsoft.com/office/officeart/2005/8/layout/radial4"/>
    <dgm:cxn modelId="{98117A43-050F-43CF-9E48-4F243FD306F9}" type="presParOf" srcId="{DA7301DF-1D80-426E-B567-F67AC2E3E59F}" destId="{5A788B16-172A-4B97-9304-804BCD61AEE9}" srcOrd="5" destOrd="0" presId="urn:microsoft.com/office/officeart/2005/8/layout/radial4"/>
    <dgm:cxn modelId="{CCFFD976-06F2-441F-8F76-797E95D04135}" type="presParOf" srcId="{DA7301DF-1D80-426E-B567-F67AC2E3E59F}" destId="{EEA33C58-9BE0-4B5F-8A33-EB07DE6BE36E}" srcOrd="6" destOrd="0" presId="urn:microsoft.com/office/officeart/2005/8/layout/radial4"/>
    <dgm:cxn modelId="{3B8D0320-23A2-44C7-A40E-74C0E8B5A1B4}" type="presParOf" srcId="{DA7301DF-1D80-426E-B567-F67AC2E3E59F}" destId="{253505DC-3DF9-4B9C-A688-85FA7C41F1EC}" srcOrd="7" destOrd="0" presId="urn:microsoft.com/office/officeart/2005/8/layout/radial4"/>
    <dgm:cxn modelId="{F7DAB33B-DBBC-43BC-AD0C-B671AE0C11D0}" type="presParOf" srcId="{DA7301DF-1D80-426E-B567-F67AC2E3E59F}" destId="{C776B0D3-DFA0-4B34-A7CF-9768434C87C7}" srcOrd="8" destOrd="0" presId="urn:microsoft.com/office/officeart/2005/8/layout/radial4"/>
    <dgm:cxn modelId="{91A8FACC-798A-4A31-84F2-D3B0BAA90EE1}" type="presParOf" srcId="{DA7301DF-1D80-426E-B567-F67AC2E3E59F}" destId="{0BF5C2E4-EDF2-4AEB-9503-13D718E81B60}" srcOrd="9" destOrd="0" presId="urn:microsoft.com/office/officeart/2005/8/layout/radial4"/>
    <dgm:cxn modelId="{3B4A6605-8858-4772-9EC7-5C8457CC2198}" type="presParOf" srcId="{DA7301DF-1D80-426E-B567-F67AC2E3E59F}" destId="{35D53EE4-3F10-443A-8639-5389808250B1}" srcOrd="10" destOrd="0" presId="urn:microsoft.com/office/officeart/2005/8/layout/radial4"/>
    <dgm:cxn modelId="{71619CA1-F7CA-4A27-B51F-60710CD5F523}" type="presParOf" srcId="{DA7301DF-1D80-426E-B567-F67AC2E3E59F}" destId="{DDDF09B3-D3AC-4AB9-8066-B195F4E74EA8}" srcOrd="11" destOrd="0" presId="urn:microsoft.com/office/officeart/2005/8/layout/radial4"/>
    <dgm:cxn modelId="{D5F4F08B-5DE0-442F-8981-BA2C8B495A84}" type="presParOf" srcId="{DA7301DF-1D80-426E-B567-F67AC2E3E59F}" destId="{031EE4B6-1F72-4AA4-B3D1-A96032B79CF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BE1F6-F259-46DD-92EF-C6BC89156F68}">
      <dsp:nvSpPr>
        <dsp:cNvPr id="0" name=""/>
        <dsp:cNvSpPr/>
      </dsp:nvSpPr>
      <dsp:spPr>
        <a:xfrm>
          <a:off x="3043947" y="2614802"/>
          <a:ext cx="2141705" cy="2141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Музыкальное занятие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3043947" y="2614802"/>
        <a:ext cx="2141705" cy="2141705"/>
      </dsp:txXfrm>
    </dsp:sp>
    <dsp:sp modelId="{5546E3E2-EDB1-4B99-B1CC-32B2BB0C51AC}">
      <dsp:nvSpPr>
        <dsp:cNvPr id="0" name=""/>
        <dsp:cNvSpPr/>
      </dsp:nvSpPr>
      <dsp:spPr>
        <a:xfrm rot="10800000">
          <a:off x="871324" y="3380462"/>
          <a:ext cx="2053128" cy="6103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0347D-9BCB-44F5-84D6-C6798695A8E6}">
      <dsp:nvSpPr>
        <dsp:cNvPr id="0" name=""/>
        <dsp:cNvSpPr/>
      </dsp:nvSpPr>
      <dsp:spPr>
        <a:xfrm>
          <a:off x="121727" y="3085977"/>
          <a:ext cx="1499193" cy="1199354"/>
        </a:xfrm>
        <a:prstGeom prst="roundRect">
          <a:avLst>
            <a:gd name="adj" fmla="val 10000"/>
          </a:avLst>
        </a:prstGeom>
        <a:solidFill>
          <a:srgbClr val="AAF4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rgbClr val="7030A0"/>
              </a:solidFill>
            </a:rPr>
            <a:t>Валеологические</a:t>
          </a:r>
          <a:r>
            <a:rPr lang="ru-RU" sz="1300" b="1" kern="1200" dirty="0" smtClean="0">
              <a:solidFill>
                <a:srgbClr val="7030A0"/>
              </a:solidFill>
            </a:rPr>
            <a:t> </a:t>
          </a:r>
          <a:r>
            <a:rPr lang="ru-RU" sz="1300" b="1" kern="1200" dirty="0" err="1" smtClean="0">
              <a:solidFill>
                <a:srgbClr val="7030A0"/>
              </a:solidFill>
            </a:rPr>
            <a:t>песенки-распевки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121727" y="3085977"/>
        <a:ext cx="1499193" cy="1199354"/>
      </dsp:txXfrm>
    </dsp:sp>
    <dsp:sp modelId="{93831414-E5F1-4582-80EB-15D45DC641CF}">
      <dsp:nvSpPr>
        <dsp:cNvPr id="0" name=""/>
        <dsp:cNvSpPr/>
      </dsp:nvSpPr>
      <dsp:spPr>
        <a:xfrm rot="12960000">
          <a:off x="1294716" y="2077394"/>
          <a:ext cx="2053128" cy="6103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4FDC-333C-4168-951D-BA4D8F242061}">
      <dsp:nvSpPr>
        <dsp:cNvPr id="0" name=""/>
        <dsp:cNvSpPr/>
      </dsp:nvSpPr>
      <dsp:spPr>
        <a:xfrm>
          <a:off x="741176" y="1179510"/>
          <a:ext cx="1499193" cy="1199354"/>
        </a:xfrm>
        <a:prstGeom prst="roundRect">
          <a:avLst>
            <a:gd name="adj" fmla="val 10000"/>
          </a:avLst>
        </a:prstGeom>
        <a:solidFill>
          <a:srgbClr val="B5FC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Дыхательная гимнастика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741176" y="1179510"/>
        <a:ext cx="1499193" cy="1199354"/>
      </dsp:txXfrm>
    </dsp:sp>
    <dsp:sp modelId="{5A788B16-172A-4B97-9304-804BCD61AEE9}">
      <dsp:nvSpPr>
        <dsp:cNvPr id="0" name=""/>
        <dsp:cNvSpPr/>
      </dsp:nvSpPr>
      <dsp:spPr>
        <a:xfrm rot="15101439">
          <a:off x="2387290" y="1272246"/>
          <a:ext cx="2059803" cy="6103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33C58-9BE0-4B5F-8A33-EB07DE6BE36E}">
      <dsp:nvSpPr>
        <dsp:cNvPr id="0" name=""/>
        <dsp:cNvSpPr/>
      </dsp:nvSpPr>
      <dsp:spPr>
        <a:xfrm>
          <a:off x="2344054" y="0"/>
          <a:ext cx="1499193" cy="1199354"/>
        </a:xfrm>
        <a:prstGeom prst="roundRect">
          <a:avLst>
            <a:gd name="adj" fmla="val 10000"/>
          </a:avLst>
        </a:prstGeom>
        <a:solidFill>
          <a:srgbClr val="A7C7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Игровой массаж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2344054" y="0"/>
        <a:ext cx="1499193" cy="1199354"/>
      </dsp:txXfrm>
    </dsp:sp>
    <dsp:sp modelId="{253505DC-3DF9-4B9C-A688-85FA7C41F1EC}">
      <dsp:nvSpPr>
        <dsp:cNvPr id="0" name=""/>
        <dsp:cNvSpPr/>
      </dsp:nvSpPr>
      <dsp:spPr>
        <a:xfrm rot="17280000">
          <a:off x="3773298" y="1272054"/>
          <a:ext cx="2053128" cy="6103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6B0D3-DFA0-4B34-A7CF-9768434C87C7}">
      <dsp:nvSpPr>
        <dsp:cNvPr id="0" name=""/>
        <dsp:cNvSpPr/>
      </dsp:nvSpPr>
      <dsp:spPr>
        <a:xfrm>
          <a:off x="4367492" y="1249"/>
          <a:ext cx="1499193" cy="11993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Пальчиковые игры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4367492" y="1249"/>
        <a:ext cx="1499193" cy="1199354"/>
      </dsp:txXfrm>
    </dsp:sp>
    <dsp:sp modelId="{0BF5C2E4-EDF2-4AEB-9503-13D718E81B60}">
      <dsp:nvSpPr>
        <dsp:cNvPr id="0" name=""/>
        <dsp:cNvSpPr/>
      </dsp:nvSpPr>
      <dsp:spPr>
        <a:xfrm rot="19440000">
          <a:off x="4881754" y="2077394"/>
          <a:ext cx="2053128" cy="6103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53EE4-3F10-443A-8639-5389808250B1}">
      <dsp:nvSpPr>
        <dsp:cNvPr id="0" name=""/>
        <dsp:cNvSpPr/>
      </dsp:nvSpPr>
      <dsp:spPr>
        <a:xfrm>
          <a:off x="5989229" y="1179510"/>
          <a:ext cx="1499193" cy="1199354"/>
        </a:xfrm>
        <a:prstGeom prst="roundRect">
          <a:avLst>
            <a:gd name="adj" fmla="val 10000"/>
          </a:avLst>
        </a:prstGeom>
        <a:solidFill>
          <a:srgbClr val="FAA4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Артикуляционная гимнастика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5989229" y="1179510"/>
        <a:ext cx="1499193" cy="1199354"/>
      </dsp:txXfrm>
    </dsp:sp>
    <dsp:sp modelId="{DDDF09B3-D3AC-4AB9-8066-B195F4E74EA8}">
      <dsp:nvSpPr>
        <dsp:cNvPr id="0" name=""/>
        <dsp:cNvSpPr/>
      </dsp:nvSpPr>
      <dsp:spPr>
        <a:xfrm>
          <a:off x="5305146" y="3380462"/>
          <a:ext cx="2053128" cy="6103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EE4B6-1F72-4AA4-B3D1-A96032B79CF4}">
      <dsp:nvSpPr>
        <dsp:cNvPr id="0" name=""/>
        <dsp:cNvSpPr/>
      </dsp:nvSpPr>
      <dsp:spPr>
        <a:xfrm>
          <a:off x="6608678" y="3085977"/>
          <a:ext cx="1499193" cy="1199354"/>
        </a:xfrm>
        <a:prstGeom prst="roundRect">
          <a:avLst>
            <a:gd name="adj" fmla="val 10000"/>
          </a:avLst>
        </a:prstGeom>
        <a:solidFill>
          <a:srgbClr val="FECEF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Музыкотерапия 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6608678" y="3085977"/>
        <a:ext cx="1499193" cy="1199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18D8-3178-46DA-A280-CE61531BF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2C53-A866-4FCB-AE0A-D3BA1039F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ADF9C-9B82-48B2-8E8C-A1027C4A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6CFB-C2C4-4A50-9C34-E188CF9C9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A0C4-6E2E-4239-8242-CAB84A07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07A9-7B31-4919-B200-305F86DAD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98D3-8634-4244-878D-19765D6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86B71-9402-4C5C-A48F-9639281FE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DDEE-57FD-420B-B10C-F0A26B516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570C-3D3D-4510-8E5C-FA3D27492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795A-E742-47CB-B7DC-24EF6BB81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15E11C-74B8-4B46-BBCC-7B988F5C3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oboev.ru/fons/OTg5/Bankoboev.Ru_raduga_so_zvezdami.gif" TargetMode="External"/><Relationship Id="rId2" Type="http://schemas.openxmlformats.org/officeDocument/2006/relationships/hyperlink" Target="http://s007.radikal.ru/i300/1105/ce/5b0bd6bdb37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4938" y="3214688"/>
            <a:ext cx="3603625" cy="2667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/>
              <a:t>   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руководитель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ДС № 37 «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Мальвинка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Смоленска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Е.Н.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Романкова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714620"/>
            <a:ext cx="4405322" cy="364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7215188" cy="192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Музыкально-оздоровительная работа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 детском саду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семьей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3214688" y="3143250"/>
            <a:ext cx="2786062" cy="1214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воспитание</a:t>
            </a:r>
          </a:p>
        </p:txBody>
      </p:sp>
      <p:sp>
        <p:nvSpPr>
          <p:cNvPr id="6" name="Овал 5"/>
          <p:cNvSpPr/>
          <p:nvPr/>
        </p:nvSpPr>
        <p:spPr>
          <a:xfrm rot="19221470">
            <a:off x="4687888" y="1479550"/>
            <a:ext cx="2559050" cy="10620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Конкурсы с участием родителей</a:t>
            </a:r>
          </a:p>
        </p:txBody>
      </p:sp>
      <p:sp>
        <p:nvSpPr>
          <p:cNvPr id="7" name="Овал 6"/>
          <p:cNvSpPr/>
          <p:nvPr/>
        </p:nvSpPr>
        <p:spPr>
          <a:xfrm rot="2557093">
            <a:off x="5635625" y="4857750"/>
            <a:ext cx="229076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Индивидуальные консультации</a:t>
            </a:r>
          </a:p>
        </p:txBody>
      </p:sp>
      <p:sp>
        <p:nvSpPr>
          <p:cNvPr id="8" name="Овал 7"/>
          <p:cNvSpPr/>
          <p:nvPr/>
        </p:nvSpPr>
        <p:spPr>
          <a:xfrm rot="15952393">
            <a:off x="3998119" y="5087144"/>
            <a:ext cx="2335212" cy="1130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Совместное изготовление костюмов</a:t>
            </a:r>
          </a:p>
        </p:txBody>
      </p:sp>
      <p:sp>
        <p:nvSpPr>
          <p:cNvPr id="9" name="Овал 8"/>
          <p:cNvSpPr/>
          <p:nvPr/>
        </p:nvSpPr>
        <p:spPr>
          <a:xfrm rot="17764704">
            <a:off x="2017713" y="4837113"/>
            <a:ext cx="2503487" cy="1246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Анкетирование родителей</a:t>
            </a:r>
          </a:p>
        </p:txBody>
      </p:sp>
      <p:sp>
        <p:nvSpPr>
          <p:cNvPr id="11" name="Овал 10"/>
          <p:cNvSpPr/>
          <p:nvPr/>
        </p:nvSpPr>
        <p:spPr>
          <a:xfrm rot="20147688">
            <a:off x="5899150" y="2297113"/>
            <a:ext cx="2371725" cy="1058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Родительские собрания</a:t>
            </a:r>
          </a:p>
        </p:txBody>
      </p:sp>
      <p:sp>
        <p:nvSpPr>
          <p:cNvPr id="12" name="Овал 11"/>
          <p:cNvSpPr/>
          <p:nvPr/>
        </p:nvSpPr>
        <p:spPr>
          <a:xfrm rot="1038424">
            <a:off x="846138" y="2263775"/>
            <a:ext cx="2428875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Театральные </a:t>
            </a:r>
            <a:r>
              <a:rPr lang="ru-RU" dirty="0" err="1">
                <a:solidFill>
                  <a:schemeClr val="tx1"/>
                </a:solidFill>
              </a:rPr>
              <a:t>предстваления</a:t>
            </a:r>
            <a:r>
              <a:rPr lang="ru-RU" dirty="0">
                <a:solidFill>
                  <a:schemeClr val="tx1"/>
                </a:solidFill>
              </a:rPr>
              <a:t> для детей и родителей</a:t>
            </a:r>
          </a:p>
        </p:txBody>
      </p:sp>
      <p:sp>
        <p:nvSpPr>
          <p:cNvPr id="13" name="Овал 12"/>
          <p:cNvSpPr/>
          <p:nvPr/>
        </p:nvSpPr>
        <p:spPr>
          <a:xfrm rot="21440923">
            <a:off x="6238875" y="3490913"/>
            <a:ext cx="2695575" cy="1062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Музыкальные, спортивные праздники и досуги с участием родителей</a:t>
            </a:r>
          </a:p>
        </p:txBody>
      </p:sp>
      <p:sp>
        <p:nvSpPr>
          <p:cNvPr id="14" name="Овал 13"/>
          <p:cNvSpPr/>
          <p:nvPr/>
        </p:nvSpPr>
        <p:spPr>
          <a:xfrm rot="2599808">
            <a:off x="2386013" y="1524000"/>
            <a:ext cx="2444750" cy="126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Оформление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наглядного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материала</a:t>
            </a:r>
          </a:p>
        </p:txBody>
      </p:sp>
      <p:sp>
        <p:nvSpPr>
          <p:cNvPr id="15" name="Овал 14"/>
          <p:cNvSpPr/>
          <p:nvPr/>
        </p:nvSpPr>
        <p:spPr>
          <a:xfrm rot="20527529">
            <a:off x="700088" y="3783013"/>
            <a:ext cx="2478087" cy="11128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Дни открытых дверей для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sz="2000" smtClean="0"/>
              <a:t>Систематическое использование дыхательной гимнастики влияет не только на физическое состояние ребенка, когда уменьшается заболеваемость дыхательных путей, но и на развитие ладового слуха.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/>
              <a:t>Использование музыкально-ритмических движений влияет не только она развитие пластики и движения, соответствующих ритму и темпу музыки, но и на формирование правильной осанки, профилактике плоскостопия.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/>
              <a:t>Пальчиковые игры, предметы для игр и танцев позволяют развить общую и мелкую моторику, учат ориентироваться в пространстве.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/>
              <a:t>Использование коротких попевок и распевок улучшает состояние дыхательных путей и развитию голосового аппарата, звуковысотного слуха и ладового чувства.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/>
              <a:t>Использование подвижных игр влияет на развитие ориентировки в пространстве, фонетического слуха, правильности речи, а так же имеет профилактическое действие.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ru-RU" sz="2000" smtClean="0"/>
              <a:t>Релаксация на музыкальных занятиях приобщает к классической музыке, развивает умение расслабляться после полученной нагрузки.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ru-RU" sz="1400" dirty="0" smtClean="0">
                <a:hlinkClick r:id="rId2"/>
              </a:rPr>
              <a:t>http://s007.radikal.ru/i300/1105/ce/5b0bd6bdb374.jpg</a:t>
            </a:r>
            <a:r>
              <a:rPr lang="en-US" sz="1400" dirty="0" smtClean="0"/>
              <a:t>    </a:t>
            </a:r>
            <a:r>
              <a:rPr lang="ru-RU" sz="1400" dirty="0" smtClean="0"/>
              <a:t>фон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ru-RU" sz="1400" dirty="0" smtClean="0">
                <a:hlinkClick r:id="rId3"/>
              </a:rPr>
              <a:t>http://www.bankoboev.ru/fons/OTg5/Bankoboev.Ru_raduga_so_zvezdami.gif</a:t>
            </a:r>
            <a:r>
              <a:rPr lang="ru-RU" sz="1400" dirty="0" smtClean="0"/>
              <a:t>   картинка для создания вертикальной виньетки</a:t>
            </a:r>
          </a:p>
          <a:p>
            <a:pPr eaLnBrk="1" hangingPunct="1">
              <a:defRPr/>
            </a:pPr>
            <a:r>
              <a:rPr lang="ru-RU" sz="1400" dirty="0" smtClean="0"/>
              <a:t>источник шаблона</a:t>
            </a:r>
            <a:r>
              <a:rPr lang="ru-RU" sz="1600" dirty="0" smtClean="0"/>
              <a:t>: </a:t>
            </a:r>
            <a:r>
              <a:rPr lang="ru-RU" sz="1400" b="1" i="1" dirty="0" err="1" smtClean="0"/>
              <a:t>Ранько</a:t>
            </a:r>
            <a:r>
              <a:rPr lang="ru-RU" sz="1400" b="1" i="1" dirty="0" smtClean="0"/>
              <a:t> Елена Алексеевна</a:t>
            </a:r>
          </a:p>
          <a:p>
            <a:pPr eaLnBrk="1" hangingPunct="1">
              <a:defRPr/>
            </a:pPr>
            <a:r>
              <a:rPr lang="ru-RU" sz="1400" dirty="0" err="1" smtClean="0"/>
              <a:t>Гаврючина</a:t>
            </a:r>
            <a:r>
              <a:rPr lang="ru-RU" sz="1400" dirty="0" smtClean="0"/>
              <a:t>  </a:t>
            </a:r>
            <a:r>
              <a:rPr lang="ru-RU" sz="1400" dirty="0" err="1" smtClean="0"/>
              <a:t>Л.В.Здоровьесберегающие</a:t>
            </a:r>
            <a:r>
              <a:rPr lang="ru-RU" sz="1400" dirty="0" smtClean="0"/>
              <a:t>   технологии в ДОУ: </a:t>
            </a:r>
            <a:r>
              <a:rPr lang="ru-RU" sz="1400" dirty="0" err="1" smtClean="0"/>
              <a:t>метод.пособие</a:t>
            </a:r>
            <a:r>
              <a:rPr lang="ru-RU" sz="1400" dirty="0" smtClean="0"/>
              <a:t>/ </a:t>
            </a:r>
            <a:r>
              <a:rPr lang="ru-RU" sz="1400" dirty="0" err="1" smtClean="0"/>
              <a:t>Л.В.Гаврючина</a:t>
            </a:r>
            <a:r>
              <a:rPr lang="ru-RU" sz="1400" dirty="0" smtClean="0"/>
              <a:t>. –М.: Сфера,2008</a:t>
            </a:r>
          </a:p>
          <a:p>
            <a:pPr eaLnBrk="1" hangingPunct="1">
              <a:defRPr/>
            </a:pPr>
            <a:r>
              <a:rPr lang="ru-RU" sz="1400" dirty="0" smtClean="0"/>
              <a:t>Кудрявцева  В.Т. Развивающая педагогика оздоровления. – М.: </a:t>
            </a:r>
            <a:r>
              <a:rPr lang="ru-RU" sz="1400" dirty="0" err="1" smtClean="0"/>
              <a:t>Линка-Пресс</a:t>
            </a:r>
            <a:r>
              <a:rPr lang="ru-RU" sz="1400" dirty="0" smtClean="0"/>
              <a:t>, 2000</a:t>
            </a:r>
          </a:p>
          <a:p>
            <a:pPr eaLnBrk="1" hangingPunct="1">
              <a:defRPr/>
            </a:pPr>
            <a:r>
              <a:rPr lang="ru-RU" sz="1400" dirty="0" err="1" smtClean="0"/>
              <a:t>Стрельникова</a:t>
            </a:r>
            <a:r>
              <a:rPr lang="ru-RU" sz="1400" dirty="0" smtClean="0"/>
              <a:t>  А. « Дыхательная гимнастика»</a:t>
            </a:r>
          </a:p>
          <a:p>
            <a:pPr eaLnBrk="1" hangingPunct="1">
              <a:defRPr/>
            </a:pPr>
            <a:r>
              <a:rPr lang="ru-RU" sz="1400" dirty="0" err="1" smtClean="0"/>
              <a:t>Тютюнникова</a:t>
            </a:r>
            <a:r>
              <a:rPr lang="ru-RU" sz="1400" dirty="0" smtClean="0"/>
              <a:t> Т.Э. Речевые игры / </a:t>
            </a:r>
            <a:r>
              <a:rPr lang="ru-RU" sz="1400" dirty="0" err="1" smtClean="0"/>
              <a:t>Т.Э.Тютюнникова</a:t>
            </a:r>
            <a:r>
              <a:rPr lang="ru-RU" sz="1400" dirty="0" smtClean="0"/>
              <a:t> // </a:t>
            </a:r>
            <a:r>
              <a:rPr lang="ru-RU" sz="1400" dirty="0" err="1" smtClean="0"/>
              <a:t>Дошкольно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восптиание</a:t>
            </a:r>
            <a:r>
              <a:rPr lang="ru-RU" sz="1400" dirty="0" smtClean="0"/>
              <a:t>. -1998</a:t>
            </a:r>
          </a:p>
          <a:p>
            <a:pPr eaLnBrk="1" hangingPunct="1">
              <a:defRPr/>
            </a:pPr>
            <a:r>
              <a:rPr lang="ru-RU" sz="1400" dirty="0" err="1" smtClean="0"/>
              <a:t>Узорова</a:t>
            </a:r>
            <a:r>
              <a:rPr lang="ru-RU" sz="1400" dirty="0" smtClean="0"/>
              <a:t>  О.В. Пальчиковая гимнастика/ </a:t>
            </a:r>
            <a:r>
              <a:rPr lang="ru-RU" sz="1400" dirty="0" err="1" smtClean="0"/>
              <a:t>О.В.Узорова</a:t>
            </a:r>
            <a:r>
              <a:rPr lang="ru-RU" sz="1400" dirty="0" smtClean="0"/>
              <a:t>, </a:t>
            </a:r>
            <a:r>
              <a:rPr lang="ru-RU" sz="1400" dirty="0" err="1" smtClean="0"/>
              <a:t>Е.А.нефедова</a:t>
            </a:r>
            <a:r>
              <a:rPr lang="ru-RU" sz="1400" dirty="0" smtClean="0"/>
              <a:t>. – М. : ООО»Издательство АСТ», 2004</a:t>
            </a:r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spcBef>
                <a:spcPct val="30000"/>
              </a:spcBef>
              <a:defRPr/>
            </a:pPr>
            <a:endParaRPr lang="ru-RU" sz="14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Музыкально-оздоровительная работа в детском саду – это организованный педагогический процесс, направленный на развитие музыкальных и творческих способностей детей, сохранение и укрепление психофизического здоровья с целью формирования полноценной личности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42875" y="3143250"/>
            <a:ext cx="5214938" cy="3357563"/>
          </a:xfrm>
        </p:spPr>
        <p:txBody>
          <a:bodyPr/>
          <a:lstStyle/>
          <a:p>
            <a:pPr algn="just" eaLnBrk="1" hangingPunct="1"/>
            <a:endParaRPr lang="ru-RU" sz="1800" smtClean="0"/>
          </a:p>
          <a:p>
            <a:pPr algn="ctr" eaLnBrk="1" hangingPunct="1">
              <a:buFontTx/>
              <a:buNone/>
            </a:pPr>
            <a:r>
              <a:rPr lang="ru-RU" sz="1800" b="1" smtClean="0"/>
              <a:t>ЦЕЛЬ: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       организовать музыкально-оздоровительную работу в ДОУ,  обеспечивающую каждому ребенку укрепление психического </a:t>
            </a:r>
            <a:br>
              <a:rPr lang="ru-RU" sz="2000" b="1" smtClean="0"/>
            </a:br>
            <a:r>
              <a:rPr lang="ru-RU" sz="2000" b="1" smtClean="0"/>
              <a:t> и физического здоровья, выявление музыкальных и творческих способностей, формирование привычки к здоровому образу жизни.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3929066"/>
            <a:ext cx="3357554" cy="252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Формировать положительное отношение ребенка к окружающему миру, к своей семье, сверстникам и к самому себе.</a:t>
            </a:r>
          </a:p>
          <a:p>
            <a:pPr algn="just" eaLnBrk="1" hangingPunct="1"/>
            <a:r>
              <a:rPr lang="ru-RU" sz="2000" smtClean="0"/>
              <a:t>Сохранять и укреплять физическое и психическое здоровье ребенка.</a:t>
            </a:r>
          </a:p>
          <a:p>
            <a:pPr algn="just" eaLnBrk="1" hangingPunct="1"/>
            <a:r>
              <a:rPr lang="ru-RU" sz="2000" smtClean="0"/>
              <a:t>Создавать условия, обеспечивающие благополучие каждого ребенка.</a:t>
            </a:r>
          </a:p>
          <a:p>
            <a:pPr algn="just" eaLnBrk="1" hangingPunct="1"/>
            <a:r>
              <a:rPr lang="ru-RU" sz="2000" smtClean="0"/>
              <a:t>Используя здоровьесберегающие технологии повышать адаптивные возможности детского организма (активизировать защитные свойства, устойчивость к заболеваниям).</a:t>
            </a:r>
          </a:p>
          <a:p>
            <a:pPr algn="just" eaLnBrk="1" hangingPunct="1"/>
            <a:r>
              <a:rPr lang="ru-RU" sz="2000" smtClean="0"/>
              <a:t>Формировать правильную осанку, гигиенические навыки.</a:t>
            </a:r>
          </a:p>
          <a:p>
            <a:pPr algn="just" eaLnBrk="1" hangingPunct="1"/>
            <a:r>
              <a:rPr lang="ru-RU" sz="2000" smtClean="0"/>
              <a:t>Развивать музыкальные и творческие способности в различных видах музыкальной деятельности, используя здоровьесберегающие технологии, исходя из возрастных и индивидуальных особенностей ребенка, формировать начала музыкальной культуры.</a:t>
            </a:r>
          </a:p>
          <a:p>
            <a:pPr algn="just" eaLnBrk="1" hangingPunct="1"/>
            <a:r>
              <a:rPr lang="ru-RU" sz="2000" smtClean="0"/>
              <a:t>Создавать предметно-развивающую среду и условия для формирования гармоничной, духовно богатой, физически здоровой личности.</a:t>
            </a:r>
          </a:p>
          <a:p>
            <a:pPr algn="just"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системы </a:t>
            </a:r>
            <a:b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музыкально-оздоровительной работы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071938" y="1357313"/>
            <a:ext cx="4857750" cy="5500687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Использование здоровьесберегающих технологий на музыкальном занятии  дает возможность разнообразить с пользой для здоровья детей привычные виды музыкальной деятельности, развивающие творческие способности.</a:t>
            </a:r>
          </a:p>
          <a:p>
            <a:pPr algn="just" eaLnBrk="1" hangingPunct="1"/>
            <a:r>
              <a:rPr lang="ru-RU" sz="2000" smtClean="0"/>
              <a:t>Проведение интегрированных музыкально-валеологических занятий позволяет педагогам шире и интереснее рассказать о пользе здорового образа жизни и необходимости знать и выполнять правила личной гигиены.</a:t>
            </a:r>
          </a:p>
          <a:p>
            <a:pPr algn="just" eaLnBrk="1" hangingPunct="1"/>
            <a:r>
              <a:rPr lang="ru-RU" sz="2000" smtClean="0"/>
              <a:t>Новые формы  взаимодействия с семьей по музыкальному воспитанию , включают вопросы сохранения здоровья детей в детском саду и дома.</a:t>
            </a:r>
          </a:p>
          <a:p>
            <a:pPr algn="just" eaLnBrk="1" hangingPunct="1"/>
            <a:endParaRPr lang="ru-RU" sz="200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2286000"/>
            <a:ext cx="3643312" cy="321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результаты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3071812"/>
          </a:xfrm>
        </p:spPr>
        <p:txBody>
          <a:bodyPr/>
          <a:lstStyle/>
          <a:p>
            <a:pPr eaLnBrk="1" hangingPunct="1"/>
            <a:r>
              <a:rPr lang="ru-RU" sz="2000" smtClean="0"/>
              <a:t>Повышение уровня развития музыкальных и творческих способностей детей.</a:t>
            </a:r>
          </a:p>
          <a:p>
            <a:pPr eaLnBrk="1" hangingPunct="1"/>
            <a:r>
              <a:rPr lang="ru-RU" sz="2000" smtClean="0"/>
              <a:t>Стабильность эмоционального благополучия каждого ребенка.</a:t>
            </a:r>
          </a:p>
          <a:p>
            <a:pPr eaLnBrk="1" hangingPunct="1"/>
            <a:r>
              <a:rPr lang="ru-RU" sz="2000" smtClean="0"/>
              <a:t>Повышение уровня речевого развития.</a:t>
            </a:r>
          </a:p>
          <a:p>
            <a:pPr eaLnBrk="1" hangingPunct="1"/>
            <a:r>
              <a:rPr lang="ru-RU" sz="2000" smtClean="0"/>
              <a:t>Снижение уровня заболеваемости (простудные заболевания)</a:t>
            </a:r>
          </a:p>
          <a:p>
            <a:pPr eaLnBrk="1" hangingPunct="1"/>
            <a:r>
              <a:rPr lang="ru-RU" sz="2000" smtClean="0"/>
              <a:t>Стабильность физической и умственной работоспособности во всех сезонах года независимо от погодных условий.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3643314"/>
            <a:ext cx="3929062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здоровьесберегающего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пространства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380049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Помещения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Музыкальный зал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Утренняя гимнастика по музыку</a:t>
                      </a:r>
                    </a:p>
                    <a:p>
                      <a:r>
                        <a:rPr lang="ru-RU" sz="1600" dirty="0" smtClean="0"/>
                        <a:t>Музыкальные занятия</a:t>
                      </a:r>
                    </a:p>
                    <a:p>
                      <a:r>
                        <a:rPr lang="ru-RU" sz="1600" dirty="0" smtClean="0"/>
                        <a:t>Индивидуальные занятия</a:t>
                      </a:r>
                    </a:p>
                    <a:p>
                      <a:r>
                        <a:rPr lang="ru-RU" sz="1600" dirty="0" smtClean="0"/>
                        <a:t>Кружковая работа</a:t>
                      </a:r>
                    </a:p>
                    <a:p>
                      <a:r>
                        <a:rPr lang="ru-RU" sz="1600" dirty="0" smtClean="0"/>
                        <a:t>Праздники, досуги и развлечения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Музыкальный руководитель, инструктор </a:t>
                      </a:r>
                      <a:r>
                        <a:rPr lang="ru-RU" sz="1600" dirty="0" err="1" smtClean="0"/>
                        <a:t>физвоспитания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воспитатели, дети, родители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Физкультурный зал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Физкультурные занятия с использованием музыки</a:t>
                      </a:r>
                    </a:p>
                    <a:p>
                      <a:r>
                        <a:rPr lang="ru-RU" sz="1600" dirty="0" smtClean="0"/>
                        <a:t>Кружковая работа</a:t>
                      </a:r>
                    </a:p>
                    <a:p>
                      <a:r>
                        <a:rPr lang="ru-RU" sz="1600" dirty="0" smtClean="0"/>
                        <a:t>Физкультурные досуги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Инструктор </a:t>
                      </a:r>
                      <a:r>
                        <a:rPr lang="ru-RU" sz="1600" dirty="0" err="1" smtClean="0"/>
                        <a:t>физвоспитания</a:t>
                      </a:r>
                      <a:r>
                        <a:rPr lang="ru-RU" sz="1600" dirty="0" smtClean="0"/>
                        <a:t>, дети, воспитатели, музыкальный руководитель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Групповая комната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Самостоятельная музыкальная </a:t>
                      </a:r>
                      <a:r>
                        <a:rPr lang="ru-RU" sz="1600" dirty="0" err="1" smtClean="0"/>
                        <a:t>итеатрализованная</a:t>
                      </a:r>
                      <a:r>
                        <a:rPr lang="ru-RU" sz="1600" dirty="0" smtClean="0"/>
                        <a:t> деятельность в музыкальных уголках</a:t>
                      </a:r>
                    </a:p>
                    <a:p>
                      <a:r>
                        <a:rPr lang="ru-RU" sz="1600" dirty="0" smtClean="0"/>
                        <a:t>Индивидуальная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Дети, воспитатели, музыкальный руководитель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Территория детского сада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Физкультурные занятия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 улице</a:t>
                      </a:r>
                    </a:p>
                    <a:p>
                      <a:r>
                        <a:rPr lang="ru-RU" sz="1600" dirty="0" smtClean="0"/>
                        <a:t>Музыкально-физкультурные праздники</a:t>
                      </a:r>
                    </a:p>
                    <a:p>
                      <a:r>
                        <a:rPr lang="ru-RU" sz="1600" dirty="0" smtClean="0"/>
                        <a:t>Спортивные праздники и развлечения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Дети, воспитатели, инструктор </a:t>
                      </a:r>
                      <a:r>
                        <a:rPr lang="ru-RU" sz="1600" dirty="0" err="1" smtClean="0"/>
                        <a:t>физвоспитания</a:t>
                      </a:r>
                      <a:r>
                        <a:rPr lang="ru-RU" sz="1600" dirty="0" smtClean="0"/>
                        <a:t>, музыкальный руководитель.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 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музыкальном занятии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музыкальной деятельности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/>
            <a:r>
              <a:rPr lang="ru-RU" smtClean="0"/>
              <a:t>Регламентируемые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i="1" smtClean="0">
                <a:solidFill>
                  <a:srgbClr val="007000"/>
                </a:solidFill>
              </a:rPr>
              <a:t>Музыкально-оздоровительные занятия</a:t>
            </a:r>
            <a:r>
              <a:rPr lang="ru-RU" sz="2000" i="1" smtClean="0"/>
              <a:t> </a:t>
            </a:r>
            <a:r>
              <a:rPr lang="ru-RU" sz="2000" smtClean="0"/>
              <a:t>(тематические)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i="1" smtClean="0">
                <a:solidFill>
                  <a:srgbClr val="007000"/>
                </a:solidFill>
              </a:rPr>
              <a:t>Утренняя гимнастика под музыку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007000"/>
                </a:solidFill>
              </a:rPr>
              <a:t>Совместные с детьми  и родителями оздоровительные праздники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007000"/>
                </a:solidFill>
              </a:rPr>
              <a:t>Индивидуальные коррекционные занятия </a:t>
            </a:r>
            <a:r>
              <a:rPr lang="ru-RU" sz="2000" smtClean="0"/>
              <a:t>(индивидуально-дифференцированый подход)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i="1" smtClean="0">
                <a:solidFill>
                  <a:srgbClr val="007000"/>
                </a:solidFill>
              </a:rPr>
              <a:t>Занятия фонетичекой ритмикой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i="1" smtClean="0">
                <a:solidFill>
                  <a:srgbClr val="007000"/>
                </a:solidFill>
              </a:rPr>
              <a:t>Логоритмика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600" smtClean="0"/>
          </a:p>
        </p:txBody>
      </p:sp>
      <p:sp>
        <p:nvSpPr>
          <p:cNvPr id="9220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/>
            <a:r>
              <a:rPr lang="ru-RU" smtClean="0"/>
              <a:t>Не регламентируемые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b="1" i="1" smtClean="0">
                <a:solidFill>
                  <a:srgbClr val="FF0000"/>
                </a:solidFill>
              </a:rPr>
              <a:t>Музыкальное сопровождение режимных моментов, </a:t>
            </a:r>
            <a:r>
              <a:rPr lang="ru-RU" sz="1600" b="1" i="1" smtClean="0"/>
              <a:t>с</a:t>
            </a:r>
            <a:r>
              <a:rPr lang="ru-RU" sz="1600" i="1" smtClean="0"/>
              <a:t>пособствует как активации , так и успокоению центральной нервной системы ребенка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b="1" i="1" smtClean="0">
                <a:solidFill>
                  <a:srgbClr val="C00000"/>
                </a:solidFill>
              </a:rPr>
              <a:t>Совместная музыкальная деятельность воспитателя и ребенка в группе,</a:t>
            </a:r>
            <a:r>
              <a:rPr lang="ru-RU" sz="1600" smtClean="0"/>
              <a:t> </a:t>
            </a:r>
            <a:r>
              <a:rPr lang="ru-RU" sz="1600" i="1" smtClean="0"/>
              <a:t>основанная на здоровьеформирующих принцыпах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b="1" i="1" smtClean="0">
                <a:solidFill>
                  <a:srgbClr val="B00000"/>
                </a:solidFill>
              </a:rPr>
              <a:t>Совместная музыкальная деятельность родителей и детей в семьн </a:t>
            </a:r>
            <a:r>
              <a:rPr lang="ru-RU" sz="1600" smtClean="0"/>
              <a:t>– </a:t>
            </a:r>
            <a:r>
              <a:rPr lang="ru-RU" sz="1600" i="1" smtClean="0"/>
              <a:t>адекватная музыкальной деятельности в ДОУ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b="1" i="1" smtClean="0">
                <a:solidFill>
                  <a:srgbClr val="FF0000"/>
                </a:solidFill>
              </a:rPr>
              <a:t>Использование антистрессовой гимастики на музыкальных занятиях в ДОУ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b="1" i="1" smtClean="0">
                <a:solidFill>
                  <a:srgbClr val="B00000"/>
                </a:solidFill>
              </a:rPr>
              <a:t>Музыкотерапия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b="1" i="1" smtClean="0">
                <a:solidFill>
                  <a:srgbClr val="B00000"/>
                </a:solidFill>
              </a:rPr>
              <a:t>Минуты шалости </a:t>
            </a:r>
            <a:r>
              <a:rPr lang="ru-RU" sz="1600" smtClean="0"/>
              <a:t>(</a:t>
            </a:r>
            <a:r>
              <a:rPr lang="ru-RU" sz="1600" b="1" i="1" smtClean="0"/>
              <a:t>танцы между занятиями)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Личностно-профессиональные качества и умения музыкального руководителя необходимые для реализации педагогического оздоровления</a:t>
            </a:r>
          </a:p>
        </p:txBody>
      </p:sp>
      <p:sp>
        <p:nvSpPr>
          <p:cNvPr id="10243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smtClean="0"/>
              <a:t>Умело анализировать педагогическую ситуацию в условиях оздоровления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/>
              <a:t>Наличие знаний об особенностях возрастной физиологии, формировании и функционировании психических процессов детей дошкольного возраста.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/>
              <a:t>Способность проектирования и моделирования здоровьесберегающих технологий в музыкально-оздоровительном процессе.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/>
              <a:t>Владеть основами здорового образа жизни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и стать примером для детей, проявляя заботу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о своем здоровье и здоровье окружающих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людей.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63" y="4000500"/>
            <a:ext cx="3286125" cy="268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393</TotalTime>
  <Words>812</Words>
  <Application>Microsoft Office PowerPoint</Application>
  <PresentationFormat>Экран (4:3)</PresentationFormat>
  <Paragraphs>116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Calibri</vt:lpstr>
      <vt:lpstr>Wingdings</vt:lpstr>
      <vt:lpstr>Courier New</vt:lpstr>
      <vt:lpstr>День Победы_06</vt:lpstr>
      <vt:lpstr>Слайд 1</vt:lpstr>
      <vt:lpstr>Музыкально-оздоровительная работа в детском саду – это организованный педагогический процесс, направленный на развитие музыкальных и творческих способностей детей, сохранение и укрепление психофизического здоровья с целью формирования полноценной личности</vt:lpstr>
      <vt:lpstr>ЗАДАЧИ: </vt:lpstr>
      <vt:lpstr>Новизна системы  музыкально-оздоровительной работы</vt:lpstr>
      <vt:lpstr>Планируемые результаты</vt:lpstr>
      <vt:lpstr>Организация здоровьесберегающего пространства  в ДОУ</vt:lpstr>
      <vt:lpstr>Здоровьесберегающие технологии  на музыкальном занятии</vt:lpstr>
      <vt:lpstr>Формы организации музыкальной деятельности</vt:lpstr>
      <vt:lpstr>Личностно-профессиональные качества и умения музыкального руководителя необходимые для реализации педагогического оздоровления</vt:lpstr>
      <vt:lpstr>Взаимодействие с семьей</vt:lpstr>
      <vt:lpstr>ВЫВОД: </vt:lpstr>
      <vt:lpstr>ИСТОЧНИКИ: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Zalman</cp:lastModifiedBy>
  <cp:revision>39</cp:revision>
  <dcterms:created xsi:type="dcterms:W3CDTF">2013-03-16T20:41:41Z</dcterms:created>
  <dcterms:modified xsi:type="dcterms:W3CDTF">2013-11-11T19:54:10Z</dcterms:modified>
</cp:coreProperties>
</file>