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723-35EA-4426-B371-5A449BADD0C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38E641-F832-4BBA-82E0-33FC89B06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723-35EA-4426-B371-5A449BADD0C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E641-F832-4BBA-82E0-33FC89B06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723-35EA-4426-B371-5A449BADD0C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E641-F832-4BBA-82E0-33FC89B06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723-35EA-4426-B371-5A449BADD0C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38E641-F832-4BBA-82E0-33FC89B06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723-35EA-4426-B371-5A449BADD0C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E641-F832-4BBA-82E0-33FC89B065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723-35EA-4426-B371-5A449BADD0C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E641-F832-4BBA-82E0-33FC89B06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723-35EA-4426-B371-5A449BADD0C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38E641-F832-4BBA-82E0-33FC89B065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723-35EA-4426-B371-5A449BADD0C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E641-F832-4BBA-82E0-33FC89B06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723-35EA-4426-B371-5A449BADD0C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E641-F832-4BBA-82E0-33FC89B06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723-35EA-4426-B371-5A449BADD0C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E641-F832-4BBA-82E0-33FC89B06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723-35EA-4426-B371-5A449BADD0C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E641-F832-4BBA-82E0-33FC89B0654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4C5723-35EA-4426-B371-5A449BADD0CD}" type="datetimeFigureOut">
              <a:rPr lang="ru-RU" smtClean="0"/>
              <a:t>31.08.2013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38E641-F832-4BBA-82E0-33FC89B065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B%D0%B0%D0%B2%D0%B4%D0%B8%D0%B9_%D0%9F%D1%82%D0%BE%D0%BB%D0%B5%D0%BC%D0%B5%D0%B9" TargetMode="External"/><Relationship Id="rId3" Type="http://schemas.openxmlformats.org/officeDocument/2006/relationships/hyperlink" Target="http://ru.wikipedia.org/wiki/%D0%91%D0%BE%D0%BB%D1%8C%D1%88%D0%BE%D0%B9_%D0%9F%D1%91%D1%81" TargetMode="External"/><Relationship Id="rId7" Type="http://schemas.openxmlformats.org/officeDocument/2006/relationships/hyperlink" Target="http://ru.wikipedia.org/wiki/%D0%9A%D0%B0%D1%82%D0%B0%D0%BB%D0%BE%D0%B3_%D0%B7%D0%B2%D1%91%D0%B7%D0%B4%D0%BD%D0%BE%D0%B3%D0%BE_%D0%BD%D0%B5%D0%B1%D0%B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8%D0%BA%D0%B0%D1%80%D0%B8%D0%B9_(%D0%B8%D0%B7_%D0%90%D1%82%D1%82%D0%B8%D0%BA%D0%B8)" TargetMode="External"/><Relationship Id="rId5" Type="http://schemas.openxmlformats.org/officeDocument/2006/relationships/hyperlink" Target="http://ru.wikipedia.org/wiki/%D0%9E%D1%80%D0%B8%D0%BE%D0%BD_(%D0%BC%D0%B8%D1%84%D0%BE%D0%BB%D0%BE%D0%B3%D0%B8%D1%8F)" TargetMode="External"/><Relationship Id="rId10" Type="http://schemas.openxmlformats.org/officeDocument/2006/relationships/hyperlink" Target="http://ru.wikipedia.org/wiki/%D0%9C%D0%B0%D0%BB%D1%8B%D0%B9_%D0%9F%D1%91%D1%81" TargetMode="External"/><Relationship Id="rId4" Type="http://schemas.openxmlformats.org/officeDocument/2006/relationships/hyperlink" Target="http://ru.wikipedia.org/wiki/%D0%A1%D0%B8%D1%80%D0%B8%D1%83%D1%81" TargetMode="External"/><Relationship Id="rId9" Type="http://schemas.openxmlformats.org/officeDocument/2006/relationships/hyperlink" Target="http://ru.wikipedia.org/wiki/%D0%90%D0%BB%D1%8C%D0%BC%D0%B0%D0%B3%D0%B5%D1%81%D1%8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5%D0%B0%D1%82%D0%B8%D0%BA%D0%BE" TargetMode="External"/><Relationship Id="rId13" Type="http://schemas.openxmlformats.org/officeDocument/2006/relationships/hyperlink" Target="http://ru.wikipedia.org/wiki/%D0%92%D0%B0%D0%BA%D0%BA%D0%B0%D0%BD%D0%B0%D0%B9" TargetMode="External"/><Relationship Id="rId18" Type="http://schemas.openxmlformats.org/officeDocument/2006/relationships/hyperlink" Target="http://ru.wikipedia.org/wiki/%D0%91%D0%B5%D0%BB%D1%8B%D0%B9_%D0%91%D0%B8%D0%BC_%D0%A7%D1%91%D1%80%D0%BD%D0%BE%D0%B5_%D1%83%D1%85%D0%BE_(%D0%BA%D0%BD%D0%B8%D0%B3%D0%B0)" TargetMode="External"/><Relationship Id="rId3" Type="http://schemas.openxmlformats.org/officeDocument/2006/relationships/hyperlink" Target="http://ru.wikipedia.org/wiki/%D0%9F%D0%B0%D0%BC%D1%8F%D1%82%D0%BD%D0%B8%D0%BA_%D0%9F%D1%80%D0%B5%D0%B4%D0%B0%D0%BD%D0%BD%D0%BE%D1%81%D1%82%D0%B8" TargetMode="External"/><Relationship Id="rId21" Type="http://schemas.openxmlformats.org/officeDocument/2006/relationships/hyperlink" Target="http://ru.wikipedia.org/wiki/%D0%A1%D0%B5%D0%BD%D0%B0" TargetMode="External"/><Relationship Id="rId7" Type="http://schemas.openxmlformats.org/officeDocument/2006/relationships/hyperlink" Target="http://ru.wikipedia.org/wiki/%D0%A1%D0%B8%D0%B1%D1%83%D1%8F" TargetMode="External"/><Relationship Id="rId12" Type="http://schemas.openxmlformats.org/officeDocument/2006/relationships/hyperlink" Target="http://ru.wikipedia.org/wiki/1935_%D0%B3%D0%BE%D0%B4" TargetMode="External"/><Relationship Id="rId17" Type="http://schemas.openxmlformats.org/officeDocument/2006/relationships/hyperlink" Target="http://ru.wikipedia.org/wiki/%D0%9A%D1%83%D0%BA%D0%BE%D0%BB%D1%8C%D0%BD%D1%8B%D0%B9_%D1%82%D0%B5%D0%B0%D1%82%D1%80" TargetMode="External"/><Relationship Id="rId2" Type="http://schemas.openxmlformats.org/officeDocument/2006/relationships/image" Target="../media/image13.png"/><Relationship Id="rId16" Type="http://schemas.openxmlformats.org/officeDocument/2006/relationships/hyperlink" Target="http://ru.wikipedia.org/wiki/%D0%92%D0%BE%D1%80%D0%BE%D0%BD%D0%B5%D0%B6" TargetMode="External"/><Relationship Id="rId20" Type="http://schemas.openxmlformats.org/officeDocument/2006/relationships/hyperlink" Target="http://ru.wikipedia.org/wiki/%D0%9F%D0%B0%D1%80%D0%B8%D0%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0%BE%D0%BA%D0%B8%D0%BE" TargetMode="External"/><Relationship Id="rId11" Type="http://schemas.openxmlformats.org/officeDocument/2006/relationships/hyperlink" Target="http://ru.wikipedia.org/wiki/%D0%98%D0%BD%D1%81%D1%82%D0%B8%D1%82%D1%83%D1%82_%D1%8D%D0%BA%D1%81%D0%BF%D0%B5%D1%80%D0%B8%D0%BC%D0%B5%D0%BD%D1%82%D0%B0%D0%BB%D1%8C%D0%BD%D0%BE%D0%B9_%D0%BC%D0%B5%D0%B4%D0%B8%D1%86%D0%B8%D0%BD%D1%8B" TargetMode="External"/><Relationship Id="rId5" Type="http://schemas.openxmlformats.org/officeDocument/2006/relationships/hyperlink" Target="http://ru.wikipedia.org/wiki/%D0%A0%D0%BE%D1%81%D1%81%D0%B8%D1%8F" TargetMode="External"/><Relationship Id="rId15" Type="http://schemas.openxmlformats.org/officeDocument/2006/relationships/hyperlink" Target="http://ru.wikipedia.org/wiki/%D0%A1%D0%BE%D0%B1%D0%B0%D0%BA%D0%B0" TargetMode="External"/><Relationship Id="rId23" Type="http://schemas.openxmlformats.org/officeDocument/2006/relationships/hyperlink" Target="http://ru.wikipedia.org/wiki/%D0%91%D0%B0%D1%80%D1%80%D0%B8_(%D1%81%D0%BE%D0%B1%D0%B0%D0%BA%D0%B0)" TargetMode="External"/><Relationship Id="rId10" Type="http://schemas.openxmlformats.org/officeDocument/2006/relationships/hyperlink" Target="http://ru.wikipedia.org/wiki/%D0%A1%D0%B0%D0%BD%D0%BA%D1%82-%D0%9F%D0%B5%D1%82%D0%B5%D1%80%D0%B1%D1%83%D1%80%D0%B3" TargetMode="External"/><Relationship Id="rId19" Type="http://schemas.openxmlformats.org/officeDocument/2006/relationships/hyperlink" Target="http://ru.wikipedia.org/wiki/%D0%93%D0%B0%D0%B2%D1%80%D0%B8%D0%B8%D0%BB_%D0%9D%D0%B8%D0%BA%D0%BE%D0%BB%D0%B0%D0%B5%D0%B2%D0%B8%D1%87_%D0%A2%D1%80%D0%BE%D0%B5%D0%BF%D0%BE%D0%BB%D1%8C%D1%81%D0%BA%D0%B8%D0%B9" TargetMode="External"/><Relationship Id="rId4" Type="http://schemas.openxmlformats.org/officeDocument/2006/relationships/hyperlink" Target="http://ru.wikipedia.org/wiki/%D0%A2%D0%BE%D0%BB%D1%8C%D1%8F%D1%82%D1%82%D0%B8" TargetMode="External"/><Relationship Id="rId9" Type="http://schemas.openxmlformats.org/officeDocument/2006/relationships/hyperlink" Target="http://ru.wikipedia.org/wiki/%D0%90%D0%BA%D0%B8%D1%82%D0%B0-%D0%B8%D0%BD%D1%83" TargetMode="External"/><Relationship Id="rId14" Type="http://schemas.openxmlformats.org/officeDocument/2006/relationships/hyperlink" Target="http://ru.wikipedia.org/wiki/%D0%A1%D0%B0%D0%BA%D0%B0%D0%B8_(%D0%9E%D1%81%D0%B0%D0%BA%D0%B0)" TargetMode="External"/><Relationship Id="rId22" Type="http://schemas.openxmlformats.org/officeDocument/2006/relationships/hyperlink" Target="http://ru.wikipedia.org/wiki/%D0%A1%D0%B5%D0%BD%D0%B1%D0%B5%D1%80%D0%BD%D0%B0%D1%8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7%D0%B5%D0%BB%D0%BE%D0%B2%D0%B5%D0%BA" TargetMode="External"/><Relationship Id="rId3" Type="http://schemas.openxmlformats.org/officeDocument/2006/relationships/hyperlink" Target="http://ru.wikipedia.org/wiki/%D0%A1%D0%BE%D0%B1%D0%B0%D0%BA%D0%B0" TargetMode="External"/><Relationship Id="rId7" Type="http://schemas.openxmlformats.org/officeDocument/2006/relationships/hyperlink" Target="http://ru.wikipedia.org/wiki/%D0%9A%D0%B0%D1%80%D1%82%D0%B8%D0%BD%D0%B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1%80%D0%B5%D1%86%D0%B8%D1%8F" TargetMode="External"/><Relationship Id="rId5" Type="http://schemas.openxmlformats.org/officeDocument/2006/relationships/hyperlink" Target="http://ru.wikipedia.org/wiki/%D0%90%D1%80%D1%85%D0%B5%D0%BE%D0%BB%D0%BE%D0%B3%D0%B8%D1%87%D0%B5%D1%81%D0%BA%D0%B8%D0%B5_%D1%80%D0%B0%D1%81%D0%BA%D0%BE%D0%BF%D0%BA%D0%B8" TargetMode="External"/><Relationship Id="rId4" Type="http://schemas.openxmlformats.org/officeDocument/2006/relationships/hyperlink" Target="http://ru.wikipedia.org/wiki/%D0%94%D1%80%D0%B5%D0%B2%D0%BD%D0%B8%D0%B5_%D0%B2%D1%80%D0%B5%D0%BC%D0%B5%D0%BD%D0%B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1%D1%8B%D0%BA%D0%BD%D0%BE%D0%B2%D0%B5%D0%BD%D0%BD%D1%8B%D0%B9_%D1%88%D0%B0%D0%BA%D0%B0%D0%BB" TargetMode="External"/><Relationship Id="rId2" Type="http://schemas.openxmlformats.org/officeDocument/2006/relationships/hyperlink" Target="http://ru.wikipedia.org/wiki/%D0%92%D0%BE%D0%B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8%D0%BA%D0%B0%D1%81%D1%81%D0%BE" TargetMode="External"/><Relationship Id="rId13" Type="http://schemas.openxmlformats.org/officeDocument/2006/relationships/hyperlink" Target="http://ru.wikipedia.org/wiki/%D0%93%D0%BE%D1%81%D1%83%D0%B4%D0%B0%D1%80%D1%81%D1%82%D0%B2%D0%B5%D0%BD%D0%BD%D1%8B%D0%B9_%D0%A0%D1%83%D1%81%D1%81%D0%BA%D0%B8%D0%B9_%D0%BC%D1%83%D0%B7%D0%B5%D0%B9" TargetMode="External"/><Relationship Id="rId3" Type="http://schemas.openxmlformats.org/officeDocument/2006/relationships/hyperlink" Target="http://ru.wikipedia.org/wiki/%D0%90%D0%BD%D1%82%D0%BE%D0%BD%D0%B8%D0%BE_%D0%9C%D0%BE%D1%80%D0%BE" TargetMode="External"/><Relationship Id="rId7" Type="http://schemas.openxmlformats.org/officeDocument/2006/relationships/hyperlink" Target="http://ru.wikipedia.org/wiki/%D0%A0%D0%B5%D0%BD%D1%83%D0%B0%D1%80" TargetMode="External"/><Relationship Id="rId12" Type="http://schemas.openxmlformats.org/officeDocument/2006/relationships/hyperlink" Target="http://ru.wikipedia.org/wiki/%D0%91%D1%80%D1%8E%D0%BB%D0%BB%D0%BE%D0%B2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ru.wikipedia.org/wiki/%D0%9B%D0%B5%D0%BE%D0%BD%D0%B0%D1%80%D0%B4%D0%BE_%D0%B4%D0%B0_%D0%92%D0%B8%D0%BD%D1%87%D0%B8" TargetMode="External"/><Relationship Id="rId16" Type="http://schemas.openxmlformats.org/officeDocument/2006/relationships/hyperlink" Target="http://ru.wikipedia.org/wiki/%D0%A0%D0%B5%D0%BF%D0%B8%D0%BD,_%D0%98%D0%BB%D1%8C%D1%8F_%D0%95%D1%84%D0%B8%D0%BC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8%D0%BC%D0%BF%D1%80%D0%B5%D1%81%D1%81%D0%B8%D0%BE%D0%BD%D0%B8%D0%B7%D0%BC" TargetMode="External"/><Relationship Id="rId11" Type="http://schemas.openxmlformats.org/officeDocument/2006/relationships/hyperlink" Target="http://ru.wikipedia.org/wiki/%D0%9F%D0%BE%D1%80%D1%82%D1%80%D0%B5%D1%82" TargetMode="External"/><Relationship Id="rId5" Type="http://schemas.openxmlformats.org/officeDocument/2006/relationships/hyperlink" Target="http://ru.wikipedia.org/wiki/%D0%90%D0%BB%D1%8C%D0%B1%D1%80%D0%B5%D1%85%D1%82_%D0%94%D1%8E%D1%80%D0%B5%D1%80" TargetMode="External"/><Relationship Id="rId15" Type="http://schemas.openxmlformats.org/officeDocument/2006/relationships/hyperlink" Target="http://ru.wikipedia.org/wiki/%D0%A4%D1%80%D0%B0%D0%BD%D1%86%D1%83%D0%B7%D1%81%D0%BA%D0%B8%D0%B9_%D0%B1%D1%83%D0%BB%D1%8C%D0%B4%D0%BE%D0%B3" TargetMode="External"/><Relationship Id="rId10" Type="http://schemas.openxmlformats.org/officeDocument/2006/relationships/hyperlink" Target="http://ru.wikipedia.org/wiki/%D0%A4%D0%BE%D1%82%D0%BE%D0%B3%D1%80%D0%B0%D1%84%D0%B8%D1%8F" TargetMode="External"/><Relationship Id="rId4" Type="http://schemas.openxmlformats.org/officeDocument/2006/relationships/hyperlink" Target="http://ru.wikipedia.org/wiki/%D0%AF%D0%BD_%D0%B2%D0%B0%D0%BD_%D0%AD%D0%B9%D0%BA" TargetMode="External"/><Relationship Id="rId9" Type="http://schemas.openxmlformats.org/officeDocument/2006/relationships/hyperlink" Target="http://ru.wikipedia.org/wiki/%D0%96%D0%BE%D0%B0%D0%BD_%D0%9C%D0%B8%D1%80%D0%BE" TargetMode="External"/><Relationship Id="rId14" Type="http://schemas.openxmlformats.org/officeDocument/2006/relationships/hyperlink" Target="http://ru.wikipedia.org/wiki/%D0%9A%D1%83%D1%81%D1%82%D0%BE%D0%B4%D0%B8%D0%B5%D0%B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2-%D1%82%D0%B5%D1%80%D0%B0%D0%BF%D0%B8%D1%8F" TargetMode="External"/><Relationship Id="rId13" Type="http://schemas.openxmlformats.org/officeDocument/2006/relationships/hyperlink" Target="http://ru.wikipedia.org/wiki/%D0%9E%D0%B2%D1%87%D0%B0%D1%80%D0%BA%D0%B0" TargetMode="External"/><Relationship Id="rId18" Type="http://schemas.openxmlformats.org/officeDocument/2006/relationships/hyperlink" Target="http://ru.wikipedia.org/wiki/%D0%A3%D1%8D%D0%BD%D0%BE,_%D0%A5%D0%B8%D0%B4%D1%8D%D1%81%D0%B0%D0%B1%D1%83%D1%80%D0%BE" TargetMode="External"/><Relationship Id="rId3" Type="http://schemas.openxmlformats.org/officeDocument/2006/relationships/hyperlink" Target="http://ru.wikipedia.org/wiki/%D0%94%D0%B8%D0%BA_(%D1%81%D0%BE%D0%B1%D0%B0%D0%BA%D0%B0)" TargetMode="External"/><Relationship Id="rId21" Type="http://schemas.openxmlformats.org/officeDocument/2006/relationships/hyperlink" Target="http://ru.wikipedia.org/wiki/%D0%A7%D0%B0%D1%83-%D1%87%D0%B0%D1%83" TargetMode="External"/><Relationship Id="rId7" Type="http://schemas.openxmlformats.org/officeDocument/2006/relationships/hyperlink" Target="http://ru.wikipedia.org/wiki/%D0%A1%D0%BE%D0%B1%D0%B0%D0%BA%D0%B0" TargetMode="External"/><Relationship Id="rId12" Type="http://schemas.openxmlformats.org/officeDocument/2006/relationships/hyperlink" Target="http://ru.wikipedia.org/wiki/%D0%9D%D0%B8%D0%B4%D0%B5%D1%80%D0%BB%D0%B0%D0%BD%D0%B4%D1%8B" TargetMode="External"/><Relationship Id="rId17" Type="http://schemas.openxmlformats.org/officeDocument/2006/relationships/hyperlink" Target="http://ru.wikipedia.org/wiki/%D0%90%D0%BA%D0%B8%D1%82%D0%B0-%D0%B8%D0%BD%D1%83" TargetMode="External"/><Relationship Id="rId2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16" Type="http://schemas.openxmlformats.org/officeDocument/2006/relationships/hyperlink" Target="http://ru.wikipedia.org/wiki/%D0%A5%D0%B0%D1%82%D0%B8%D0%BA%D0%BE" TargetMode="External"/><Relationship Id="rId20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moky_(dog)" TargetMode="External"/><Relationship Id="rId11" Type="http://schemas.openxmlformats.org/officeDocument/2006/relationships/hyperlink" Target="http://ru.wikipedia.org/wiki/%D0%94%D0%BE%D0%B1%D0%B5%D1%80%D0%BC%D0%B0%D0%BD" TargetMode="External"/><Relationship Id="rId5" Type="http://schemas.openxmlformats.org/officeDocument/2006/relationships/hyperlink" Target="http://ru.wikipedia.org/wiki/%D0%9F%D0%B0%D0%B2%D0%BB%D0%BE%D0%B2%D1%81%D0%BA%D0%B8%D0%B9_%D0%B4%D0%B2%D0%BE%D1%80%D0%B5%D1%86" TargetMode="External"/><Relationship Id="rId15" Type="http://schemas.openxmlformats.org/officeDocument/2006/relationships/hyperlink" Target="http://ru.wikipedia.org/wiki/%D0%A2%D0%B0%D0%BC%D0%BE%D0%B6%D0%BD%D1%8F" TargetMode="External"/><Relationship Id="rId10" Type="http://schemas.openxmlformats.org/officeDocument/2006/relationships/hyperlink" Target="http://ru.wikipedia.org/wiki/%D0%A0%D0%BE%D1%81%D1%81%D0%B8%D1%8F" TargetMode="External"/><Relationship Id="rId19" Type="http://schemas.openxmlformats.org/officeDocument/2006/relationships/hyperlink" Target="http://ru.wikipedia.org/wiki/%D0%A4%D0%B5%D0%B9%D1%82_(%D1%81%D0%BE%D0%B1%D0%B0%D0%BA%D0%B0)" TargetMode="External"/><Relationship Id="rId4" Type="http://schemas.openxmlformats.org/officeDocument/2006/relationships/hyperlink" Target="http://ru.wikipedia.org/wiki/%D0%9C%D0%B8%D0%BD%D0%B0_(%D0%B2%D0%BE%D0%B5%D0%BD%D0%BD%D0%BE%D0%B5_%D0%B4%D0%B5%D0%BB%D0%BE)" TargetMode="External"/><Relationship Id="rId9" Type="http://schemas.openxmlformats.org/officeDocument/2006/relationships/hyperlink" Target="http://ru.wikipedia.org/wiki/1954_%D0%B3%D0%BE%D0%B4" TargetMode="External"/><Relationship Id="rId14" Type="http://schemas.openxmlformats.org/officeDocument/2006/relationships/hyperlink" Target="http://ru.wikipedia.org/wiki/%D0%9B%D0%B5%D0%BE_(%D1%81%D0%BE%D0%B1%D0%B0%D0%BA%D0%B0)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3%D0%BF%D1%80%D0%B8%D0%BD,_%D0%90%D0%BB%D0%B5%D0%BA%D1%81%D0%B0%D0%BD%D0%B4%D1%80_%D0%98%D0%B2%D0%B0%D0%BD%D0%BE%D0%B2%D0%B8%D1%87" TargetMode="External"/><Relationship Id="rId13" Type="http://schemas.openxmlformats.org/officeDocument/2006/relationships/hyperlink" Target="http://ru.wikipedia.org/w/index.php?title=%D0%92%D0%B5%D1%80%D0%BD%D1%8B%D0%B9_%D0%A0%D1%83%D1%81%D0%BB%D0%B0%D0%BD_(%D0%BF%D0%BE%D0%B2%D0%B5%D1%81%D1%82%D1%8C)&amp;action=edit&amp;redlink=1" TargetMode="External"/><Relationship Id="rId18" Type="http://schemas.openxmlformats.org/officeDocument/2006/relationships/hyperlink" Target="http://ru.wikipedia.org/wiki/%D0%A2%D0%BE%D0%BB%D1%81%D1%82%D0%BE%D0%B9,_%D0%90%D0%BB%D0%B5%D0%BA%D1%81%D0%B5%D0%B9_%D0%9D%D0%B8%D0%BA%D0%BE%D0%BB%D0%B0%D0%B5%D0%B2%D0%B8%D1%87" TargetMode="External"/><Relationship Id="rId3" Type="http://schemas.openxmlformats.org/officeDocument/2006/relationships/hyperlink" Target="http://ru.wikipedia.org/w/index.php?title=%D0%A7%D0%B5%D0%BB%D0%BE%D0%B2%D0%B5%D0%BA_%D0%BD%D0%B0%D1%85%D0%BE%D0%B4%D0%B8%D1%82_%D0%B4%D1%80%D1%83%D0%B3%D0%B0&amp;action=edit&amp;redlink=1" TargetMode="External"/><Relationship Id="rId21" Type="http://schemas.openxmlformats.org/officeDocument/2006/relationships/hyperlink" Target="http://ru.wikipedia.org/w/index.php?title=%D0%9D%D1%83%D0%B6%D0%BD%D0%B0_%D1%81%D0%BE%D0%B1%D0%B0%D0%BA%D0%B0-%D0%BF%D0%BE%D0%B2%D0%BE%D0%B4%D1%8B%D1%80%D1%8C&amp;action=edit&amp;redlink=1" TargetMode="External"/><Relationship Id="rId7" Type="http://schemas.openxmlformats.org/officeDocument/2006/relationships/hyperlink" Target="http://ru.wikipedia.org/w/index.php?title=%D0%9A%D0%B0%D1%88%D1%82%D0%B0%D0%BD%D0%BA%D0%B0_(%D1%80%D0%B0%D1%81%D1%81%D0%BA%D0%B0%D0%B7)&amp;action=edit&amp;redlink=1" TargetMode="External"/><Relationship Id="rId12" Type="http://schemas.openxmlformats.org/officeDocument/2006/relationships/hyperlink" Target="http://ru.wikipedia.org/wiki/%D0%92%D0%BB%D0%B0%D0%B4%D0%B8%D0%BC%D0%BE%D0%B2,_%D0%93%D0%B5%D0%BE%D1%80%D0%B3%D0%B8%D0%B9_%D0%9D%D0%B8%D0%BA%D0%BE%D0%BB%D0%B0%D0%B5%D0%B2%D0%B8%D1%87" TargetMode="External"/><Relationship Id="rId17" Type="http://schemas.openxmlformats.org/officeDocument/2006/relationships/hyperlink" Target="http://ru.wikipedia.org/wiki/%D0%A1%D0%BE%D0%B1%D0%B0%D1%87%D1%8C%D0%B5_%D1%81%D0%B5%D1%80%D0%B4%D1%86%D0%B5" TargetMode="External"/><Relationship Id="rId25" Type="http://schemas.openxmlformats.org/officeDocument/2006/relationships/hyperlink" Target="http://ru.wikipedia.org/wiki/%D0%A5%D1%8D%D1%80%D1%80%D0%B8%D0%BE%D1%82,_%D0%94%D0%B6%D0%B5%D0%B9%D0%BC%D1%81" TargetMode="External"/><Relationship Id="rId2" Type="http://schemas.openxmlformats.org/officeDocument/2006/relationships/hyperlink" Target="http://ru.wikipedia.org/wiki/%D0%9A%D0%BE%D0%BD%D1%80%D0%B0%D0%B4_%D0%9B%D0%BE%D1%80%D0%B5%D0%BD%D1%86" TargetMode="External"/><Relationship Id="rId16" Type="http://schemas.openxmlformats.org/officeDocument/2006/relationships/hyperlink" Target="http://ru.wikipedia.org/wiki/%D0%91%D1%83%D0%BB%D0%B3%D0%B0%D0%BA%D0%BE%D0%B2,_%D0%9C%D0%B8%D1%85%D0%B0%D0%B8%D0%BB_%D0%90%D1%84%D0%B0%D0%BD%D0%B0%D1%81%D1%8C%D0%B5%D0%B2%D0%B8%D1%87" TargetMode="External"/><Relationship Id="rId20" Type="http://schemas.openxmlformats.org/officeDocument/2006/relationships/hyperlink" Target="http://ru.wikipedia.org/wiki/%D0%AD%D1%80%D0%BD%D0%B5%D1%81%D1%82_%D0%A5%D0%B5%D0%BC%D0%B8%D0%BD%D0%B3%D1%83%D1%8D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7%D0%B5%D1%85%D0%BE%D0%B2,_%D0%90%D0%BD%D1%82%D0%BE%D0%BD_%D0%9F%D0%B0%D0%B2%D0%BB%D0%BE%D0%B2%D0%B8%D1%87" TargetMode="External"/><Relationship Id="rId11" Type="http://schemas.openxmlformats.org/officeDocument/2006/relationships/hyperlink" Target="http://ru.wikipedia.org/wiki/%D0%A1%D0%BE%D0%B1%D0%B0%D0%BA%D0%B0_%D0%91%D0%B0%D1%81%D0%BA%D0%B5%D1%80%D0%B2%D0%B8%D0%BB%D0%B5%D0%B9" TargetMode="External"/><Relationship Id="rId24" Type="http://schemas.openxmlformats.org/officeDocument/2006/relationships/hyperlink" Target="http://ru.wikipedia.org/w/index.php?title=%D0%9C%D0%B0%D0%B9%D0%BA%D0%BB,_%D0%B1%D1%80%D0%B0%D1%82_%D0%94%D0%B6%D0%B5%D1%80%D1%80%D0%B8&amp;action=edit&amp;redlink=1" TargetMode="External"/><Relationship Id="rId5" Type="http://schemas.openxmlformats.org/officeDocument/2006/relationships/hyperlink" Target="http://ru.wikipedia.org/wiki/%D0%9F%D1%8F%D1%82%D0%BD%D0%B0%D0%B4%D1%86%D0%B0%D1%82%D0%B8%D0%BB%D0%B5%D1%82%D0%BD%D0%B8%D0%B9_%D0%BA%D0%B0%D0%BF%D0%B8%D1%82%D0%B0%D0%BD" TargetMode="External"/><Relationship Id="rId15" Type="http://schemas.openxmlformats.org/officeDocument/2006/relationships/hyperlink" Target="http://ru.wikipedia.org/wiki/%D0%91%D0%B5%D0%BB%D1%8B%D0%B9_%D0%91%D0%B8%D0%BC_%D0%A7%D1%91%D1%80%D0%BD%D0%BE%D0%B5_%D1%83%D1%85%D0%BE_(%D0%BA%D0%BD%D0%B8%D0%B3%D0%B0)" TargetMode="External"/><Relationship Id="rId23" Type="http://schemas.openxmlformats.org/officeDocument/2006/relationships/hyperlink" Target="http://ru.wikipedia.org/w/index.php?title=%D0%94%D0%B6%D0%B5%D1%80%D1%80%D0%B8-%D0%BE%D1%81%D1%82%D1%80%D0%BE%D0%B2%D0%B8%D1%82%D1%8F%D0%BD%D0%B8%D0%BD&amp;action=edit&amp;redlink=1" TargetMode="External"/><Relationship Id="rId10" Type="http://schemas.openxmlformats.org/officeDocument/2006/relationships/hyperlink" Target="http://ru.wikipedia.org/wiki/%D0%90%D1%80%D1%82%D1%83%D1%80_%D0%9A%D0%BE%D0%BD%D0%B0%D0%BD_%D0%94%D0%BE%D0%B9%D0%BB%D1%8C" TargetMode="External"/><Relationship Id="rId19" Type="http://schemas.openxmlformats.org/officeDocument/2006/relationships/hyperlink" Target="http://ru.wikipedia.org/wiki/%D0%97%D0%BE%D0%BB%D0%BE%D1%82%D0%BE%D0%B9_%D0%BA%D0%BB%D1%8E%D1%87%D0%B8%D0%BA,_%D0%B8%D0%BB%D0%B8_%D0%9F%D1%80%D0%B8%D0%BA%D0%BB%D1%8E%D1%87%D0%B5%D0%BD%D0%B8%D1%8F_%D0%91%D1%83%D1%80%D0%B0%D1%82%D0%B8%D0%BD%D0%BE" TargetMode="External"/><Relationship Id="rId4" Type="http://schemas.openxmlformats.org/officeDocument/2006/relationships/hyperlink" Target="http://ru.wikipedia.org/wiki/%D0%96%D1%8E%D0%BB%D1%8C_%D0%92%D0%B5%D1%80%D0%BD" TargetMode="External"/><Relationship Id="rId9" Type="http://schemas.openxmlformats.org/officeDocument/2006/relationships/hyperlink" Target="http://ru.wikipedia.org/wiki/%D0%91%D0%B5%D0%BB%D1%8B%D0%B9_%D0%BF%D1%83%D0%B4%D0%B5%D0%BB%D1%8C_(%D1%80%D0%B0%D1%81%D1%81%D0%BA%D0%B0%D0%B7)" TargetMode="External"/><Relationship Id="rId14" Type="http://schemas.openxmlformats.org/officeDocument/2006/relationships/hyperlink" Target="http://ru.wikipedia.org/wiki/%D0%A2%D1%80%D0%BE%D0%B5%D0%BF%D0%BE%D0%BB%D1%8C%D1%81%D0%BA%D0%B8%D0%B9,_%D0%93%D0%B0%D0%B2%D1%80%D0%B8%D0%B8%D0%BB_%D0%9D%D0%B8%D0%BA%D0%BE%D0%BB%D0%B0%D0%B5%D0%B2%D0%B8%D1%87" TargetMode="External"/><Relationship Id="rId22" Type="http://schemas.openxmlformats.org/officeDocument/2006/relationships/hyperlink" Target="http://ru.wikipedia.org/wiki/%D0%94%D0%B6%D0%B5%D0%BA_%D0%9B%D0%BE%D0%BD%D0%B4%D0%BE%D0%B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D%D0%B3%D0%BB%D0%B8%D0%B9%D1%81%D0%BA%D0%B8%D0%B9_%D1%8F%D0%B7%D1%8B%D0%BA" TargetMode="External"/><Relationship Id="rId13" Type="http://schemas.openxmlformats.org/officeDocument/2006/relationships/hyperlink" Target="http://ru.wikipedia.org/wiki/%D0%A7%D0%B5%D1%88%D1%81%D0%BA%D0%B8%D0%B9_%D1%8F%D0%B7%D1%8B%D0%BA" TargetMode="External"/><Relationship Id="rId3" Type="http://schemas.openxmlformats.org/officeDocument/2006/relationships/hyperlink" Target="http://ru.wikipedia.org/wiki/%D0%9A%D0%B0%D0%BD%D0%B0%D1%80%D1%81%D0%BA%D0%B8%D0%B5_%D0%BE%D1%81%D1%82%D1%80%D0%BE%D0%B2%D0%B0" TargetMode="External"/><Relationship Id="rId7" Type="http://schemas.openxmlformats.org/officeDocument/2006/relationships/hyperlink" Target="http://ru.wikipedia.org/wiki/%D0%9A%D0%B0%D0%BD%D0%B0%D0%B4%D0%B0" TargetMode="External"/><Relationship Id="rId12" Type="http://schemas.openxmlformats.org/officeDocument/2006/relationships/image" Target="../media/image10.png"/><Relationship Id="rId2" Type="http://schemas.openxmlformats.org/officeDocument/2006/relationships/hyperlink" Target="http://ru.wikipedia.org/wiki/%D0%93%D0%B5%D1%80%D0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E%D0%BA%D0%BE%D0%BD_(%D1%82%D0%B5%D1%80%D1%80%D0%B8%D1%82%D0%BE%D1%80%D0%B8%D1%8F)" TargetMode="External"/><Relationship Id="rId11" Type="http://schemas.openxmlformats.org/officeDocument/2006/relationships/hyperlink" Target="http://ru.wikipedia.org/wiki/%D0%A1%D0%BE%D0%B1%D0%B0%D0%BA%D0%B0" TargetMode="External"/><Relationship Id="rId5" Type="http://schemas.openxmlformats.org/officeDocument/2006/relationships/hyperlink" Target="http://ru.wikipedia.org/wiki/%D0%90%D1%80%D1%85%D0%B8%D0%BF%D0%B5%D0%BB%D0%B0%D0%B3" TargetMode="External"/><Relationship Id="rId10" Type="http://schemas.openxmlformats.org/officeDocument/2006/relationships/hyperlink" Target="http://ru.wikipedia.org/wiki/1956_%D0%B3%D0%BE%D0%B4" TargetMode="External"/><Relationship Id="rId4" Type="http://schemas.openxmlformats.org/officeDocument/2006/relationships/hyperlink" Target="http://ru.wikipedia.org/wiki/%D0%A9%D0%B8%D1%82" TargetMode="External"/><Relationship Id="rId9" Type="http://schemas.openxmlformats.org/officeDocument/2006/relationships/hyperlink" Target="http://ru.wikipedia.org/wiki/%D0%95%D0%BB%D0%B8%D0%B7%D0%B0%D0%B2%D0%B5%D1%82%D0%B0_II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2%D1%80%D0%BE%D0%B2%D1%81%D0%BA%D0%BE-%D0%A0%D0%B0%D0%B7%D1%83%D0%BC%D0%BE%D0%B2%D1%81%D0%BA%D0%B0%D1%8F_%D0%B0%D0%BB%D0%BB%D0%B5%D1%8F" TargetMode="External"/><Relationship Id="rId3" Type="http://schemas.openxmlformats.org/officeDocument/2006/relationships/hyperlink" Target="http://ru.wikipedia.org/wiki/%D0%A5%D0%BE%D0%BB%D0%BE%D0%B4%D0%BD%D0%B0%D1%8F_%D0%B2%D0%BE%D0%B9%D0%BD%D0%B0" TargetMode="External"/><Relationship Id="rId7" Type="http://schemas.openxmlformats.org/officeDocument/2006/relationships/hyperlink" Target="http://ru.wikipedia.org/wiki/%D0%9B%D0%B0%D0%B9%D0%BA%D0%B0_(%D1%81%D0%BE%D0%B1%D0%B0%D0%BA%D0%B0-%D0%BA%D0%BE%D1%81%D0%BC%D0%BE%D0%BD%D0%B0%D0%B2%D1%82)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5%D0%BB%D0%BA%D0%B0_%D0%B8_%D0%A1%D1%82%D1%80%D0%B5%D0%BB%D0%BA%D0%B0" TargetMode="External"/><Relationship Id="rId5" Type="http://schemas.openxmlformats.org/officeDocument/2006/relationships/hyperlink" Target="http://ru.wikipedia.org/wiki/%D0%AD%D0%BA%D1%81%D0%BF%D0%B5%D1%80%D0%B8%D0%BC%D0%B5%D0%BD%D1%82" TargetMode="External"/><Relationship Id="rId4" Type="http://schemas.openxmlformats.org/officeDocument/2006/relationships/hyperlink" Target="http://ru.wikipedia.org/wiki/%D0%A1%D0%A1%D0%A1%D0%A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Наши верные друзья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8458200" cy="1562472"/>
          </a:xfrm>
        </p:spPr>
        <p:txBody>
          <a:bodyPr/>
          <a:lstStyle/>
          <a:p>
            <a:pPr lvl="0" algn="l"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ГСКУ АО «Социальный приют для детей « ЛЮБАВА» Кузнецова Наталья Георгиевна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124744"/>
            <a:ext cx="4572000" cy="1382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Соба́ка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 — домашнее животное. </a:t>
            </a:r>
          </a:p>
          <a:p>
            <a:pPr algn="ctr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Собаки известны своими способностями к обучению, любовью к игре.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0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В астрономии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772817"/>
            <a:ext cx="3096344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484784"/>
            <a:ext cx="4032448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Одним из созвездий на ночном небосклоне является </a:t>
            </a:r>
            <a:r>
              <a:rPr lang="ru-RU" sz="16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3" tooltip="Большой Пёс"/>
              </a:rPr>
              <a:t>Большой Пёс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— древнее созвездие, конфигурацией ярких звёзд действительно напоминающее собаку, сформировалось вокруг главной звезды Сириус — ярчайшей звезды ночного неба. </a:t>
            </a:r>
            <a:r>
              <a:rPr lang="ru-RU" sz="16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4" tooltip="Сириус"/>
              </a:rPr>
              <a:t>Сириус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(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Сотис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 был главной звездой теократической цивилизации Древнего Египта. У многих древних народов с этой звездой сложены мифы.</a:t>
            </a:r>
            <a:endParaRPr lang="ru-RU" sz="16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Мифы о происхождении звезды переносятся и на всё созвездие. Так, древнегреческие мифы называют прототипом небесного Пса собаку </a:t>
            </a:r>
            <a:r>
              <a:rPr lang="ru-RU" sz="16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5" tooltip="Орион (мифология)"/>
              </a:rPr>
              <a:t>Ориона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(созвездие находится рядом) или </a:t>
            </a:r>
            <a:r>
              <a:rPr lang="ru-RU" sz="16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6" tooltip="Икарий (из Аттики)"/>
              </a:rPr>
              <a:t>Икария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Созвездие включено в </a:t>
            </a:r>
            <a:r>
              <a:rPr lang="ru-RU" sz="16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7" tooltip="Каталог звёздного неба"/>
              </a:rPr>
              <a:t>каталог звёздного неба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8" tooltip="Клавдий Птолемей"/>
              </a:rPr>
              <a:t>Клавдия Птолемея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«</a:t>
            </a:r>
            <a:r>
              <a:rPr lang="ru-RU" sz="16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9" tooltip="Альмагест"/>
              </a:rPr>
              <a:t>Альмагест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 под названием «Пёс».</a:t>
            </a:r>
            <a:endParaRPr lang="ru-RU" sz="16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астрономическом атласе существует также </a:t>
            </a:r>
            <a:r>
              <a:rPr lang="ru-RU" sz="16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0" tooltip="Малый Пёс"/>
              </a:rPr>
              <a:t>созвездие Малого Пса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включённое в «</a:t>
            </a:r>
            <a:r>
              <a:rPr lang="ru-RU" sz="16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9" tooltip="Альмагест"/>
              </a:rPr>
              <a:t>Альмагест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 под именем главной звезды созвездия «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Процион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  <a:endParaRPr lang="ru-RU" sz="16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5589240"/>
            <a:ext cx="2633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/>
                <a:cs typeface="Times New Roman"/>
              </a:rPr>
              <a:t>Созвездие Большого </a:t>
            </a:r>
            <a:r>
              <a:rPr lang="ru-RU" dirty="0" smtClean="0">
                <a:ea typeface="Calibri"/>
                <a:cs typeface="Times New Roman"/>
              </a:rPr>
              <a:t>Пса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49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62068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Памятники и награды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736304" cy="241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4581128"/>
            <a:ext cx="338437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Aft>
                <a:spcPts val="960"/>
              </a:spcAft>
            </a:pPr>
            <a:r>
              <a:rPr lang="ru-RU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3" tooltip="Памятник Преданности"/>
              </a:rPr>
              <a:t>Памятник </a:t>
            </a:r>
            <a:r>
              <a:rPr lang="ru-RU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3" tooltip="Памятник Преданности"/>
              </a:rPr>
              <a:t>Преданности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4" tooltip="Тольятти"/>
              </a:rPr>
              <a:t>Тольятти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5" tooltip="Россия"/>
              </a:rPr>
              <a:t>Россия</a:t>
            </a:r>
            <a:endParaRPr lang="ru-RU" sz="105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2245" y="1254045"/>
            <a:ext cx="5040560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благодарность за свою преданность и безупречную службу собаке во многих странах установлены памятники.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В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6" tooltip="Токио"/>
              </a:rPr>
              <a:t>Токио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на станции </a:t>
            </a:r>
            <a:r>
              <a:rPr lang="ru-RU" sz="1400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7" tooltip="Сибуя"/>
              </a:rPr>
              <a:t>Сибуя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установлен памятник </a:t>
            </a:r>
            <a:r>
              <a:rPr lang="ru-RU" sz="1400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8" tooltip="Хатико"/>
              </a:rPr>
              <a:t>Хатико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псу породы </a:t>
            </a:r>
            <a:r>
              <a:rPr lang="ru-RU" sz="1400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9" tooltip="Акита-ину"/>
              </a:rPr>
              <a:t>акита-ину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После смерти своего хозяина он в течении девяти лет приходил на станцию встречать трехчасовой поезд, на котором хозяин всегда возвращался с работы.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0" tooltip="Санкт-Петербург"/>
              </a:rPr>
              <a:t>Санкт-Петербурге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во дворе </a:t>
            </a:r>
            <a:r>
              <a:rPr lang="ru-RU" sz="14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1" tooltip="Институт экспериментальной медицины"/>
              </a:rPr>
              <a:t>Института экспериментальной медицины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находится памятник с надписью «Неизвестной собаке от благодарного человечества», который был установлен в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2" tooltip="1935 год"/>
              </a:rPr>
              <a:t>1935 году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по инициативе академика И. П. Павлова как дань уважения и невосполнимого долга перед собаками, за их вклад в развитие науки о человеке.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2003 году в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4" tooltip="Тольятти"/>
              </a:rPr>
              <a:t>Тольятти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установлен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3" tooltip="Памятник Преданности"/>
              </a:rPr>
              <a:t>памятник Преданности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псу, который 7 лет, до самой смерти, ждал своих погибших хозяев на месте аварии.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3" tooltip="Памятник Преданности"/>
              </a:rPr>
              <a:t>Подобные же </a:t>
            </a:r>
            <a:r>
              <a:rPr lang="ru-RU" sz="1400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3" tooltip="Памятник Преданности"/>
              </a:rPr>
              <a:t>памятники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устанавливались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в разных странах в разные времена.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японских городах </a:t>
            </a:r>
            <a:r>
              <a:rPr lang="ru-RU" sz="1400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3" tooltip="Вакканай"/>
              </a:rPr>
              <a:t>Вакканае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и </a:t>
            </a:r>
            <a:r>
              <a:rPr lang="ru-RU" sz="1400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4" tooltip="Сакаи (Осака)"/>
              </a:rPr>
              <a:t>Сакаи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сооружены памятники 15 ездовым собакам, которых не смогли эвакуировать из Антарктики во время проведения Второй антарктической японской экспедиции.</a:t>
            </a:r>
            <a:r>
              <a:rPr lang="ru-RU" sz="1400" u="none" strike="noStrike" baseline="30000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5"/>
              </a:rPr>
              <a:t>[201]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6" tooltip="Воронеж"/>
              </a:rPr>
              <a:t>Воронеже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возле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7" tooltip="Кукольный театр"/>
              </a:rPr>
              <a:t>Кукольного театра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установлен памятник Белому Биму Чёрное ухо, герою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8" tooltip="Белый Бим Чёрное ухо (книга)"/>
              </a:rPr>
              <a:t>книги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9" tooltip="Гавриил Николаевич Троепольский"/>
              </a:rPr>
              <a:t>Гавриила </a:t>
            </a:r>
            <a:r>
              <a:rPr lang="ru-RU" sz="1400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9" tooltip="Гавриил Николаевич Троепольский"/>
              </a:rPr>
              <a:t>Троепольского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0" tooltip="Париж"/>
              </a:rPr>
              <a:t>Париже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на р.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1" tooltip="Сена"/>
              </a:rPr>
              <a:t>Сене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установлен памятник знаменитому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2" tooltip="Сенбернар"/>
              </a:rPr>
              <a:t>сенбернару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3" tooltip="Барри (собака)"/>
              </a:rPr>
              <a:t>Барри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спасшему жизни 40 человек в Альпах.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2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9"/>
            <a:ext cx="28083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1484784"/>
            <a:ext cx="4572000" cy="43439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 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1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1400" b="1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Далмати́н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— порода собак.</a:t>
            </a:r>
            <a:endParaRPr lang="ru-RU" sz="14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3" tooltip="Собака"/>
              </a:rPr>
              <a:t>Собаки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имеющие в окрасе пятна и очень похожие на современных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далматинов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были известны еще в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4" tooltip="Древние времена"/>
              </a:rPr>
              <a:t>древние времена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например,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5" tooltip="Археологические раскопки"/>
              </a:rPr>
              <a:t>археологические раскопки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в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6" tooltip="Греция"/>
              </a:rPr>
              <a:t>Греции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позволили увидеть разнообразные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7" tooltip="Картина"/>
              </a:rPr>
              <a:t>картины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на которых, наряду с людьми, были изображены очень похожие на современных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далматинов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3" tooltip="Собака"/>
              </a:rPr>
              <a:t>собаки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А это значит, что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далматины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существуют уже несколько тысячелетий.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8" tooltip="Человек"/>
              </a:rPr>
              <a:t>Человек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который собирается завести дома четвероногого друга этой породы, должен знать, что </a:t>
            </a: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далматины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— достаточно активные собаки, требующие больших нагрузок и долгих прогулок на свежем воздухе, поэтому, если вы не любитель длительных пеших прогулок на большие расстояния, вам лучше завести собаку другой породы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743075" algn="l"/>
              </a:tabLst>
            </a:pPr>
            <a:r>
              <a:rPr lang="ru-RU" sz="1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Далматин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— достаточно крупная, сильная и выносливая </a:t>
            </a:r>
            <a:r>
              <a:rPr lang="ru-RU" sz="14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hlinkClick r:id="rId3" tooltip="Собака"/>
              </a:rPr>
              <a:t>собака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способная преодолевать большие расстояния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4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82799"/>
            <a:ext cx="2016224" cy="203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302" y="3212976"/>
            <a:ext cx="4006822" cy="2881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Немецкая овчарка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 — </a:t>
            </a:r>
            <a:r>
              <a:rPr lang="ru-RU" sz="1400" u="none" strike="noStrike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порода собак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, изначально использовалась в качестве пастушьей и служебно-розыскной </a:t>
            </a:r>
            <a:r>
              <a:rPr lang="ru-RU" sz="1400" u="none" strike="noStrike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собаки.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Первый представитель немецкой овчарки как породы — грязно-белого окраса </a:t>
            </a:r>
            <a:r>
              <a:rPr lang="ru-RU" sz="1400" dirty="0" err="1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Грайф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 — был показан на выставке в </a:t>
            </a:r>
            <a:r>
              <a:rPr lang="ru-RU" sz="1400" u="none" strike="noStrike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Ганновере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 в </a:t>
            </a:r>
            <a:r>
              <a:rPr lang="ru-RU" sz="1400" u="none" strike="noStrike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1882 году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. </a:t>
            </a:r>
            <a:r>
              <a:rPr lang="ru-RU" sz="1400" dirty="0" err="1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Грайф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 был первым внесен в родословную книгу немецких овчарок.</a:t>
            </a:r>
            <a:endParaRPr lang="ru-RU" sz="14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r>
              <a:rPr lang="ru-RU" sz="1400" dirty="0" smtClean="0">
                <a:solidFill>
                  <a:srgbClr val="002060"/>
                </a:solidFill>
                <a:effectLst/>
                <a:latin typeface="Arial"/>
                <a:ea typeface="Calibri"/>
              </a:rPr>
              <a:t>Немецкая овчарка была выведена в конце </a:t>
            </a:r>
            <a:r>
              <a:rPr lang="ru-RU" sz="1400" u="none" strike="noStrike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XIX века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24326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1687" y="1052736"/>
            <a:ext cx="4572000" cy="22626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</a:rPr>
              <a:t>Немецкое </a:t>
            </a:r>
            <a:r>
              <a:rPr lang="ru-RU" sz="1400" i="1" dirty="0" err="1">
                <a:solidFill>
                  <a:srgbClr val="002060"/>
                </a:solidFill>
                <a:latin typeface="Arial"/>
                <a:ea typeface="Calibri"/>
              </a:rPr>
              <a:t>Dachshund</a:t>
            </a:r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</a:rPr>
              <a:t> происходит от слов «</a:t>
            </a:r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барсук</a:t>
            </a:r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</a:rPr>
              <a:t>»  и «</a:t>
            </a:r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собака</a:t>
            </a:r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</a:rPr>
              <a:t>»   и потому раньше её нередко называли «</a:t>
            </a:r>
            <a:r>
              <a:rPr lang="ru-RU" sz="1400" i="1" dirty="0">
                <a:solidFill>
                  <a:srgbClr val="002060"/>
                </a:solidFill>
                <a:latin typeface="Arial"/>
                <a:ea typeface="Calibri"/>
              </a:rPr>
              <a:t>барсучьей собакой</a:t>
            </a:r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</a:rPr>
              <a:t>». Таксы использовались для поиска, преследования и загона барсуков и других норных животных. Несмотря на то, что </a:t>
            </a:r>
            <a:r>
              <a:rPr lang="ru-RU" sz="1400" dirty="0" err="1">
                <a:solidFill>
                  <a:srgbClr val="002060"/>
                </a:solidFill>
                <a:latin typeface="Arial"/>
                <a:ea typeface="Calibri"/>
              </a:rPr>
              <a:t>Dachshund</a:t>
            </a:r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</a:rPr>
              <a:t> — немецкое слово, в </a:t>
            </a:r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Германии</a:t>
            </a:r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</a:rPr>
              <a:t> оно практически не используется, будучи вытесненным </a:t>
            </a:r>
            <a:r>
              <a:rPr lang="ru-RU" sz="1400" dirty="0" err="1">
                <a:solidFill>
                  <a:srgbClr val="002060"/>
                </a:solidFill>
                <a:latin typeface="Arial"/>
                <a:ea typeface="Calibri"/>
              </a:rPr>
              <a:t>словами</a:t>
            </a:r>
            <a:r>
              <a:rPr lang="ru-RU" sz="1400" i="1" dirty="0" err="1">
                <a:solidFill>
                  <a:srgbClr val="002060"/>
                </a:solidFill>
                <a:latin typeface="Arial"/>
                <a:ea typeface="Calibri"/>
              </a:rPr>
              <a:t>Dackel</a:t>
            </a:r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</a:rPr>
              <a:t> и </a:t>
            </a:r>
            <a:r>
              <a:rPr lang="ru-RU" sz="1400" i="1" dirty="0" err="1">
                <a:solidFill>
                  <a:srgbClr val="002060"/>
                </a:solidFill>
                <a:latin typeface="Arial"/>
                <a:ea typeface="Calibri"/>
              </a:rPr>
              <a:t>Teckel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20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zveryshki.ru/uploads/posts/2009-04/1240517450_1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2343133" cy="24900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1247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/>
                <a:latin typeface="Arial"/>
                <a:ea typeface="Calibri"/>
              </a:rPr>
              <a:t>Сибирский </a:t>
            </a:r>
            <a:r>
              <a:rPr lang="ru-RU" sz="1400" b="1" dirty="0" err="1" smtClean="0">
                <a:solidFill>
                  <a:srgbClr val="002060"/>
                </a:solidFill>
                <a:effectLst/>
                <a:latin typeface="Arial"/>
                <a:ea typeface="Calibri"/>
              </a:rPr>
              <a:t>хаски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rial"/>
                <a:ea typeface="Calibri"/>
              </a:rPr>
              <a:t> — специализированная порода, полученная американскими кинологами в 30-х годах 20 века как </a:t>
            </a:r>
            <a:r>
              <a:rPr lang="ru-RU" sz="1400" u="sng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ездовая собака</a:t>
            </a:r>
            <a:r>
              <a:rPr lang="ru-RU" sz="1400" dirty="0" smtClean="0">
                <a:solidFill>
                  <a:srgbClr val="002060"/>
                </a:solidFill>
                <a:latin typeface="Arial"/>
                <a:ea typeface="Calibri"/>
              </a:rPr>
              <a:t>.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rial"/>
                <a:ea typeface="Calibri"/>
              </a:rPr>
              <a:t>Эта аборигенная ездовая собака русского Дальнего Востока является одной из </a:t>
            </a:r>
            <a:r>
              <a:rPr lang="ru-RU" sz="1400" u="sng" dirty="0" smtClean="0">
                <a:solidFill>
                  <a:srgbClr val="002060"/>
                </a:solidFill>
                <a:effectLst/>
                <a:latin typeface="Arial"/>
                <a:ea typeface="Calibri"/>
                <a:cs typeface="Times New Roman"/>
              </a:rPr>
              <a:t>древнейших пород собак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rial"/>
                <a:ea typeface="Calibri"/>
              </a:rPr>
              <a:t>. В настоящее время выведенная порода "сибирский </a:t>
            </a:r>
            <a:r>
              <a:rPr lang="ru-RU" sz="1400" dirty="0" err="1" smtClean="0">
                <a:solidFill>
                  <a:srgbClr val="002060"/>
                </a:solidFill>
                <a:effectLst/>
                <a:latin typeface="Arial"/>
                <a:ea typeface="Calibri"/>
              </a:rPr>
              <a:t>хаски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Arial"/>
                <a:ea typeface="Calibri"/>
              </a:rPr>
              <a:t>" используется не только как ездовая, но и как собака-компаньон и шоу-выставочная собака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138199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424605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</a:rPr>
              <a:t>Мопс — маленькая декоративная собачка, которую издавна держала знать. Собака с живым, веселым и при этом уравновешенным </a:t>
            </a:r>
            <a:r>
              <a:rPr lang="ru-RU" sz="1400" u="sng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характером</a:t>
            </a:r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</a:rPr>
              <a:t>, благородная и привязчивая к хозяину. Недостатком мопсов, что встречается крайне редко, является агрессивность, робость, нервозность. Мопсы живут 13—15 лет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1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565" y="1484784"/>
            <a:ext cx="4572000" cy="32303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Собака принадлежит к древнейшим из всех домашних животных. Наскальные изображения, рисунки и находки археологов позволяют ученым делать некоторые выводы и предположения.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Ископаемые останки доисторических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canidae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найдены в человеческих пещерах по всему миру.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В настоящее время в мире насчитывается около 500 пород, однако селекционная работа продолжается.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996953"/>
            <a:ext cx="28083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72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Выведены специальные </a:t>
            </a:r>
            <a:r>
              <a:rPr lang="ru-RU" sz="18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породы собак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предназначенные для различных целей: </a:t>
            </a:r>
            <a:r>
              <a:rPr lang="ru-RU" sz="18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охоты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охраны, тяги гужевого транспорта и др., а также декоративные породы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448272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504405"/>
            <a:ext cx="23812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895180"/>
            <a:ext cx="331236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3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dirty="0">
                <a:ea typeface="Calibri"/>
                <a:cs typeface="Times New Roman"/>
              </a:rPr>
              <a:t> </a:t>
            </a:r>
            <a:br>
              <a:rPr lang="ru-RU" sz="5400" dirty="0">
                <a:ea typeface="Calibri"/>
                <a:cs typeface="Times New Roman"/>
              </a:rPr>
            </a:br>
            <a:r>
              <a:rPr 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 происхождении собаки выдвигается масса различных гипотез, наиболее вероятным предком современной собаки считаются </a:t>
            </a:r>
            <a:r>
              <a:rPr lang="ru-RU" sz="22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hlinkClick r:id="rId2" tooltip="Волк"/>
              </a:rPr>
              <a:t>волк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и некоторые виды </a:t>
            </a:r>
            <a:r>
              <a:rPr lang="ru-RU" sz="22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hlinkClick r:id="rId3" tooltip="Обыкновенный шакал"/>
              </a:rPr>
              <a:t>шакалов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b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244827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26" y="2996952"/>
            <a:ext cx="295232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5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Собака в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искусстве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Сопровождая человека на протяжении многих тысячелетий, собака стала и художественным объектом.</a:t>
            </a:r>
          </a:p>
          <a:p>
            <a:pPr marL="0" indent="0" algn="ctr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Многие великие мастера изображали собаку в своих творениях, такие как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" tooltip="Леонардо да Винчи"/>
              </a:rPr>
              <a:t>Леонардо до Винчи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3" tooltip="Антонио Моро"/>
              </a:rPr>
              <a:t>Антонио Моро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4" tooltip="Ян ван Эйк"/>
              </a:rPr>
              <a:t>Ян </a:t>
            </a:r>
            <a:r>
              <a:rPr lang="ru-RU" sz="160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4" tooltip="Ян ван Эйк"/>
              </a:rPr>
              <a:t>ван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4" tooltip="Ян ван Эйк"/>
              </a:rPr>
              <a:t> </a:t>
            </a:r>
            <a:r>
              <a:rPr lang="ru-RU" sz="160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4" tooltip="Ян ван Эйк"/>
              </a:rPr>
              <a:t>Эйк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5" tooltip="Альбрехт Дюрер"/>
              </a:rPr>
              <a:t>Альбрехт Дюрер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6" tooltip="Импрессионизм"/>
              </a:rPr>
              <a:t>импрессионист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7" tooltip="Ренуар"/>
              </a:rPr>
              <a:t>Ренуар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8" tooltip="Пикассо"/>
              </a:rPr>
              <a:t>Пикассо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160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9" tooltip="Жоан Миро"/>
              </a:rPr>
              <a:t>Жоан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9" tooltip="Жоан Миро"/>
              </a:rPr>
              <a:t> </a:t>
            </a:r>
            <a:r>
              <a:rPr lang="ru-RU" sz="160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9" tooltip="Жоан Миро"/>
              </a:rPr>
              <a:t>Миро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До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изобретения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0" tooltip="Фотография"/>
              </a:rPr>
              <a:t>фотографии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очень часто знатные люди на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1" tooltip="Портрет"/>
              </a:rPr>
              <a:t>портретах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изображались вместе с их собаками. На картине знаменитого русского художника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2" tooltip="Брюллов"/>
              </a:rPr>
              <a:t>А. П. Брюллова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русская княгиня Н. С. Голицына изображена с брабантским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булленбейсером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В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3" tooltip="Государственный Русский музей"/>
              </a:rPr>
              <a:t>Государственном русском музее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хранится известный портрет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Ф. И. Шаляпина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работы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4" tooltip="Кустодиев"/>
              </a:rPr>
              <a:t>Б. М. </a:t>
            </a:r>
            <a:r>
              <a:rPr lang="ru-RU" sz="160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4" tooltip="Кустодиев"/>
              </a:rPr>
              <a:t>Кустодиева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(1922), на котором певец изображен с белым 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5" tooltip="Французский бульдог"/>
              </a:rPr>
              <a:t>французским бульдогом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«Лучший друг человека» (1908), Частная коллекция </a:t>
            </a:r>
            <a:r>
              <a:rPr lang="ru-RU" sz="2100" u="sng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hlinkClick r:id="rId16" tooltip="Репин, Илья Ефимович"/>
              </a:rPr>
              <a:t>И. Е. Репин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528392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8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2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Известные собаки</a:t>
            </a:r>
            <a:r>
              <a:rPr lang="ru-RU" sz="3600" dirty="0" smtClean="0">
                <a:solidFill>
                  <a:srgbClr val="555555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</p:spPr>
        <p:txBody>
          <a:bodyPr>
            <a:normAutofit/>
          </a:bodyPr>
          <a:lstStyle/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годы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" tooltip="Великая Отечественная война"/>
              </a:rPr>
              <a:t>Великой Отечественной войны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колли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3" tooltip="Дик (собака)"/>
              </a:rPr>
              <a:t>Дик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обнаружил 11 тысяч немецких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4" tooltip="Мина (военное дело)"/>
              </a:rPr>
              <a:t>мин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и огромную бомбу, спрятанную в фундаменте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5" tooltip="Павловский дворец"/>
              </a:rPr>
              <a:t>Павловского дворца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Талант и выдержка Дика спасли жизнь тысячам солдат.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Пожалуй, самой маленькой и известной собакой Второй мировой войны стал Йоркширский терьер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Смоки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160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6" tooltip="en:Smoky (dog)"/>
              </a:rPr>
              <a:t>en:Smoky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6" tooltip="en:Smoky (dog)"/>
              </a:rPr>
              <a:t> (</a:t>
            </a:r>
            <a:r>
              <a:rPr lang="ru-RU" sz="160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6" tooltip="en:Smoky (dog)"/>
              </a:rPr>
              <a:t>dog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6" tooltip="en:Smoky (dog)"/>
              </a:rPr>
              <a:t>)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).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Смоки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числился в составе 26-го разведывательного авиаполка 5-й Армии ВВС США. За боевые подвиги он был награждён 8 звездами, ему было присвоено звание капрала</a:t>
            </a:r>
            <a:r>
              <a:rPr lang="ru-RU" sz="1600" u="none" strike="noStrike" baseline="30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7"/>
              </a:rPr>
              <a:t>[205]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После войны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Смоки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работал в госпиталях качестве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8" tooltip="Пет-терапия"/>
              </a:rPr>
              <a:t>собаки-терапевта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Легендарной собакой спасателем стал пёс по кличке Аякс, который в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9" tooltip="1954 год"/>
              </a:rPr>
              <a:t>1954 году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спас 11 школьников и учителя, занесённых лавиной в горах. Овчарка работала 96 часов без отдыха</a:t>
            </a:r>
            <a:r>
              <a:rPr lang="ru-RU" sz="1600" u="none" strike="noStrike" baseline="30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7"/>
              </a:rPr>
              <a:t>[206]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Знаменитостью в царской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0" tooltip="Россия"/>
              </a:rPr>
              <a:t>России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был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1" tooltip="Доберман"/>
              </a:rPr>
              <a:t>доберман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Треф, который помог раскрыть 1500 преступлений</a:t>
            </a:r>
            <a:r>
              <a:rPr lang="ru-RU" sz="1600" u="none" strike="noStrike" baseline="30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7"/>
              </a:rPr>
              <a:t>[207]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Самой знаменитой собакой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2" tooltip="Нидерланды"/>
              </a:rPr>
              <a:t>Нидерландов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признана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3" tooltip="Овчарка"/>
              </a:rPr>
              <a:t>овчарка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по кличке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4" tooltip="Лео (собака)"/>
              </a:rPr>
              <a:t>Лео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проработавшая в аэропорту на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5" tooltip="Таможня"/>
              </a:rPr>
              <a:t>таможне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6" tooltip="Хатико"/>
              </a:rPr>
              <a:t>Хатико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— собака породы </a:t>
            </a:r>
            <a:r>
              <a:rPr lang="ru-RU" sz="160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7" tooltip="Акита-ину"/>
              </a:rPr>
              <a:t>акита-ину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; символ преданности в Японии. После смерти хозяина (</a:t>
            </a:r>
            <a:r>
              <a:rPr lang="ru-RU" sz="160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8" tooltip="Уэно, Хидэсабуро"/>
              </a:rPr>
              <a:t>Хидэсабуро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8" tooltip="Уэно, Хидэсабуро"/>
              </a:rPr>
              <a:t> </a:t>
            </a:r>
            <a:r>
              <a:rPr lang="ru-RU" sz="160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8" tooltip="Уэно, Хидэсабуро"/>
              </a:rPr>
              <a:t>Уэно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Хатико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в течение 9 лет продолжал приходить ждать на станцию, откуда раньше его хозяин уезжал и возвращался с работы.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Собака-инвалид </a:t>
            </a:r>
            <a:r>
              <a:rPr lang="ru-RU" sz="160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9" tooltip="Фейт (собака)"/>
              </a:rPr>
              <a:t>Фейт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(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0" tooltip="Английский язык"/>
              </a:rPr>
              <a:t>англ.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Faith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), метис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1" tooltip="Чау-чау"/>
              </a:rPr>
              <a:t>чау-чау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от рождения лишённая обеих передних лап, с помощью долгих тренировок, организованных её хозяйкой, научилась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прямохождению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 использованием только задних лап. Джуди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Стрингфеллоу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хозяйка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Фейт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учредила благотворительный фонд помощи людям-инвалидам имени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Фейт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и использует собаку как вдохновляющий пример для людей, лишённых конечностей</a:t>
            </a:r>
            <a:r>
              <a:rPr lang="ru-RU" sz="1600" u="none" strike="noStrike" baseline="30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7"/>
              </a:rPr>
              <a:t>[208</a:t>
            </a:r>
            <a:r>
              <a:rPr lang="ru-RU" sz="1400" u="none" strike="noStrike" baseline="30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7"/>
              </a:rPr>
              <a:t>]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9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lvl="0">
              <a:lnSpc>
                <a:spcPts val="1440"/>
              </a:lnSpc>
              <a:spcAft>
                <a:spcPts val="360"/>
              </a:spcAft>
              <a:buSzPts val="1000"/>
              <a:tabLst>
                <a:tab pos="318770" algn="l"/>
              </a:tabLs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Собаки знаменитостей и исторических личностей</a:t>
            </a:r>
            <a:r>
              <a:rPr lang="ru-RU" sz="2000" dirty="0" smtClean="0">
                <a:solidFill>
                  <a:srgbClr val="555555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>
            <a:normAutofit/>
          </a:bodyPr>
          <a:lstStyle/>
          <a:p>
            <a:pPr lvl="0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318770" algn="l"/>
              </a:tabLst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 своему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скотчтерьеру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Маррею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Феллахиллу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(Фалу) был привязан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Франклин Рузвельт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В саду роз в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Гайд-парке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установлен памятник Рузвельту, рядом с ним его пёс.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318770" algn="l"/>
              </a:tabLst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доме актёра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Никулина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всегда были собаки. В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1951 году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появилась такса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Текки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которая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гастролировала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вместе с Юрием Владимировичем. Фокстерьера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Кутьку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актёр подобрал на улице, он прожил в семье 13 лет. На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Новодевичьем кладбище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в Москве установлен памятник актёру, рядом с ним лежит его любимый пес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ризеншнауцер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Фёдор</a:t>
            </a:r>
            <a:r>
              <a:rPr lang="ru-RU" sz="1600" u="none" strike="noStrike" baseline="30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[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318770" algn="l"/>
              </a:tabLst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Лабрадор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Конни </a:t>
            </a:r>
            <a:r>
              <a:rPr lang="ru-RU" sz="160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Полгрейв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собака президента России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Владимира Путина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стала известной, когда родила 8 щенков 7 декабря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2003 года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— в день парламентских выборов в России.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Сложно представить образ знаменитого украинского советского актера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Николая </a:t>
            </a:r>
            <a:r>
              <a:rPr lang="ru-RU" sz="1600" u="none" strike="noStrik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Федоривича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Яковченка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без его любимой таксы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Фанфана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Оба они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запечетлены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в памятнике в скверике возле </a:t>
            </a:r>
            <a:r>
              <a:rPr lang="ru-RU" sz="1600" u="none" strike="noStrike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театра им. Ивана Франко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где работал актер — сидящий на лавочке Н. Ф. Яковченко и у его ног лежащий </a:t>
            </a:r>
            <a:r>
              <a:rPr lang="ru-RU" sz="16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Фанфан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2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>
              <a:lnSpc>
                <a:spcPts val="1440"/>
              </a:lnSpc>
              <a:spcAft>
                <a:spcPts val="36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В литературе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" tooltip="Конрад Лоренц"/>
              </a:rPr>
              <a:t>Конрад Лоренц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«</a:t>
            </a:r>
            <a:r>
              <a:rPr lang="ru-RU" sz="2000" u="none" strike="noStrike" dirty="0" smtClean="0">
                <a:solidFill>
                  <a:srgbClr val="A55858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3" tooltip="Человек находит друга (страница отсутствует)"/>
              </a:rPr>
              <a:t>Человек находит друга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4" tooltip="Жюль Верн"/>
              </a:rPr>
              <a:t>Жюль Верн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«</a:t>
            </a: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5" tooltip="Пятнадцатилетний капитан"/>
              </a:rPr>
              <a:t>Пятнадцатилетний капитан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6" tooltip="Чехов, Антон Павлович"/>
              </a:rPr>
              <a:t>А. П. Чехов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«</a:t>
            </a:r>
            <a:r>
              <a:rPr lang="ru-RU" sz="2000" u="none" strike="noStrike" dirty="0" smtClean="0">
                <a:solidFill>
                  <a:srgbClr val="A55858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7" tooltip="Каштанка (рассказ) (страница отсутствует)"/>
              </a:rPr>
              <a:t>Каштанка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8" tooltip="Куприн, Александр Иванович"/>
              </a:rPr>
              <a:t>Александр Куприн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«</a:t>
            </a: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9" tooltip="Белый пудель (рассказ)"/>
              </a:rPr>
              <a:t>Белый пудель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0" tooltip="Артур Конан Дойль"/>
              </a:rPr>
              <a:t>Артур </a:t>
            </a:r>
            <a:r>
              <a:rPr lang="ru-RU" sz="2000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0" tooltip="Артур Конан Дойль"/>
              </a:rPr>
              <a:t>Конан</a:t>
            </a: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0" tooltip="Артур Конан Дойль"/>
              </a:rPr>
              <a:t> </a:t>
            </a:r>
            <a:r>
              <a:rPr lang="ru-RU" sz="2000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0" tooltip="Артур Конан Дойль"/>
              </a:rPr>
              <a:t>Дойль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«</a:t>
            </a: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1" tooltip="Собака Баскервилей"/>
              </a:rPr>
              <a:t>Собака </a:t>
            </a:r>
            <a:r>
              <a:rPr lang="ru-RU" sz="2000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1" tooltip="Собака Баскервилей"/>
              </a:rPr>
              <a:t>Баскервилей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2" tooltip="Владимов, Георгий Николаевич"/>
              </a:rPr>
              <a:t>Георгий </a:t>
            </a:r>
            <a:r>
              <a:rPr lang="ru-RU" sz="2000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2" tooltip="Владимов, Георгий Николаевич"/>
              </a:rPr>
              <a:t>Владимов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«</a:t>
            </a:r>
            <a:r>
              <a:rPr lang="ru-RU" sz="2000" u="none" strike="noStrike" dirty="0" smtClean="0">
                <a:solidFill>
                  <a:srgbClr val="A55858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3" tooltip="Верный Руслан (повесть) (страница отсутствует)"/>
              </a:rPr>
              <a:t>Верный Руслан. История караульной собаки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4" tooltip="Троепольский, Гавриил Николаевич"/>
              </a:rPr>
              <a:t>Гавриил </a:t>
            </a:r>
            <a:r>
              <a:rPr lang="ru-RU" sz="2000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4" tooltip="Троепольский, Гавриил Николаевич"/>
              </a:rPr>
              <a:t>Троепольский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«</a:t>
            </a: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5" tooltip="Белый Бим Чёрное ухо (книга)"/>
              </a:rPr>
              <a:t>Белый Бим Чёрное Ухо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6" tooltip="Булгаков, Михаил Афанасьевич"/>
              </a:rPr>
              <a:t>Булгаков, Михаил Афанасьевич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«</a:t>
            </a: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7" tooltip="Собачье сердце"/>
              </a:rPr>
              <a:t>Собачье сердце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8" tooltip="Толстой, Алексей Николаевич"/>
              </a:rPr>
              <a:t>Толстой, Алексей Николаевич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«</a:t>
            </a: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19" tooltip="Золотой ключик, или Приключения Буратино"/>
              </a:rPr>
              <a:t>Золотой ключик, или Приключения Буратино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0" tooltip="Эрнест Хемингуэй"/>
              </a:rPr>
              <a:t>Эрнест Хемингуэй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«</a:t>
            </a:r>
            <a:r>
              <a:rPr lang="ru-RU" sz="2000" u="none" strike="noStrike" dirty="0" smtClean="0">
                <a:solidFill>
                  <a:srgbClr val="A55858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1" tooltip="Нужна собака-поводырь (страница отсутствует)"/>
              </a:rPr>
              <a:t>Нужна собака-поводырь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2" tooltip="Джек Лондон"/>
              </a:rPr>
              <a:t>Джек Лондон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«</a:t>
            </a:r>
            <a:r>
              <a:rPr lang="ru-RU" sz="2000" u="none" strike="noStrike" dirty="0" smtClean="0">
                <a:solidFill>
                  <a:srgbClr val="A55858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3" tooltip="Джерри-островитянин (страница отсутствует)"/>
              </a:rPr>
              <a:t>Джерри-островитянин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», «</a:t>
            </a:r>
            <a:r>
              <a:rPr lang="ru-RU" sz="2000" u="none" strike="noStrike" dirty="0" smtClean="0">
                <a:solidFill>
                  <a:srgbClr val="A55858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4" tooltip="Майкл, брат Джерри (страница отсутствует)"/>
              </a:rPr>
              <a:t>Майкл, брат Джерри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4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u="none" strike="noStrike" dirty="0" err="1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5" tooltip="Хэрриот, Джеймс"/>
              </a:rPr>
              <a:t>Хэрриот</a:t>
            </a:r>
            <a:r>
              <a:rPr lang="ru-RU" sz="200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5" tooltip="Хэрриот, Джеймс"/>
              </a:rPr>
              <a:t>, Джеймс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«Истории о собаках»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32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геральдике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556792"/>
            <a:ext cx="4053136" cy="452596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Собаки фигурируют в геральдике, в родовых, городских, корпоративных </a:t>
            </a:r>
            <a:r>
              <a:rPr lang="ru-RU" sz="18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hlinkClick r:id="rId2" tooltip="Герб"/>
              </a:rPr>
              <a:t>гербах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8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фамильных гербах собаки — символ верности и преданности — встречаются как у русских, так и у европейских знатных родов.</a:t>
            </a:r>
            <a:endParaRPr lang="ru-RU" sz="18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 гербе </a:t>
            </a:r>
            <a:r>
              <a:rPr lang="ru-RU" sz="18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hlinkClick r:id="rId3" tooltip="Канарские острова"/>
              </a:rPr>
              <a:t>Канарских островов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собаки держат </a:t>
            </a:r>
            <a:r>
              <a:rPr lang="ru-RU" sz="18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hlinkClick r:id="rId4" tooltip="Щит"/>
              </a:rPr>
              <a:t>щит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на котором изображены семь островов, входящих в этот </a:t>
            </a:r>
            <a:r>
              <a:rPr lang="ru-RU" sz="18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hlinkClick r:id="rId5" tooltip="Архипелаг"/>
              </a:rPr>
              <a:t>архипелаг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Территория </a:t>
            </a:r>
            <a:r>
              <a:rPr lang="ru-RU" sz="18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hlinkClick r:id="rId6" tooltip="Юкон (территория)"/>
              </a:rPr>
              <a:t>Юкон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(административная единица на северо-западе </a:t>
            </a:r>
            <a:r>
              <a:rPr lang="ru-RU" sz="18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hlinkClick r:id="rId7" tooltip="Канада"/>
              </a:rPr>
              <a:t>Канады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 имеет герб с изображением собаки, стоящую на снежном холме. Этот герб создал эксперт Алан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Беддо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ru-RU" sz="18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hlinkClick r:id="rId8" tooltip="Английский язык"/>
              </a:rPr>
              <a:t>англ.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18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Alan</a:t>
            </a:r>
            <a:r>
              <a:rPr lang="ru-RU" sz="1800" i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Beddoes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); он был официально утверждён королевой </a:t>
            </a:r>
            <a:r>
              <a:rPr lang="ru-RU" sz="18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hlinkClick r:id="rId9" tooltip="Елизавета II"/>
              </a:rPr>
              <a:t>Елизаветой II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в </a:t>
            </a:r>
            <a:r>
              <a:rPr lang="ru-RU" sz="1800" u="sng" dirty="0" smtClean="0">
                <a:solidFill>
                  <a:srgbClr val="0B008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hlinkClick r:id="rId10" tooltip="1956 год"/>
              </a:rPr>
              <a:t>1956 году</a:t>
            </a:r>
            <a:r>
              <a:rPr lang="ru-RU" sz="1800" u="sng" baseline="30000" dirty="0" smtClean="0">
                <a:solidFill>
                  <a:srgbClr val="0B008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  <a:hlinkClick r:id="rId11"/>
              </a:rPr>
              <a:t>[198]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1556793"/>
            <a:ext cx="1976574" cy="272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97152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Городской герб (</a:t>
            </a:r>
            <a:r>
              <a:rPr lang="ru-RU" u="sng" dirty="0" err="1">
                <a:solidFill>
                  <a:srgbClr val="0B0080"/>
                </a:solidFill>
                <a:latin typeface="Arial"/>
                <a:ea typeface="Calibri"/>
                <a:cs typeface="Times New Roman"/>
                <a:hlinkClick r:id="rId13" tooltip="Чешский язык"/>
              </a:rPr>
              <a:t>чеш</a:t>
            </a:r>
            <a:r>
              <a:rPr lang="ru-RU" u="sng" dirty="0">
                <a:solidFill>
                  <a:srgbClr val="0B0080"/>
                </a:solidFill>
                <a:latin typeface="Arial"/>
                <a:ea typeface="Calibri"/>
                <a:cs typeface="Times New Roman"/>
                <a:hlinkClick r:id="rId13" tooltip="Чешский язык"/>
              </a:rPr>
              <a:t>.</a:t>
            </a:r>
            <a:r>
              <a:rPr lang="cs-CZ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Strazovice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 Чешская Республика</a:t>
            </a:r>
            <a:r>
              <a:rPr lang="ru-RU" sz="85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)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3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ts val="1440"/>
              </a:lnSpc>
              <a:spcAft>
                <a:spcPts val="36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В науке</a:t>
            </a:r>
            <a:r>
              <a:rPr lang="ru-RU" sz="4000" b="0" dirty="0" smtClean="0">
                <a:solidFill>
                  <a:srgbClr val="555555"/>
                </a:solidFill>
                <a:effectLst/>
                <a:latin typeface="Arial"/>
                <a:ea typeface="Times New Roman"/>
              </a:rPr>
              <a:t>[]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3" y="1988840"/>
            <a:ext cx="326713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997839"/>
            <a:ext cx="36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Во время так называемой </a:t>
            </a:r>
            <a:r>
              <a:rPr lang="ru-RU" u="sng" dirty="0" smtClean="0">
                <a:solidFill>
                  <a:srgbClr val="0B0080"/>
                </a:solidFill>
                <a:effectLst/>
                <a:latin typeface="Arial"/>
                <a:ea typeface="Calibri"/>
                <a:cs typeface="Times New Roman"/>
                <a:hlinkClick r:id="rId3" tooltip="Холодная война"/>
              </a:rPr>
              <a:t>Холодной войны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 в </a:t>
            </a:r>
            <a:r>
              <a:rPr lang="ru-RU" u="sng" dirty="0" smtClean="0">
                <a:solidFill>
                  <a:srgbClr val="0B0080"/>
                </a:solidFill>
                <a:effectLst/>
                <a:latin typeface="Arial"/>
                <a:ea typeface="Calibri"/>
                <a:cs typeface="Times New Roman"/>
                <a:hlinkClick r:id="rId4" tooltip="СССР"/>
              </a:rPr>
              <a:t>СССР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 простые дворняжки использовались как объекты медико-биологических </a:t>
            </a:r>
            <a:r>
              <a:rPr lang="ru-RU" u="sng" dirty="0" smtClean="0">
                <a:solidFill>
                  <a:srgbClr val="0B0080"/>
                </a:solidFill>
                <a:effectLst/>
                <a:latin typeface="Arial"/>
                <a:ea typeface="Calibri"/>
                <a:cs typeface="Times New Roman"/>
                <a:hlinkClick r:id="rId5" tooltip="Эксперимент"/>
              </a:rPr>
              <a:t>экспериментов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 в ракетно-космической отрасли. Из них мировая известность досталась </a:t>
            </a:r>
            <a:r>
              <a:rPr lang="ru-RU" u="sng" dirty="0" smtClean="0">
                <a:solidFill>
                  <a:srgbClr val="0B0080"/>
                </a:solidFill>
                <a:effectLst/>
                <a:latin typeface="Arial"/>
                <a:ea typeface="Calibri"/>
                <a:cs typeface="Times New Roman"/>
                <a:hlinkClick r:id="rId6" tooltip="Белка и Стрелка"/>
              </a:rPr>
              <a:t>Белке, Стрелке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 и </a:t>
            </a:r>
            <a:r>
              <a:rPr lang="ru-RU" u="sng" dirty="0" smtClean="0">
                <a:solidFill>
                  <a:srgbClr val="0B0080"/>
                </a:solidFill>
                <a:effectLst/>
                <a:latin typeface="Arial"/>
                <a:ea typeface="Calibri"/>
                <a:cs typeface="Times New Roman"/>
                <a:hlinkClick r:id="rId7" tooltip="Лайка (собака-космонавт)"/>
              </a:rPr>
              <a:t>Лайке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>, которая погибла. В честь Лайки установлен памятник в Москве, на </a:t>
            </a:r>
            <a:r>
              <a:rPr lang="ru-RU" u="sng" dirty="0" smtClean="0">
                <a:solidFill>
                  <a:srgbClr val="0B0080"/>
                </a:solidFill>
                <a:effectLst/>
                <a:latin typeface="Arial"/>
                <a:ea typeface="Calibri"/>
                <a:cs typeface="Times New Roman"/>
                <a:hlinkClick r:id="rId8" tooltip="Петровско-Разумовская аллея"/>
              </a:rPr>
              <a:t>Петровско-Разумовской аллее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3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</TotalTime>
  <Words>206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Наши верные друзья </vt:lpstr>
      <vt:lpstr>Выведены специальные породы собак, предназначенные для различных целей: охоты, охраны, тяги гужевого транспорта и др., а также декоративные породы </vt:lpstr>
      <vt:lpstr>  О происхождении собаки выдвигается масса различных гипотез, наиболее вероятным предком современной собаки считаются волк и некоторые виды шакалов.   </vt:lpstr>
      <vt:lpstr>Собака в искусстве</vt:lpstr>
      <vt:lpstr>Известные собаки  </vt:lpstr>
      <vt:lpstr>Собаки знаменитостей и исторических личностей  </vt:lpstr>
      <vt:lpstr>В литературе </vt:lpstr>
      <vt:lpstr>В геральдике</vt:lpstr>
      <vt:lpstr>В науке[] </vt:lpstr>
      <vt:lpstr>В астрономии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верные друзья</dc:title>
  <dc:creator>user</dc:creator>
  <cp:lastModifiedBy>user</cp:lastModifiedBy>
  <cp:revision>14</cp:revision>
  <dcterms:created xsi:type="dcterms:W3CDTF">2013-08-28T18:24:11Z</dcterms:created>
  <dcterms:modified xsi:type="dcterms:W3CDTF">2013-08-31T19:21:02Z</dcterms:modified>
</cp:coreProperties>
</file>