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3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39" r:id="rId11"/>
    <p:sldId id="34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6377-C77B-4468-9975-AD5D5C7C2EDC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6695A-5ADD-45CB-8D3D-DBDF1C134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school-sector.relarn.ru/tanya/schoolweb/gimn1/imege/gimn1_1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http://tapisarevskaya.rusedu.net/gallery/1415/10046-14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img-fotki.yandex.ru/get/5813/111874181.70/0_8e3b8_563edab9_X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tinylovetoys.narod.ru/9902b0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s19.radikal.ru/i192/1007/2a/1c3f8f0bcef1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i-v-rostove.do.am/_-1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sunhome.ru/UsersGallery/Cards/64/96175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Лента лицом вверх 4"/>
          <p:cNvSpPr/>
          <p:nvPr/>
        </p:nvSpPr>
        <p:spPr>
          <a:xfrm rot="10800000" flipV="1">
            <a:off x="214282" y="214290"/>
            <a:ext cx="8643998" cy="1714512"/>
          </a:xfrm>
          <a:prstGeom prst="ribbon2">
            <a:avLst/>
          </a:prstGeom>
          <a:ln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Государственное  бюджетное  образовательное  учреждение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средняя</a:t>
            </a:r>
          </a:p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общеобразовательная школа № 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97 дошкольного отделения Пушкинского  района  Санкт-Петербурга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357158" y="2214554"/>
            <a:ext cx="5500726" cy="2857520"/>
          </a:xfrm>
          <a:prstGeom prst="plaque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Методическая разработка: игра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как  средство  экологического  развития  детей 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 ЗПР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Картинка 40 из 2620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143116"/>
            <a:ext cx="2514600" cy="29432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000636"/>
            <a:ext cx="83582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atin typeface="Adventure" pitchFamily="2" charset="0"/>
              </a:rPr>
              <a:t>Воспитатели  первой  </a:t>
            </a:r>
            <a:r>
              <a:rPr lang="ru-RU" sz="2400" b="1" dirty="0">
                <a:latin typeface="Adventure" pitchFamily="2" charset="0"/>
              </a:rPr>
              <a:t>квалификационной  </a:t>
            </a:r>
            <a:r>
              <a:rPr lang="ru-RU" sz="2400" b="1" dirty="0" smtClean="0">
                <a:latin typeface="Adventure" pitchFamily="2" charset="0"/>
              </a:rPr>
              <a:t>категории: </a:t>
            </a:r>
            <a:endParaRPr lang="ru-RU" sz="2400" b="1" dirty="0">
              <a:latin typeface="Adventure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C00000"/>
                </a:solidFill>
                <a:latin typeface="Adventure" pitchFamily="2" charset="0"/>
              </a:rPr>
              <a:t>Левкина  Светлана  Леонидовна,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C00000"/>
                </a:solidFill>
                <a:latin typeface="Adventure" pitchFamily="2" charset="0"/>
              </a:rPr>
              <a:t>Фотеева Татьяна Николаевна</a:t>
            </a:r>
            <a:r>
              <a:rPr lang="ru-RU" sz="2500" b="1" dirty="0" smtClean="0">
                <a:latin typeface="Adventure" pitchFamily="2" charset="0"/>
              </a:rPr>
              <a:t>  </a:t>
            </a:r>
            <a:endParaRPr lang="ru-RU" sz="2500" b="1" dirty="0">
              <a:latin typeface="Adventure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Adventure" pitchFamily="2" charset="0"/>
              </a:rPr>
              <a:t> </a:t>
            </a:r>
            <a:r>
              <a:rPr lang="ru-RU" sz="2400" b="1" dirty="0" smtClean="0">
                <a:latin typeface="Adventure" pitchFamily="2" charset="0"/>
              </a:rPr>
              <a:t>2013 г.</a:t>
            </a:r>
            <a:endParaRPr lang="ru-RU" sz="2400" b="1" dirty="0"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285728"/>
            <a:ext cx="8286808" cy="1143008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Показатели  </a:t>
            </a:r>
            <a:r>
              <a:rPr lang="ru-RU" sz="2800" b="1" dirty="0" err="1" smtClean="0">
                <a:solidFill>
                  <a:srgbClr val="C00000"/>
                </a:solidFill>
              </a:rPr>
              <a:t>сформированности</a:t>
            </a:r>
            <a:r>
              <a:rPr lang="ru-RU" sz="2800" b="1" dirty="0" smtClean="0">
                <a:solidFill>
                  <a:srgbClr val="C00000"/>
                </a:solidFill>
              </a:rPr>
              <a:t>  экологической культуры  ребенка - выпускника  ДОУ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14282" y="1643050"/>
            <a:ext cx="8715436" cy="485778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наличие интереса, проявляющегося к объектам окружающего мира, условиям жизни людей, растений, животных, умение оценивать их состояние с позиций хорошо - плохо;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 желание участвовать в экологически ориентированной деятельности;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 эмоциональная реакция при встрече с прекрасным и попытки ребенка передать свои чувства в доступных видах творчества (рассказ, рисунок и т.п.);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 выполнение правил поведения на улице, во время прогулок в сад, лес, др.;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 готовность оказать помощь нуждающимся в ней людям, животным, растениям;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 наличие самоконтроля поведения, поступков с целью охраны и бережного отношения к окружающей среде.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Картинка 219 из 16616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58082" y="5072074"/>
            <a:ext cx="1278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2071670" y="214290"/>
            <a:ext cx="2643206" cy="64294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Выводы: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14282" y="857232"/>
            <a:ext cx="4500594" cy="307183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1. В  результате интеграции </a:t>
            </a: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всех  образовательных областей, а также внедрения  современных инновационных  технологий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у  детей  повышается  уровень  мотивации  к  игровой  деятельности  экологической  направленности.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857752" y="285728"/>
            <a:ext cx="4071966" cy="3643338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2.</a:t>
            </a: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Экологические  и</a:t>
            </a:r>
            <a:r>
              <a:rPr lang="ru-RU" sz="2000" b="1" dirty="0" smtClean="0">
                <a:solidFill>
                  <a:srgbClr val="C00000"/>
                </a:solidFill>
              </a:rPr>
              <a:t>гры помогают ребенку увидеть неповторимость и целостность </a:t>
            </a:r>
            <a:r>
              <a:rPr lang="ru-RU" sz="2000" b="1" dirty="0" smtClean="0">
                <a:solidFill>
                  <a:srgbClr val="002060"/>
                </a:solidFill>
              </a:rPr>
              <a:t>не только определенного живого организма, но и экосистемы.  Осознать невозможность нарушения ее целостности и неповторимости.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85720" y="4000504"/>
            <a:ext cx="8572560" cy="264320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3. Таким образом,</a:t>
            </a:r>
            <a:r>
              <a:rPr lang="ru-RU" sz="2000" b="1" dirty="0" smtClean="0">
                <a:solidFill>
                  <a:srgbClr val="002060"/>
                </a:solidFill>
              </a:rPr>
              <a:t> уже в этот период формируются первоосновы экологического мышления, сознания, экологической культуры.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 только при одном условии </a:t>
            </a:r>
            <a:r>
              <a:rPr lang="ru-RU" sz="2000" b="1" dirty="0" smtClean="0">
                <a:solidFill>
                  <a:srgbClr val="002060"/>
                </a:solidFill>
              </a:rPr>
              <a:t>- если  мы взрослые,  сами обладаем экологической культурой: понимаем общие для всех людей проблемы и беспокоимся по их поводу, показываем маленькому человеку прекрасный мир природы,  помогаем  ребенку  наладить взаимоотношения с ним.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Documents and Settings\Администратор\Мои документы\Мои рисунки\картинки\5bcfbc21fa6bd5ee8b808b41e4b33f1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429000"/>
            <a:ext cx="1080000" cy="1080000"/>
          </a:xfrm>
          <a:prstGeom prst="rect">
            <a:avLst/>
          </a:prstGeom>
          <a:noFill/>
        </p:spPr>
      </p:pic>
      <p:sp>
        <p:nvSpPr>
          <p:cNvPr id="10" name="Штриховая стрелка вправо 9"/>
          <p:cNvSpPr/>
          <p:nvPr/>
        </p:nvSpPr>
        <p:spPr>
          <a:xfrm rot="5400000">
            <a:off x="6750859" y="3679033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607719" y="1964521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3250397" y="607199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C:\Documents and Settings\Администратор\Мои документы\Мои рисунки\картинки\children_004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1411055" cy="115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714348" y="214290"/>
            <a:ext cx="4429156" cy="64294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Значение экологических игр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57158" y="928670"/>
            <a:ext cx="4643470" cy="564360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Дошкольное детство </a:t>
            </a:r>
            <a:r>
              <a:rPr lang="ru-RU" sz="2000" b="1" dirty="0" smtClean="0">
                <a:solidFill>
                  <a:srgbClr val="002060"/>
                </a:solidFill>
              </a:rPr>
              <a:t>–   </a:t>
            </a:r>
            <a:r>
              <a:rPr lang="ru-RU" b="1" dirty="0" smtClean="0">
                <a:solidFill>
                  <a:srgbClr val="002060"/>
                </a:solidFill>
              </a:rPr>
              <a:t>это период,  когда закладывается позитивное отношение к природе,  к себе, к окружающим людям. </a:t>
            </a:r>
            <a:r>
              <a:rPr lang="ru-RU" b="1" dirty="0" smtClean="0">
                <a:solidFill>
                  <a:srgbClr val="C00000"/>
                </a:solidFill>
              </a:rPr>
              <a:t>Взрослые помогают детям сделать первые шаги в  эту неизведанную страну под  названием  природа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Мы  все знаем,  что ведущий  вид  деятельности  дошкольников – это  ИГРА.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Экологические игры </a:t>
            </a:r>
            <a:r>
              <a:rPr lang="ru-RU" sz="2000" b="1" dirty="0" smtClean="0">
                <a:solidFill>
                  <a:srgbClr val="002060"/>
                </a:solidFill>
              </a:rPr>
              <a:t>предоставляют детям возможность оперировать знаниями, способствуя уточнению, закреплению, обобщению и расширению кругозора.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5214942" y="285728"/>
            <a:ext cx="3643338" cy="628654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Играя,  дошкольники учатся устанавливать существующие в природе взаимосвязи.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Игры позволяют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детям: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увидеть неповторимость как живого организма, так и экосистемы;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 осознать невозможность нарушения целостности;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 понять, что неразумное вмешательство может повлечь за собой существенные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изменения.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2928926" y="642918"/>
            <a:ext cx="714380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572000" y="4572008"/>
            <a:ext cx="928694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 descr="9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1080000" cy="1080000"/>
          </a:xfrm>
          <a:prstGeom prst="rect">
            <a:avLst/>
          </a:prstGeom>
          <a:noFill/>
        </p:spPr>
      </p:pic>
      <p:pic>
        <p:nvPicPr>
          <p:cNvPr id="11" name="Picture 2" descr="C:\Documents and Settings\Администратор\Мои документы\Мои рисунки\картинки\0_45bf4_2b9c2703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0"/>
            <a:ext cx="918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00034" y="285728"/>
            <a:ext cx="8215370" cy="785818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Развивающее  воздействие  экологической  игры: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85720" y="1214422"/>
            <a:ext cx="4857784" cy="178595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 Игра  дает возможность развивать познавательные способности и речь ребенка, способствует становлению личности, сохранению здоровья;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14282" y="3214686"/>
            <a:ext cx="5000660" cy="1643074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 игра доставляет радость ребенку, поэтому понимание природы и общение с ней, проходящее на фоне игры, будут особенно эффективны;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85720" y="5072074"/>
            <a:ext cx="8643998" cy="1500198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экологические знания, полученные в игре и вызвавшие эмоциональную реакцию у детей, лучше входят в их самостоятельную игровую деятельность, чем знания, воздействие которых затрагивает </a:t>
            </a:r>
          </a:p>
          <a:p>
            <a:pPr lvl="0">
              <a:buClr>
                <a:srgbClr val="C00000"/>
              </a:buClr>
            </a:pPr>
            <a:r>
              <a:rPr lang="ru-RU" sz="2000" b="1" dirty="0" smtClean="0">
                <a:solidFill>
                  <a:srgbClr val="002060"/>
                </a:solidFill>
              </a:rPr>
              <a:t>  лишь интеллектуальную сторону личности ребенка.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5357818" y="2643182"/>
            <a:ext cx="3500462" cy="228601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в игровой комплекс  включаются игры на развитие разных анализаторских систем (слух, зрение, осязание, </a:t>
            </a:r>
          </a:p>
          <a:p>
            <a:pPr lvl="0">
              <a:buClr>
                <a:srgbClr val="C00000"/>
              </a:buClr>
            </a:pPr>
            <a:r>
              <a:rPr lang="ru-RU" sz="2000" b="1" dirty="0" smtClean="0">
                <a:solidFill>
                  <a:srgbClr val="002060"/>
                </a:solidFill>
              </a:rPr>
              <a:t>   обоняние и др.); </a:t>
            </a:r>
          </a:p>
          <a:p>
            <a:pPr marL="342900" lvl="0" indent="-34290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286380" y="1214422"/>
            <a:ext cx="3500462" cy="1285884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игра ставит взрослого и ребенка в партнерские отношения; </a:t>
            </a:r>
          </a:p>
          <a:p>
            <a:pPr marL="342900" lvl="0" indent="-342900">
              <a:buClr>
                <a:srgbClr val="C00000"/>
              </a:buClr>
              <a:buFont typeface="Wingdings" pitchFamily="2" charset="2"/>
              <a:buChar char="q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itchFamily="2" charset="2"/>
              <a:buChar char="q"/>
            </a:pP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1321571" y="821513"/>
            <a:ext cx="500066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4786314" y="1500174"/>
            <a:ext cx="500066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10800000">
            <a:off x="4857752" y="3500438"/>
            <a:ext cx="500066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7750991" y="4679165"/>
            <a:ext cx="500066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Documents and Settings\Администратор\Мои документы\Мои рисунки\картинки\detia-4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428868"/>
            <a:ext cx="8477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357158" y="285728"/>
            <a:ext cx="3143272" cy="1143008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Требования  к  отбору  игр для экологического развития  детей: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3786182" y="285728"/>
            <a:ext cx="5143536" cy="1143008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Однако надо иметь в виду, что далеко не всякая игра является экологической по своим целям и содержанию.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10800000">
            <a:off x="3357554" y="357166"/>
            <a:ext cx="571504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500562" y="1643050"/>
            <a:ext cx="4357718" cy="1143008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Игровые действия должны производиться </a:t>
            </a:r>
            <a:r>
              <a:rPr lang="ru-RU" sz="1600" b="1" dirty="0" smtClean="0">
                <a:solidFill>
                  <a:srgbClr val="C00000"/>
                </a:solidFill>
              </a:rPr>
              <a:t>в соответствии с правилами и нормами поведения в природе.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85720" y="1643050"/>
            <a:ext cx="4071966" cy="135732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Игры необходимо </a:t>
            </a:r>
            <a:r>
              <a:rPr lang="ru-RU" sz="1600" b="1" dirty="0" smtClean="0">
                <a:solidFill>
                  <a:srgbClr val="C00000"/>
                </a:solidFill>
              </a:rPr>
              <a:t>подбирать с учётом закономерностей развития детей </a:t>
            </a:r>
            <a:r>
              <a:rPr lang="ru-RU" sz="1600" b="1" dirty="0" smtClean="0">
                <a:solidFill>
                  <a:srgbClr val="002060"/>
                </a:solidFill>
              </a:rPr>
              <a:t>и тех коррекционных задач, которые решаются на данном возрастном этапе.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285720" y="3143248"/>
            <a:ext cx="4143404" cy="1500198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Игра должна </a:t>
            </a:r>
            <a:r>
              <a:rPr lang="ru-RU" sz="1600" b="1" dirty="0" smtClean="0">
                <a:solidFill>
                  <a:srgbClr val="C00000"/>
                </a:solidFill>
              </a:rPr>
              <a:t>давать ребёнку возможность применять на практике </a:t>
            </a:r>
            <a:r>
              <a:rPr lang="ru-RU" sz="1600" b="1" dirty="0" smtClean="0">
                <a:solidFill>
                  <a:srgbClr val="002060"/>
                </a:solidFill>
              </a:rPr>
              <a:t>уже полученные </a:t>
            </a:r>
            <a:r>
              <a:rPr lang="ru-RU" sz="1600" b="1" dirty="0" smtClean="0">
                <a:solidFill>
                  <a:srgbClr val="C00000"/>
                </a:solidFill>
              </a:rPr>
              <a:t>экологические знания </a:t>
            </a:r>
            <a:r>
              <a:rPr lang="ru-RU" sz="1600" b="1" dirty="0" smtClean="0">
                <a:solidFill>
                  <a:srgbClr val="002060"/>
                </a:solidFill>
              </a:rPr>
              <a:t>и стимулировать к усвоению новых знаний.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4572000" y="3000372"/>
            <a:ext cx="4357718" cy="164307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</a:rPr>
              <a:t>Предпочтение отдаётся тем играм, которые </a:t>
            </a:r>
            <a:r>
              <a:rPr lang="ru-RU" sz="1600" b="1" dirty="0" smtClean="0">
                <a:solidFill>
                  <a:srgbClr val="002060"/>
                </a:solidFill>
              </a:rPr>
              <a:t>позволяют решать не только задачи экологического образования, но и </a:t>
            </a:r>
            <a:r>
              <a:rPr lang="ru-RU" sz="1600" b="1" dirty="0" smtClean="0">
                <a:solidFill>
                  <a:srgbClr val="C00000"/>
                </a:solidFill>
              </a:rPr>
              <a:t>обеспечивают решение коррекционных задач.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285720" y="4786322"/>
            <a:ext cx="3286148" cy="178595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Содержание игры не должно противоречить экологическим знаниям</a:t>
            </a:r>
            <a:r>
              <a:rPr lang="ru-RU" sz="1600" b="1" dirty="0" smtClean="0">
                <a:solidFill>
                  <a:srgbClr val="002060"/>
                </a:solidFill>
              </a:rPr>
              <a:t>, формируемым в процессе других видов деятельности.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714744" y="4929198"/>
            <a:ext cx="5286412" cy="164307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Необходимо прослеживать внутреннюю связь каждой игры</a:t>
            </a:r>
            <a:r>
              <a:rPr lang="ru-RU" sz="1600" b="1" dirty="0" smtClean="0">
                <a:solidFill>
                  <a:srgbClr val="002060"/>
                </a:solidFill>
              </a:rPr>
              <a:t> с предыдущими и последующими играми. Это позволит прогнозировать, на какой имеющийся опыт ребёнок будет опираться, какой новый шаг произойдёт в его развитии.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2035951" y="1178703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3607587" y="2678901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1107257" y="4250537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>
            <a:off x="5715008" y="4357694"/>
            <a:ext cx="428628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6200000">
            <a:off x="7965305" y="2321711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3500430" y="5357826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 descr="C:\Documents and Settings\Администратор\Мои документы\Мои рисунки\картинки\detia-5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429000"/>
            <a:ext cx="1076325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2643174" y="357166"/>
            <a:ext cx="6215106" cy="164307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Цель: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теоретическое изучение проблемы использования экологических игр как средства формирования экологической культуры и определение эффективного сочетания их с  коррекционной  работой  воспитателя.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Картинка 7 из 14010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-142900"/>
            <a:ext cx="2286016" cy="1928826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28596" y="1500174"/>
            <a:ext cx="1928826" cy="57150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357158" y="2214554"/>
            <a:ext cx="8429684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1. Изучить и проанализировать психолого-педагогическую литературу по проблеме использования возможностей экологической игры как средства экологического воспитания детей с ЗПР.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357158" y="3357562"/>
            <a:ext cx="8501122" cy="91917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 Изучить личностные особенности детей для составления индивидуально-дифференцированных программ по формированию экологической культуры средствами экологической  игры.</a:t>
            </a: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57158" y="4429132"/>
            <a:ext cx="8501122" cy="99060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3. Изучить особенности экологической воспитанности детей для построения соответствующей работы по экологическому воспитанию детей средствами экологических игр.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357158" y="5572140"/>
            <a:ext cx="8501122" cy="107157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4. Определить эффективность работы (системы работы) по применению экологических  игр  как средства формирования экологической культуры детей с ЗПР.</a:t>
            </a: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6965173" y="2821777"/>
            <a:ext cx="357190" cy="7143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1821637" y="3893347"/>
            <a:ext cx="357190" cy="7143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7036611" y="5036355"/>
            <a:ext cx="357190" cy="7143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357166"/>
            <a:ext cx="7572428" cy="64294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Принципы организации  экологической  игры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500034" y="1357298"/>
            <a:ext cx="5786478" cy="642942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системности</a:t>
            </a: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500034" y="2285992"/>
            <a:ext cx="5357850" cy="642942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деятельности</a:t>
            </a: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500034" y="3214686"/>
            <a:ext cx="4071966" cy="571504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гуманизации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4786314" y="3143248"/>
            <a:ext cx="3857652" cy="642942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дифференциации</a:t>
            </a: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500034" y="4071942"/>
            <a:ext cx="8143932" cy="714380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единства диагностики и развития</a:t>
            </a: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500034" y="5000636"/>
            <a:ext cx="3929090" cy="642942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вариативности</a:t>
            </a: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4857752" y="5000636"/>
            <a:ext cx="3857652" cy="642942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интеграции</a:t>
            </a: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1785918" y="5857892"/>
            <a:ext cx="5357850" cy="642942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комплексности</a:t>
            </a: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4" name="Picture 4" descr="Картинка 17 из 14010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857232"/>
            <a:ext cx="2462400" cy="2160000"/>
          </a:xfrm>
          <a:prstGeom prst="rect">
            <a:avLst/>
          </a:prstGeom>
          <a:noFill/>
        </p:spPr>
      </p:pic>
      <p:sp>
        <p:nvSpPr>
          <p:cNvPr id="15" name="Штриховая стрелка вправо 14"/>
          <p:cNvSpPr/>
          <p:nvPr/>
        </p:nvSpPr>
        <p:spPr>
          <a:xfrm rot="5400000">
            <a:off x="4286248" y="714356"/>
            <a:ext cx="428628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1571604" y="1571612"/>
            <a:ext cx="428628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1000100" y="2500306"/>
            <a:ext cx="428628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3357554" y="3429000"/>
            <a:ext cx="428628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1285852" y="4286256"/>
            <a:ext cx="428628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6286512" y="3357562"/>
            <a:ext cx="428628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3857620" y="5214950"/>
            <a:ext cx="428628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7858148" y="4286256"/>
            <a:ext cx="428628" cy="100013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Картинка 192 из 16616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290"/>
            <a:ext cx="2643206" cy="2302876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143240" y="428604"/>
            <a:ext cx="5500726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Используемые технологии: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3214678" y="1500174"/>
            <a:ext cx="5357850" cy="857256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Здоровьесерегающие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психогимнастика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др.)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428596" y="2643182"/>
            <a:ext cx="3857652" cy="92869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 – коммуникативные (ИКТ)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4714876" y="2571744"/>
            <a:ext cx="3857652" cy="785818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Логические блоки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Дьенеша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4786314" y="3643314"/>
            <a:ext cx="3786214" cy="642942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Палочки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Кюизенера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4786314" y="4572008"/>
            <a:ext cx="3857652" cy="57150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ТРИЗ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4786314" y="5357826"/>
            <a:ext cx="3857652" cy="1071570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Нетрадиционные  техники рисования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  руками детей)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428596" y="3929066"/>
            <a:ext cx="3857652" cy="642942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Математический планшет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с одним вырезанным скругленным углом 13"/>
          <p:cNvSpPr/>
          <p:nvPr/>
        </p:nvSpPr>
        <p:spPr>
          <a:xfrm>
            <a:off x="428596" y="4857760"/>
            <a:ext cx="3857652" cy="714380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Проектная деятельность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с одним вырезанным скругленным углом 14"/>
          <p:cNvSpPr/>
          <p:nvPr/>
        </p:nvSpPr>
        <p:spPr>
          <a:xfrm>
            <a:off x="428596" y="5857892"/>
            <a:ext cx="3857652" cy="57150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Мнемотехника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1821637" y="3393281"/>
            <a:ext cx="428628" cy="78581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5893603" y="892951"/>
            <a:ext cx="428628" cy="78581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5357818" y="3071810"/>
            <a:ext cx="428628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7643834" y="2071678"/>
            <a:ext cx="428628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7608115" y="4036223"/>
            <a:ext cx="428628" cy="92869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3536149" y="4464851"/>
            <a:ext cx="428628" cy="78581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928662" y="5357826"/>
            <a:ext cx="500066" cy="78581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5429256" y="4786322"/>
            <a:ext cx="428628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1285852" y="285728"/>
            <a:ext cx="6500858" cy="64294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Классификация  экологических  игр: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85720" y="1142984"/>
            <a:ext cx="3643338" cy="128588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По специфическим характеристикам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214810" y="1142984"/>
            <a:ext cx="4714908" cy="1143008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По специфическим характеристикам выделяют </a:t>
            </a:r>
            <a:r>
              <a:rPr lang="ru-RU" sz="2000" b="1" dirty="0" smtClean="0">
                <a:solidFill>
                  <a:srgbClr val="C00000"/>
                </a:solidFill>
              </a:rPr>
              <a:t>творческие игры и игры с правилами.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929058" y="2357430"/>
            <a:ext cx="5000660" cy="414340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Они, в свою очередь, делятся на подгруппы: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Творческие игры: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сюжетно-ролевые;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театрализованные;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строительные.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Игры с правилами: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дидактические  (игры  с  предметами,  настольно-печатные,  словесные  игры);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подвижные.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857620" y="1214422"/>
            <a:ext cx="428628" cy="92869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7608115" y="1821645"/>
            <a:ext cx="571504" cy="92869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абличка 4"/>
          <p:cNvSpPr/>
          <p:nvPr/>
        </p:nvSpPr>
        <p:spPr>
          <a:xfrm>
            <a:off x="285720" y="214290"/>
            <a:ext cx="8572560" cy="185738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2. По тематическому распределению </a:t>
            </a:r>
            <a:r>
              <a:rPr lang="ru-RU" sz="2400" b="1" dirty="0" smtClean="0">
                <a:solidFill>
                  <a:srgbClr val="002060"/>
                </a:solidFill>
              </a:rPr>
              <a:t>содержания существует следующая классификация: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игры на тему «Живая природа»;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  игры на тему «Неживая природа».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Картинка 152 из 16616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00042"/>
            <a:ext cx="1516500" cy="1428760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14282" y="2285992"/>
            <a:ext cx="8643998" cy="164307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3. По форме организации и мере рег</a:t>
            </a:r>
            <a:r>
              <a:rPr lang="ru-RU" sz="2400" dirty="0" smtClean="0">
                <a:solidFill>
                  <a:srgbClr val="C00000"/>
                </a:solidFill>
              </a:rPr>
              <a:t>л</a:t>
            </a:r>
            <a:r>
              <a:rPr lang="ru-RU" sz="2400" b="1" dirty="0" smtClean="0">
                <a:solidFill>
                  <a:srgbClr val="C00000"/>
                </a:solidFill>
              </a:rPr>
              <a:t>аментации </a:t>
            </a:r>
            <a:r>
              <a:rPr lang="ru-RU" sz="2400" b="1" dirty="0" smtClean="0">
                <a:solidFill>
                  <a:srgbClr val="002060"/>
                </a:solidFill>
              </a:rPr>
              <a:t>выделяют: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 самостоятельную игровую деятельность ребёнка;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 совместную с педагогом игровую деятельность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285720" y="4143380"/>
            <a:ext cx="8572560" cy="2571768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4. По направленности действий </a:t>
            </a:r>
            <a:r>
              <a:rPr lang="ru-RU" sz="2400" b="1" dirty="0" smtClean="0">
                <a:solidFill>
                  <a:srgbClr val="002060"/>
                </a:solidFill>
              </a:rPr>
              <a:t>делятся на: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сенсорно-моторные;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предметные;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игры с перевоплощением (имитационные);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социальные;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соревновательные.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Картинка 198 из 16616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643446"/>
            <a:ext cx="3143240" cy="1736992"/>
          </a:xfrm>
          <a:prstGeom prst="rect">
            <a:avLst/>
          </a:prstGeom>
          <a:noFill/>
        </p:spPr>
      </p:pic>
      <p:sp>
        <p:nvSpPr>
          <p:cNvPr id="10" name="Штриховая стрелка вправо 9"/>
          <p:cNvSpPr/>
          <p:nvPr/>
        </p:nvSpPr>
        <p:spPr>
          <a:xfrm rot="5400000">
            <a:off x="5607851" y="1678769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6965173" y="3536157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961</Words>
  <Application>Microsoft Office PowerPoint</Application>
  <PresentationFormat>Экран (4:3)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123</cp:lastModifiedBy>
  <cp:revision>206</cp:revision>
  <dcterms:created xsi:type="dcterms:W3CDTF">2012-02-17T06:56:14Z</dcterms:created>
  <dcterms:modified xsi:type="dcterms:W3CDTF">2013-09-04T18:47:42Z</dcterms:modified>
</cp:coreProperties>
</file>