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3" r:id="rId2"/>
    <p:sldId id="321" r:id="rId3"/>
    <p:sldId id="322" r:id="rId4"/>
    <p:sldId id="323" r:id="rId5"/>
    <p:sldId id="324" r:id="rId6"/>
    <p:sldId id="325" r:id="rId7"/>
    <p:sldId id="327" r:id="rId8"/>
    <p:sldId id="328" r:id="rId9"/>
    <p:sldId id="330" r:id="rId10"/>
    <p:sldId id="331" r:id="rId11"/>
    <p:sldId id="333" r:id="rId12"/>
    <p:sldId id="335" r:id="rId13"/>
    <p:sldId id="336" r:id="rId14"/>
    <p:sldId id="338" r:id="rId15"/>
    <p:sldId id="339" r:id="rId16"/>
    <p:sldId id="34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6377-C77B-4468-9975-AD5D5C7C2EDC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6695A-5ADD-45CB-8D3D-DBDF1C134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B22A-312B-419B-86EB-AE968D686A7B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9BB6-3A13-44BA-8241-7003BB71D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school-sector.relarn.ru/tanya/schoolweb/gimn1/imege/gimn1_1.gi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1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1.jpeg"/><Relationship Id="rId7" Type="http://schemas.openxmlformats.org/officeDocument/2006/relationships/image" Target="../media/image69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urvivremieux.free.fr/images/header2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pourvivremieux.free.fr/images/header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i-v-rostove.do.am/_-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sunhome.ru/UsersGallery/Cards/64/961758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pourvivremieux.free.fr/images/header2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 rot="10800000" flipV="1">
            <a:off x="214282" y="214290"/>
            <a:ext cx="8643998" cy="1714512"/>
          </a:xfrm>
          <a:prstGeom prst="ribbon2">
            <a:avLst/>
          </a:prstGeom>
          <a:ln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Государственное  бюджетное  образовательное  учреждение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средняя</a:t>
            </a:r>
          </a:p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общеобразовательная школа №  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97 дошкольного отделения Пушкинского  района  Санкт-Петербурга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571472" y="2214554"/>
            <a:ext cx="5286412" cy="2857520"/>
          </a:xfrm>
          <a:prstGeom prst="plaque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Презентация: игра,  как  средство  экологического  развития  детей 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ЗПР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Картинка 40 из 262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143116"/>
            <a:ext cx="2514600" cy="29432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000636"/>
            <a:ext cx="8358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Adventure" pitchFamily="2" charset="0"/>
              </a:rPr>
              <a:t>Воспитатели  первой  </a:t>
            </a:r>
            <a:r>
              <a:rPr lang="ru-RU" sz="2400" b="1" dirty="0">
                <a:latin typeface="Adventure" pitchFamily="2" charset="0"/>
              </a:rPr>
              <a:t>квалификационной  </a:t>
            </a:r>
            <a:r>
              <a:rPr lang="ru-RU" sz="2400" b="1" dirty="0" smtClean="0">
                <a:latin typeface="Adventure" pitchFamily="2" charset="0"/>
              </a:rPr>
              <a:t>категории: </a:t>
            </a:r>
            <a:endParaRPr lang="ru-RU" sz="2400" b="1" dirty="0">
              <a:latin typeface="Adventure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C00000"/>
                </a:solidFill>
                <a:latin typeface="Adventure" pitchFamily="2" charset="0"/>
              </a:rPr>
              <a:t>Левкина  Светлана  Леонидовна,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C00000"/>
                </a:solidFill>
                <a:latin typeface="Adventure" pitchFamily="2" charset="0"/>
              </a:rPr>
              <a:t>Фотеева Татьяна Николаевна</a:t>
            </a:r>
            <a:r>
              <a:rPr lang="ru-RU" sz="2500" b="1" dirty="0" smtClean="0">
                <a:latin typeface="Adventure" pitchFamily="2" charset="0"/>
              </a:rPr>
              <a:t>  </a:t>
            </a:r>
            <a:endParaRPr lang="ru-RU" sz="2500" b="1" dirty="0">
              <a:latin typeface="Adventure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Adventure" pitchFamily="2" charset="0"/>
              </a:rPr>
              <a:t> </a:t>
            </a:r>
            <a:r>
              <a:rPr lang="ru-RU" sz="2400" b="1" dirty="0" smtClean="0">
                <a:latin typeface="Adventure" pitchFamily="2" charset="0"/>
              </a:rPr>
              <a:t>2013 г.</a:t>
            </a:r>
            <a:endParaRPr lang="ru-RU" sz="2400" b="1" dirty="0"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001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357166"/>
            <a:ext cx="5286412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Игры - эксперименты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5679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Угадай на вкус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можно приготовить и фруктов и ягод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Какого листочка не стало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Угадай на ощупь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Угадай по запаху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Плавает – не плавает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" name="Рисунок 9" descr="DSC001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00496" y="1285860"/>
            <a:ext cx="2857488" cy="2143116"/>
          </a:xfrm>
          <a:prstGeom prst="rect">
            <a:avLst/>
          </a:prstGeom>
        </p:spPr>
      </p:pic>
      <p:pic>
        <p:nvPicPr>
          <p:cNvPr id="12" name="Рисунок 11" descr="DSC0099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20" y="4286256"/>
            <a:ext cx="3428992" cy="2571744"/>
          </a:xfrm>
          <a:prstGeom prst="rect">
            <a:avLst/>
          </a:prstGeom>
        </p:spPr>
      </p:pic>
      <p:pic>
        <p:nvPicPr>
          <p:cNvPr id="13" name="Рисунок 12" descr="DSC0015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00562" y="4214818"/>
            <a:ext cx="3524243" cy="2643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2643182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Угадай на ощупь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64331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Плавает - не плавает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Ловим воздух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zon01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766" y="0"/>
            <a:ext cx="183623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09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71472" y="428604"/>
            <a:ext cx="7786742" cy="857256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Строительно-конструктивные творческие игры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Строим город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Блоки </a:t>
            </a:r>
            <a:r>
              <a:rPr lang="ru-RU" dirty="0" err="1" smtClean="0"/>
              <a:t>Дьеныша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Собери и палочек, пробок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Коллаж (из листьев, шишек и т.п.)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" name="Рисунок 7" descr="DSC009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2198" y="1357298"/>
            <a:ext cx="2619393" cy="1964545"/>
          </a:xfrm>
          <a:prstGeom prst="rect">
            <a:avLst/>
          </a:prstGeom>
        </p:spPr>
      </p:pic>
      <p:pic>
        <p:nvPicPr>
          <p:cNvPr id="9" name="Рисунок 8" descr="DSC002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20" y="3214686"/>
            <a:ext cx="2285984" cy="1714488"/>
          </a:xfrm>
          <a:prstGeom prst="rect">
            <a:avLst/>
          </a:prstGeom>
        </p:spPr>
      </p:pic>
      <p:pic>
        <p:nvPicPr>
          <p:cNvPr id="10" name="Рисунок 9" descr="DSC0021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57620" y="2928934"/>
            <a:ext cx="2666987" cy="2000240"/>
          </a:xfrm>
          <a:prstGeom prst="rect">
            <a:avLst/>
          </a:prstGeom>
        </p:spPr>
      </p:pic>
      <p:pic>
        <p:nvPicPr>
          <p:cNvPr id="11" name="Рисунок 10" descr="DSC0102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29388" y="4071942"/>
            <a:ext cx="2476485" cy="1857364"/>
          </a:xfrm>
          <a:prstGeom prst="rect">
            <a:avLst/>
          </a:prstGeom>
        </p:spPr>
      </p:pic>
      <p:pic>
        <p:nvPicPr>
          <p:cNvPr id="12" name="Рисунок 11" descr="DSC0102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85984" y="4786322"/>
            <a:ext cx="2762237" cy="2071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3636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Собери из палочек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00768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Собери из пробок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15001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Блоки </a:t>
            </a:r>
            <a:r>
              <a:rPr lang="ru-RU" b="1" dirty="0" err="1" smtClean="0">
                <a:solidFill>
                  <a:srgbClr val="FF0000"/>
                </a:solidFill>
              </a:rPr>
              <a:t>Дьеныша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357187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Палочки </a:t>
            </a:r>
            <a:r>
              <a:rPr lang="ru-RU" b="1" dirty="0" err="1" smtClean="0">
                <a:solidFill>
                  <a:srgbClr val="FF0000"/>
                </a:solidFill>
              </a:rPr>
              <a:t>Кюизенера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011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0"/>
            <a:ext cx="5500726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Игры - импровизации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57158" y="5857868"/>
            <a:ext cx="8429684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Дети  с помощью движений изображают крону дерева, порыв ветра  и т.р. Такие игры проводим только после неоднократных наблюдений и апробаций различных движений.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Кто как кричит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Почему не слышно как ходит кошка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Для чего у лошади на ногах копыта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Нарисуй маску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Подбери ситуацию к настроению и наоборот</a:t>
            </a:r>
          </a:p>
        </p:txBody>
      </p:sp>
      <p:pic>
        <p:nvPicPr>
          <p:cNvPr id="9" name="Рисунок 8" descr="DSC011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86512" y="214290"/>
            <a:ext cx="2714644" cy="2035983"/>
          </a:xfrm>
          <a:prstGeom prst="rect">
            <a:avLst/>
          </a:prstGeom>
        </p:spPr>
      </p:pic>
      <p:pic>
        <p:nvPicPr>
          <p:cNvPr id="10" name="Рисунок 9" descr="DSC0111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00166" y="2643182"/>
            <a:ext cx="2571768" cy="192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868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как кричит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7194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Изобрази лес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DSC0113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57884" y="2285992"/>
            <a:ext cx="2571736" cy="19288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7686" y="1571612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Нарисуй маску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34371700_29292128_2m2ynbb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3643314"/>
            <a:ext cx="4191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DSC010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357158" y="428604"/>
            <a:ext cx="3357586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Психогимнастика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857620" y="428604"/>
            <a:ext cx="5072098" cy="71438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Игра  «Представь  себя  совсем  иным»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285720" y="5286388"/>
            <a:ext cx="8572560" cy="1214446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Дети  передают  в мимике, жестах характерные движения, повадки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(прослушав музыку, прочитав произведение, рассмотрев иллюстрации и т. д.)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14422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Цапля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Лягушки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Ты - маленькое деревце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Представь себе, что ты паучок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Если бы ты был бабочкой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Все когда-то мечтают стать птицей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Ветер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" name="Рисунок 9" descr="DSC0099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3306" y="1321579"/>
            <a:ext cx="2500330" cy="1875248"/>
          </a:xfrm>
          <a:prstGeom prst="rect">
            <a:avLst/>
          </a:prstGeom>
        </p:spPr>
      </p:pic>
      <p:pic>
        <p:nvPicPr>
          <p:cNvPr id="13" name="Рисунок 12" descr="DSC01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1538" y="3571876"/>
            <a:ext cx="2357454" cy="1768091"/>
          </a:xfrm>
          <a:prstGeom prst="rect">
            <a:avLst/>
          </a:prstGeom>
        </p:spPr>
      </p:pic>
      <p:pic>
        <p:nvPicPr>
          <p:cNvPr id="14" name="Рисунок 13" descr="DSC0100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58016" y="3571876"/>
            <a:ext cx="2285984" cy="1714488"/>
          </a:xfrm>
          <a:prstGeom prst="rect">
            <a:avLst/>
          </a:prstGeom>
        </p:spPr>
      </p:pic>
      <p:pic>
        <p:nvPicPr>
          <p:cNvPr id="18" name="Рисунок 17" descr="DSC0102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929058" y="3571876"/>
            <a:ext cx="2285984" cy="1714488"/>
          </a:xfrm>
          <a:prstGeom prst="rect">
            <a:avLst/>
          </a:prstGeom>
        </p:spPr>
      </p:pic>
      <p:pic>
        <p:nvPicPr>
          <p:cNvPr id="19" name="Рисунок 18" descr="DSC0102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67515" y="1428736"/>
            <a:ext cx="2476485" cy="18573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6248" y="10001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червячки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ветер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6644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паучок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деревце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8082" y="107154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куст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008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357166"/>
            <a:ext cx="8429684" cy="135732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Работа с родителями на  тему: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«Игра  как  средство  экологического  развития  детей  дошкольного возраста»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78592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Мастер-класс «чистим планету от мусора»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92906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Мастер-класс с крупой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8632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Развлечение «Если хочешь быть здоров»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SC0085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67483" y="5000612"/>
            <a:ext cx="2476517" cy="1857388"/>
          </a:xfrm>
          <a:prstGeom prst="rect">
            <a:avLst/>
          </a:prstGeom>
        </p:spPr>
      </p:pic>
      <p:pic>
        <p:nvPicPr>
          <p:cNvPr id="11" name="Рисунок 10" descr="DSC0087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57686" y="5072074"/>
            <a:ext cx="2381235" cy="1785926"/>
          </a:xfrm>
          <a:prstGeom prst="rect">
            <a:avLst/>
          </a:prstGeom>
        </p:spPr>
      </p:pic>
      <p:pic>
        <p:nvPicPr>
          <p:cNvPr id="12" name="Рисунок 11" descr="DSC0088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928794" y="5036355"/>
            <a:ext cx="2428860" cy="1821645"/>
          </a:xfrm>
          <a:prstGeom prst="rect">
            <a:avLst/>
          </a:prstGeom>
        </p:spPr>
      </p:pic>
      <p:pic>
        <p:nvPicPr>
          <p:cNvPr id="13" name="Рисунок 12" descr="P105081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3143248"/>
            <a:ext cx="2190733" cy="1643050"/>
          </a:xfrm>
          <a:prstGeom prst="rect">
            <a:avLst/>
          </a:prstGeom>
        </p:spPr>
      </p:pic>
      <p:pic>
        <p:nvPicPr>
          <p:cNvPr id="14" name="Рисунок 13" descr="P105083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357422" y="3143248"/>
            <a:ext cx="2143108" cy="1607331"/>
          </a:xfrm>
          <a:prstGeom prst="rect">
            <a:avLst/>
          </a:prstGeom>
        </p:spPr>
      </p:pic>
      <p:pic>
        <p:nvPicPr>
          <p:cNvPr id="15" name="Рисунок 14" descr="DSC0866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643438" y="1643050"/>
            <a:ext cx="2214578" cy="1660934"/>
          </a:xfrm>
          <a:prstGeom prst="rect">
            <a:avLst/>
          </a:prstGeom>
        </p:spPr>
      </p:pic>
      <p:pic>
        <p:nvPicPr>
          <p:cNvPr id="16" name="Рисунок 15" descr="DSC08666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953267" y="1643050"/>
            <a:ext cx="2190733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285992"/>
            <a:ext cx="666265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Дерево, трава и птица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всегда умеют защититься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будут уничтожены они,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планете мы останемся одни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Берестов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3" descr="Фото00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0"/>
            <a:ext cx="2857488" cy="2285990"/>
          </a:xfrm>
          <a:prstGeom prst="rect">
            <a:avLst/>
          </a:prstGeom>
        </p:spPr>
      </p:pic>
      <p:pic>
        <p:nvPicPr>
          <p:cNvPr id="8" name="Рисунок 7" descr="DSC0724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78464" y="0"/>
            <a:ext cx="3047989" cy="2285992"/>
          </a:xfrm>
          <a:prstGeom prst="rect">
            <a:avLst/>
          </a:prstGeom>
        </p:spPr>
      </p:pic>
      <p:pic>
        <p:nvPicPr>
          <p:cNvPr id="9" name="Рисунок 8" descr="DSC0857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4554124"/>
            <a:ext cx="3071834" cy="2303876"/>
          </a:xfrm>
          <a:prstGeom prst="rect">
            <a:avLst/>
          </a:prstGeom>
        </p:spPr>
      </p:pic>
      <p:pic>
        <p:nvPicPr>
          <p:cNvPr id="11" name="Содержимое 3" descr="DSC0861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29322" y="4689210"/>
            <a:ext cx="2891720" cy="2168790"/>
          </a:xfrm>
          <a:prstGeom prst="rect">
            <a:avLst/>
          </a:prstGeom>
        </p:spPr>
      </p:pic>
      <p:pic>
        <p:nvPicPr>
          <p:cNvPr id="10" name="Рисунок 9" descr="zon00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2" y="0"/>
            <a:ext cx="1857388" cy="24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92867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solnyshk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071678"/>
            <a:ext cx="3761366" cy="393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51649712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71612"/>
            <a:ext cx="2428892" cy="4949469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285852" y="285728"/>
            <a:ext cx="6500858" cy="642942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Классификация  экологических  игр: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85720" y="1142984"/>
            <a:ext cx="3643338" cy="128588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1. По специфическим характеристикам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214810" y="1142984"/>
            <a:ext cx="4714908" cy="1143008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По специфическим характеристикам выделяют </a:t>
            </a:r>
            <a:r>
              <a:rPr lang="ru-RU" sz="2000" b="1" dirty="0" smtClean="0">
                <a:solidFill>
                  <a:srgbClr val="C00000"/>
                </a:solidFill>
              </a:rPr>
              <a:t>творческие игры и игры с правилами.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929058" y="2357430"/>
            <a:ext cx="5000660" cy="414340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Они, в свою очередь, делятся на подгруппы: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Творческие игры: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сюжетно-ролевые;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театрализованные;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строительные.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Игры с правилами: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дидактические  (игры  с  предметами,  настольно-печатные,  словесные  игры);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подвижные.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857620" y="1214422"/>
            <a:ext cx="428628" cy="92869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608115" y="1821645"/>
            <a:ext cx="571504" cy="92869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5164971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00372"/>
            <a:ext cx="3098027" cy="267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38 из 169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абличка 4"/>
          <p:cNvSpPr/>
          <p:nvPr/>
        </p:nvSpPr>
        <p:spPr>
          <a:xfrm>
            <a:off x="285720" y="214290"/>
            <a:ext cx="8572560" cy="185738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2. По тематическому распределению </a:t>
            </a:r>
            <a:r>
              <a:rPr lang="ru-RU" sz="2400" b="1" dirty="0" smtClean="0">
                <a:solidFill>
                  <a:srgbClr val="002060"/>
                </a:solidFill>
              </a:rPr>
              <a:t>содержания существует следующая классификация: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игры на тему «Живая природа»;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 игры на тему «Неживая природа».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Картинка 152 из 1661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42"/>
            <a:ext cx="1516500" cy="1428760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14282" y="2285992"/>
            <a:ext cx="8643998" cy="1643074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3. По форме организации и мере рег</a:t>
            </a:r>
            <a:r>
              <a:rPr lang="ru-RU" sz="2400" dirty="0" smtClean="0">
                <a:solidFill>
                  <a:srgbClr val="C00000"/>
                </a:solidFill>
              </a:rPr>
              <a:t>л</a:t>
            </a:r>
            <a:r>
              <a:rPr lang="ru-RU" sz="2400" b="1" dirty="0" smtClean="0">
                <a:solidFill>
                  <a:srgbClr val="C00000"/>
                </a:solidFill>
              </a:rPr>
              <a:t>аментации </a:t>
            </a:r>
            <a:r>
              <a:rPr lang="ru-RU" sz="2400" b="1" dirty="0" smtClean="0">
                <a:solidFill>
                  <a:srgbClr val="002060"/>
                </a:solidFill>
              </a:rPr>
              <a:t>выделяют: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 самостоятельную игровую деятельность ребёнка;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 совместную с педагогом игровую деятельность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285720" y="4143380"/>
            <a:ext cx="8572560" cy="2571768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4. По направленности действий </a:t>
            </a:r>
            <a:r>
              <a:rPr lang="ru-RU" sz="2400" b="1" dirty="0" smtClean="0">
                <a:solidFill>
                  <a:srgbClr val="002060"/>
                </a:solidFill>
              </a:rPr>
              <a:t>делятся на: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сенсорно-моторные;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предметные;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игры с перевоплощением (имитационные);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социальные;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 соревновательные.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Картинка 198 из 1661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643446"/>
            <a:ext cx="3143240" cy="1736992"/>
          </a:xfrm>
          <a:prstGeom prst="rect">
            <a:avLst/>
          </a:prstGeom>
          <a:noFill/>
        </p:spPr>
      </p:pic>
      <p:sp>
        <p:nvSpPr>
          <p:cNvPr id="10" name="Штриховая стрелка вправо 9"/>
          <p:cNvSpPr/>
          <p:nvPr/>
        </p:nvSpPr>
        <p:spPr>
          <a:xfrm rot="5400000">
            <a:off x="5607851" y="1678769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6965173" y="3536157"/>
            <a:ext cx="357190" cy="85725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011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00034" y="285728"/>
            <a:ext cx="8286808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Дидактические  игры с предметами </a:t>
            </a:r>
            <a:r>
              <a:rPr lang="ru-RU" sz="2000" b="1" dirty="0" smtClean="0">
                <a:solidFill>
                  <a:srgbClr val="C00000"/>
                </a:solidFill>
              </a:rPr>
              <a:t>(природным материалом) 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571472" y="1142984"/>
            <a:ext cx="7929618" cy="8572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Цель: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000" b="1" dirty="0" err="1" smtClean="0">
                <a:solidFill>
                  <a:srgbClr val="002060"/>
                </a:solidFill>
              </a:rPr>
              <a:t>сенсорики</a:t>
            </a:r>
            <a:r>
              <a:rPr lang="ru-RU" sz="2000" b="1" dirty="0" smtClean="0">
                <a:solidFill>
                  <a:srgbClr val="002060"/>
                </a:solidFill>
              </a:rPr>
              <a:t> ребенка, формирование представлений о различных сенсорных качествах (цвет, величина и т. д.).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564904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Разложи плоды по группам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какой ветки детка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Сбор фруктов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Найди недостающее животное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Найди пару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Дорисуй гриб (траву, дерево, фрукт)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Раскрась листочки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Дорисуй по точкам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Угадай по тени, контуру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Найди отличия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Какие животные нарисованы (наложение)</a:t>
            </a:r>
            <a:endParaRPr lang="ru-RU" dirty="0"/>
          </a:p>
        </p:txBody>
      </p:sp>
      <p:pic>
        <p:nvPicPr>
          <p:cNvPr id="9" name="Рисунок 8" descr="DSC011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9058" y="2071678"/>
            <a:ext cx="2381235" cy="1785926"/>
          </a:xfrm>
          <a:prstGeom prst="rect">
            <a:avLst/>
          </a:prstGeom>
        </p:spPr>
      </p:pic>
      <p:pic>
        <p:nvPicPr>
          <p:cNvPr id="10" name="Рисунок 9" descr="DSC0114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15074" y="4357694"/>
            <a:ext cx="2572789" cy="192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SC0113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43702" y="2143116"/>
            <a:ext cx="2285984" cy="1714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15074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Разложи по группам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39290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Дорисуй по точкам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3929066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Найдите родственников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s3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4714884"/>
            <a:ext cx="1857388" cy="177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009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928662" y="285728"/>
            <a:ext cx="7358114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Настольно-печатные дидактические  игры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28596" y="1214422"/>
            <a:ext cx="8429684" cy="114300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b="1" dirty="0" smtClean="0">
                <a:solidFill>
                  <a:srgbClr val="002060"/>
                </a:solidFill>
              </a:rPr>
              <a:t>  уточнение представлений об окружающем, систематизация знаний, развитие памяти, мыслительных процессов (лото, домино, разрезные картинки, складные кубики и т. д.)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33685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Соберем букет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Стань другом природы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прогулке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Узнай живой мир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мире природы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Ты чей малыш?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Земля и ее жители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Волшебница вода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где растет, ко где живет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кем дружит ель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Прогулка по городу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Логические цепочки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Парочки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саду, на поле, в огороде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сначала, что потом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Большие-маленькие</a:t>
            </a:r>
            <a:endParaRPr lang="ru-RU" dirty="0" smtClean="0"/>
          </a:p>
        </p:txBody>
      </p:sp>
      <p:pic>
        <p:nvPicPr>
          <p:cNvPr id="10" name="Рисунок 9" descr="DSC009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3306" y="2428868"/>
            <a:ext cx="2381235" cy="1785926"/>
          </a:xfrm>
          <a:prstGeom prst="rect">
            <a:avLst/>
          </a:prstGeom>
        </p:spPr>
      </p:pic>
      <p:pic>
        <p:nvPicPr>
          <p:cNvPr id="11" name="Рисунок 10" descr="DSC0093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57950" y="2428868"/>
            <a:ext cx="2500298" cy="1875224"/>
          </a:xfrm>
          <a:prstGeom prst="rect">
            <a:avLst/>
          </a:prstGeom>
        </p:spPr>
      </p:pic>
      <p:pic>
        <p:nvPicPr>
          <p:cNvPr id="12" name="Рисунок 11" descr="DSC0093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8992" y="4429132"/>
            <a:ext cx="2857488" cy="2143116"/>
          </a:xfrm>
          <a:prstGeom prst="rect">
            <a:avLst/>
          </a:prstGeom>
        </p:spPr>
      </p:pic>
      <p:pic>
        <p:nvPicPr>
          <p:cNvPr id="13" name="Рисунок 12" descr="DSC0095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29388" y="4572008"/>
            <a:ext cx="2476485" cy="18573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4942" y="414338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Собери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букет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Стань другом природы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кем дружит ель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001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214282" y="285728"/>
            <a:ext cx="6572296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Словесные дидактические  игры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142844" y="1071546"/>
            <a:ext cx="8215370" cy="857256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Цель: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 мышления, внимания, сообразительности, быстроты реакции, связной речи.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357158" y="6072182"/>
            <a:ext cx="8429684" cy="78581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Словесно-дидактическими играми стараемся скрасить досуг, прогулку в дождь, вынужденное ожидание.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Четвертый лишний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Назови ласково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Загадай фрукт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Кто заметит больше признаков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Сравни куст-дерево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Отгадай по описанию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Дикие животные и их детеныши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Определи период осени по дереву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Где можем встретить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лесу или в огороде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Узнай по описанию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Чего больше – птиц или крыльев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" name="Рисунок 9" descr="DSC001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2285992"/>
            <a:ext cx="2000232" cy="1500174"/>
          </a:xfrm>
          <a:prstGeom prst="rect">
            <a:avLst/>
          </a:prstGeom>
        </p:spPr>
      </p:pic>
      <p:pic>
        <p:nvPicPr>
          <p:cNvPr id="11" name="Рисунок 10" descr="DSC0003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43702" y="4286256"/>
            <a:ext cx="2500298" cy="1875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3174" y="24288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Угадай по описанию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DSC0102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4286256"/>
            <a:ext cx="2381266" cy="1785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57818" y="385762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Сравни куст, дерево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s1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396" y="1643050"/>
            <a:ext cx="1524004" cy="152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000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285728"/>
            <a:ext cx="4929222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Подвижные  игры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214282" y="5286388"/>
            <a:ext cx="8715436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Методика проведения подвижных игр аналогична методике проведения дидактических игр и направлена на постепенное формирование у детей умения, самостоятельно организовывать эти игры.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80728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Огуречик</a:t>
            </a:r>
            <a:r>
              <a:rPr lang="ru-RU" dirty="0" smtClean="0"/>
              <a:t>, </a:t>
            </a:r>
            <a:r>
              <a:rPr lang="ru-RU" dirty="0" err="1" smtClean="0"/>
              <a:t>огуречик</a:t>
            </a:r>
            <a:r>
              <a:rPr lang="ru-RU" dirty="0" smtClean="0"/>
              <a:t>, не ходи на тот </a:t>
            </a:r>
            <a:r>
              <a:rPr lang="ru-RU" dirty="0" err="1" smtClean="0"/>
              <a:t>конечик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Море волнуется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Гуси-лебеди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Волк во рву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 медведя во бору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Попади в цель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Вершки-корешки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 кочки на кочку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Мышеловка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Хитрая лиса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Медведь и пчелы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Охотники и зайцы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Совушка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Перелет птиц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9" name="Рисунок 8" descr="DSC000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72132" y="214290"/>
            <a:ext cx="2428860" cy="1821645"/>
          </a:xfrm>
          <a:prstGeom prst="rect">
            <a:avLst/>
          </a:prstGeom>
        </p:spPr>
      </p:pic>
      <p:pic>
        <p:nvPicPr>
          <p:cNvPr id="10" name="Рисунок 9" descr="DSC0113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14612" y="2071678"/>
            <a:ext cx="3000396" cy="2250297"/>
          </a:xfrm>
          <a:prstGeom prst="rect">
            <a:avLst/>
          </a:prstGeom>
        </p:spPr>
      </p:pic>
      <p:pic>
        <p:nvPicPr>
          <p:cNvPr id="11" name="Рисунок 10" descr="DSC0103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00760" y="3071810"/>
            <a:ext cx="2762236" cy="2071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12" y="2571744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кочки на кочку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44291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Волк во рву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20716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Море волнуется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001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357158" y="214290"/>
            <a:ext cx="5857916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Сюжетно – ролевые  игры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0" y="1142984"/>
            <a:ext cx="8429684" cy="114300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b="1" dirty="0" smtClean="0">
                <a:solidFill>
                  <a:srgbClr val="002060"/>
                </a:solidFill>
              </a:rPr>
              <a:t>  вызывать эмоциональный отклик, оказывать влияние на формирование правильного отношения к объектам растительного и животного мира.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56490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Зоопарк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Ферма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Мы в деревне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Овощной магазин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Путешествие по городу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9" name="Рисунок 8" descr="DSC0018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4357694"/>
            <a:ext cx="3333740" cy="2500306"/>
          </a:xfrm>
          <a:prstGeom prst="rect">
            <a:avLst/>
          </a:prstGeom>
        </p:spPr>
      </p:pic>
      <p:pic>
        <p:nvPicPr>
          <p:cNvPr id="11" name="Рисунок 10" descr="DSC010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57686" y="2500306"/>
            <a:ext cx="2214578" cy="1660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6050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зоопарк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392906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в деревне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DSC0895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4286256"/>
            <a:ext cx="3143240" cy="2357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15206" y="4929198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Путешествие по городу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315288020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43702" y="2285992"/>
            <a:ext cx="2229857" cy="182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09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  <p:pic>
        <p:nvPicPr>
          <p:cNvPr id="4" name="Picture 4" descr="Картинка 38 из 169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142976" y="285728"/>
            <a:ext cx="6858048" cy="714380"/>
          </a:xfrm>
          <a:prstGeom prst="plaqu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Творческие игры - драматизации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 какую игру я играю? (пантомимика)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Сравни лица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Будь внимательным – покажи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зеркало</a:t>
            </a:r>
          </a:p>
        </p:txBody>
      </p:sp>
      <p:pic>
        <p:nvPicPr>
          <p:cNvPr id="13" name="Рисунок 12" descr="DSC0019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71670" y="2357430"/>
            <a:ext cx="2762237" cy="2071678"/>
          </a:xfrm>
          <a:prstGeom prst="rect">
            <a:avLst/>
          </a:prstGeom>
        </p:spPr>
      </p:pic>
      <p:pic>
        <p:nvPicPr>
          <p:cNvPr id="14" name="Рисунок 13" descr="DSC0101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29322" y="1071546"/>
            <a:ext cx="2786082" cy="2089562"/>
          </a:xfrm>
          <a:prstGeom prst="rect">
            <a:avLst/>
          </a:prstGeom>
        </p:spPr>
      </p:pic>
      <p:pic>
        <p:nvPicPr>
          <p:cNvPr id="15" name="Рисунок 14" descr="DSC0102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7158" y="4286256"/>
            <a:ext cx="2666987" cy="2000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16" y="3286124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колобок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Гуси-лебеди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488668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какую игру я играю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DSC0112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868" y="4429132"/>
            <a:ext cx="2762238" cy="2071678"/>
          </a:xfrm>
          <a:prstGeom prst="rect">
            <a:avLst/>
          </a:prstGeom>
        </p:spPr>
      </p:pic>
      <p:pic>
        <p:nvPicPr>
          <p:cNvPr id="20" name="Рисунок 19" descr="DSC01126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429388" y="4429132"/>
            <a:ext cx="2714612" cy="20359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00728" y="64886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репка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835</Words>
  <Application>Microsoft Office PowerPoint</Application>
  <PresentationFormat>Экран (4:3)</PresentationFormat>
  <Paragraphs>187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123</cp:lastModifiedBy>
  <cp:revision>228</cp:revision>
  <dcterms:created xsi:type="dcterms:W3CDTF">2012-02-17T06:56:14Z</dcterms:created>
  <dcterms:modified xsi:type="dcterms:W3CDTF">2013-09-04T19:59:37Z</dcterms:modified>
</cp:coreProperties>
</file>