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A5499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C2444-BA9B-4F28-85F6-540FDFCFA0E6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28154-617C-45AE-BB24-48005377F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28154-617C-45AE-BB24-48005377FFC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45AB25-FD4F-4162-AFC5-FC92195A6EC9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93A4B-8058-42FC-A26C-2E8F244FBA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 advClick="0" advTm="10000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45AB25-FD4F-4162-AFC5-FC92195A6EC9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93A4B-8058-42FC-A26C-2E8F244FB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45AB25-FD4F-4162-AFC5-FC92195A6EC9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93A4B-8058-42FC-A26C-2E8F244FB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45AB25-FD4F-4162-AFC5-FC92195A6EC9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93A4B-8058-42FC-A26C-2E8F244FB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45AB25-FD4F-4162-AFC5-FC92195A6EC9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93A4B-8058-42FC-A26C-2E8F244FBA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 advClick="0" advTm="10000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45AB25-FD4F-4162-AFC5-FC92195A6EC9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93A4B-8058-42FC-A26C-2E8F244FB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45AB25-FD4F-4162-AFC5-FC92195A6EC9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93A4B-8058-42FC-A26C-2E8F244FB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45AB25-FD4F-4162-AFC5-FC92195A6EC9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93A4B-8058-42FC-A26C-2E8F244FB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45AB25-FD4F-4162-AFC5-FC92195A6EC9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93A4B-8058-42FC-A26C-2E8F244FBA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 advClick="0" advTm="10000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45AB25-FD4F-4162-AFC5-FC92195A6EC9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93A4B-8058-42FC-A26C-2E8F244FBA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45AB25-FD4F-4162-AFC5-FC92195A6EC9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93A4B-8058-42FC-A26C-2E8F244FBA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 advClick="0" advTm="10000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845AB25-FD4F-4162-AFC5-FC92195A6EC9}" type="datetimeFigureOut">
              <a:rPr lang="ru-RU" smtClean="0"/>
              <a:pPr/>
              <a:t>25.10.2012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9893A4B-8058-42FC-A26C-2E8F244FBA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ransition spd="slow" advClick="0" advTm="10000">
    <p:split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-785842"/>
            <a:ext cx="7406640" cy="2497598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reflection blurRad="12700" stA="50000" endPos="50000" dist="5000" dir="5400000" sy="-100000" rotWithShape="0"/>
                </a:effectLst>
              </a:rPr>
              <a:t>Детская агрессия</a:t>
            </a:r>
            <a:endParaRPr lang="ru-RU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rgbClr val="FFFF00">
                    <a:alpha val="60000"/>
                  </a:srgbClr>
                </a:glo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4071942"/>
            <a:ext cx="71438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285992"/>
            <a:ext cx="464347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 advClick="0" advTm="10000"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4214874" y="214290"/>
            <a:ext cx="10215634" cy="50400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>
                <a:gd name="adj" fmla="val 50655"/>
              </a:avLst>
            </a:prstTxWarp>
            <a:spAutoFit/>
            <a:scene3d>
              <a:camera prst="perspectiveHeroicExtremeRightFacing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         </a:t>
            </a:r>
            <a:endParaRPr lang="ru-RU" sz="2000" b="1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142984"/>
            <a:ext cx="3571900" cy="5072098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perspectiveContrastingLeftFacing">
              <a:rot lat="623785" lon="1200000" rev="21386789"/>
            </a:camera>
            <a:lightRig rig="threePt" dir="t"/>
          </a:scene3d>
        </p:spPr>
      </p:pic>
      <p:sp>
        <p:nvSpPr>
          <p:cNvPr id="4" name="TextBox 3"/>
          <p:cNvSpPr txBox="1"/>
          <p:nvPr/>
        </p:nvSpPr>
        <p:spPr>
          <a:xfrm>
            <a:off x="642910" y="785794"/>
            <a:ext cx="5357850" cy="5262979"/>
          </a:xfrm>
          <a:prstGeom prst="rect">
            <a:avLst/>
          </a:prstGeom>
          <a:noFill/>
          <a:scene3d>
            <a:camera prst="perspectiveHeroicExtremeRightFacing">
              <a:rot lat="487347" lon="19800000" rev="174516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4800" b="1" spc="50" dirty="0" smtClean="0">
                <a:ln w="1270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Агрессия </a:t>
            </a:r>
            <a:r>
              <a:rPr lang="en-US" sz="4800" b="1" spc="50" dirty="0" smtClean="0">
                <a:ln w="1270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–</a:t>
            </a:r>
            <a:r>
              <a:rPr lang="ru-RU" sz="4800" b="1" spc="50" dirty="0" smtClean="0">
                <a:ln w="1270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en-US" sz="4800" b="1" spc="50" dirty="0" smtClean="0">
              <a:ln w="12700">
                <a:solidFill>
                  <a:schemeClr val="tx2">
                    <a:lumMod val="75000"/>
                  </a:schemeClr>
                </a:solidFill>
              </a:ln>
              <a:solidFill>
                <a:srgbClr val="FFFF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sz="3200" b="1" spc="50" dirty="0" smtClean="0">
                <a:ln w="1270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поведение, ориентированное </a:t>
            </a:r>
            <a:endParaRPr lang="en-US" sz="3200" b="1" spc="50" dirty="0" smtClean="0">
              <a:ln w="12700">
                <a:solidFill>
                  <a:schemeClr val="tx2">
                    <a:lumMod val="75000"/>
                  </a:schemeClr>
                </a:solidFill>
              </a:ln>
              <a:solidFill>
                <a:srgbClr val="FFFF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sz="3200" b="1" spc="50" dirty="0" smtClean="0">
                <a:ln w="1270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на нанесение вреда объектам, </a:t>
            </a:r>
          </a:p>
          <a:p>
            <a:r>
              <a:rPr lang="ru-RU" sz="3200" b="1" spc="50" dirty="0" smtClean="0">
                <a:ln w="1270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 качестве которых могут выступать</a:t>
            </a:r>
          </a:p>
          <a:p>
            <a:r>
              <a:rPr lang="ru-RU" sz="3200" b="1" spc="50" dirty="0" smtClean="0">
                <a:ln w="1270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живые существа или неодушевлённые </a:t>
            </a:r>
            <a:endParaRPr lang="en-US" sz="3200" b="1" spc="50" dirty="0" smtClean="0">
              <a:ln w="12700">
                <a:solidFill>
                  <a:schemeClr val="tx2">
                    <a:lumMod val="75000"/>
                  </a:schemeClr>
                </a:solidFill>
              </a:ln>
              <a:solidFill>
                <a:srgbClr val="FFFF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sz="3200" b="1" spc="50" dirty="0" smtClean="0">
                <a:ln w="1270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предметы.</a:t>
            </a:r>
            <a:endParaRPr lang="ru-RU" sz="3200" dirty="0">
              <a:ln w="12700">
                <a:solidFill>
                  <a:schemeClr val="tx2">
                    <a:lumMod val="75000"/>
                  </a:schemeClr>
                </a:solidFill>
              </a:ln>
              <a:solidFill>
                <a:srgbClr val="FFFF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 advClick="0" advTm="10000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57166"/>
            <a:ext cx="750099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Агрессивные действия выступают в качестве:</a:t>
            </a:r>
          </a:p>
          <a:p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•Средства достижения какой-либо       значимой цели; </a:t>
            </a:r>
          </a:p>
          <a:p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•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Способа психологической разрядки; </a:t>
            </a:r>
          </a:p>
          <a:p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•Способа удовлетворения потребности в самореализации и самоутверждении. 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 advClick="0" advTm="10000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85794"/>
            <a:ext cx="5572164" cy="230832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2000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ru-RU" sz="2000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Физическую агрессию(использование физической силы против другого человека или объекта); </a:t>
            </a:r>
          </a:p>
          <a:p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643182"/>
            <a:ext cx="178595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1000108"/>
            <a:ext cx="1838353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4714884"/>
            <a:ext cx="185738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285984" y="2285992"/>
            <a:ext cx="6000792" cy="295465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ln w="11430"/>
                <a:solidFill>
                  <a:srgbClr val="FFFF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ln w="11430"/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</a:t>
            </a:r>
            <a:r>
              <a:rPr lang="ru-RU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Вербальную агрессию(выражение негативных чувств как через форму (ссора, крик, визг), так и через содержание вербальных реакций (угроза, проклятья, ругань)); </a:t>
            </a:r>
          </a:p>
          <a:p>
            <a:endParaRPr lang="ru-RU" b="1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4929198"/>
            <a:ext cx="5715040" cy="123110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000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  </a:t>
            </a:r>
            <a:r>
              <a:rPr lang="ru-RU" b="1" dirty="0" err="1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Аутоагрессию</a:t>
            </a:r>
            <a:r>
              <a:rPr lang="ru-RU" b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(самообвинение, самоунижение, нанесение себе телесных повреждений). </a:t>
            </a:r>
            <a:endParaRPr lang="ru-RU" b="1" dirty="0">
              <a:ln w="11430">
                <a:solidFill>
                  <a:srgbClr val="FFFF00"/>
                </a:solidFill>
              </a:ln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100" y="285728"/>
            <a:ext cx="7539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Агрессивные проявления подразделяются на:</a:t>
            </a:r>
            <a:endParaRPr lang="ru-RU" sz="2800" b="1" dirty="0">
              <a:ln w="10541" cmpd="sng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 advClick="0" advTm="10000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714356"/>
            <a:ext cx="7715304" cy="5632311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Факторы, провоцирующие агрессивность у ребёнка:</a:t>
            </a:r>
          </a:p>
          <a:p>
            <a:endParaRPr lang="ru-RU" sz="3200" b="1" cap="all" dirty="0" smtClean="0">
              <a:ln w="0"/>
              <a:solidFill>
                <a:schemeClr val="accent2">
                  <a:lumMod val="60000"/>
                  <a:lumOff val="4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ru-RU" sz="3200" b="1" cap="all" dirty="0" smtClean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•Наследственно-характерологические</a:t>
            </a:r>
          </a:p>
          <a:p>
            <a:endParaRPr lang="ru-RU" sz="3200" b="1" cap="all" dirty="0" smtClean="0">
              <a:ln w="0"/>
              <a:solidFill>
                <a:schemeClr val="accent2">
                  <a:lumMod val="60000"/>
                  <a:lumOff val="4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ru-RU" sz="3200" b="1" cap="all" dirty="0" smtClean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•Органические </a:t>
            </a:r>
          </a:p>
          <a:p>
            <a:endParaRPr lang="ru-RU" sz="3200" b="1" cap="all" dirty="0" smtClean="0">
              <a:ln w="0"/>
              <a:solidFill>
                <a:schemeClr val="accent2">
                  <a:lumMod val="60000"/>
                  <a:lumOff val="4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ru-RU" sz="3200" b="1" cap="all" dirty="0" smtClean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•Социально-бытовые</a:t>
            </a:r>
          </a:p>
          <a:p>
            <a:pPr lvl="1"/>
            <a:endParaRPr lang="ru-RU" sz="3200" b="1" cap="all" dirty="0" smtClean="0">
              <a:ln w="0"/>
              <a:solidFill>
                <a:schemeClr val="accent2">
                  <a:lumMod val="60000"/>
                  <a:lumOff val="4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ru-RU" sz="3200" b="1" cap="all" dirty="0" smtClean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•Ситуационные</a:t>
            </a:r>
          </a:p>
        </p:txBody>
      </p:sp>
    </p:spTree>
  </p:cSld>
  <p:clrMapOvr>
    <a:masterClrMapping/>
  </p:clrMapOvr>
  <p:transition spd="slow" advClick="0" advTm="10000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4290"/>
            <a:ext cx="4929222" cy="646330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HeroicExtremeRightFacing">
                <a:rot lat="487347" lon="21000000" rev="174516"/>
              </a:camera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000" b="1" cap="all" dirty="0" smtClean="0">
                <a:ln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Основные причины проявления детской агрессии:</a:t>
            </a:r>
          </a:p>
          <a:p>
            <a:endParaRPr lang="ru-RU" b="1" cap="all" dirty="0" smtClean="0">
              <a:ln/>
              <a:solidFill>
                <a:srgbClr val="FFFF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  <a:p>
            <a:pPr>
              <a:buFontTx/>
              <a:buChar char="-"/>
            </a:pPr>
            <a:r>
              <a:rPr lang="ru-RU" b="1" cap="all" dirty="0" smtClean="0">
                <a:ln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Разрушение </a:t>
            </a:r>
            <a:r>
              <a:rPr lang="ru-RU" b="1" cap="all" dirty="0" smtClean="0">
                <a:ln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эмоциональных связей в </a:t>
            </a:r>
            <a:r>
              <a:rPr lang="ru-RU" b="1" cap="all" dirty="0" smtClean="0">
                <a:ln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семье</a:t>
            </a:r>
          </a:p>
          <a:p>
            <a:pPr>
              <a:buFontTx/>
              <a:buChar char="-"/>
            </a:pPr>
            <a:endParaRPr lang="ru-RU" b="1" cap="all" dirty="0" smtClean="0">
              <a:ln/>
              <a:solidFill>
                <a:srgbClr val="FFFF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  <a:p>
            <a:pPr>
              <a:buFontTx/>
              <a:buChar char="-"/>
            </a:pPr>
            <a:r>
              <a:rPr lang="ru-RU" b="1" cap="all" dirty="0" smtClean="0">
                <a:ln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Неуважение к личности </a:t>
            </a:r>
            <a:r>
              <a:rPr lang="ru-RU" b="1" cap="all" dirty="0" smtClean="0">
                <a:ln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ребенка</a:t>
            </a:r>
          </a:p>
          <a:p>
            <a:pPr>
              <a:buFontTx/>
              <a:buChar char="-"/>
            </a:pPr>
            <a:endParaRPr lang="ru-RU" b="1" cap="all" dirty="0" smtClean="0">
              <a:ln/>
              <a:solidFill>
                <a:srgbClr val="FFFF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  <a:p>
            <a:pPr>
              <a:buFontTx/>
              <a:buChar char="-"/>
            </a:pPr>
            <a:r>
              <a:rPr lang="ru-RU" b="1" cap="all" dirty="0" smtClean="0">
                <a:ln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Чрезмерный контроль или полное отсутствие </a:t>
            </a:r>
            <a:r>
              <a:rPr lang="ru-RU" b="1" cap="all" dirty="0" smtClean="0">
                <a:ln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его</a:t>
            </a:r>
          </a:p>
          <a:p>
            <a:pPr>
              <a:buFontTx/>
              <a:buChar char="-"/>
            </a:pPr>
            <a:endParaRPr lang="ru-RU" b="1" cap="all" dirty="0" smtClean="0">
              <a:ln/>
              <a:solidFill>
                <a:srgbClr val="FFFF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  <a:p>
            <a:pPr>
              <a:buFontTx/>
              <a:buChar char="-"/>
            </a:pPr>
            <a:r>
              <a:rPr lang="ru-RU" b="1" cap="all" dirty="0" smtClean="0">
                <a:ln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Избыток или недостаток внимания со стороны </a:t>
            </a:r>
            <a:r>
              <a:rPr lang="ru-RU" b="1" cap="all" dirty="0" smtClean="0">
                <a:ln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родителей</a:t>
            </a:r>
          </a:p>
          <a:p>
            <a:endParaRPr lang="ru-RU" b="1" cap="all" dirty="0" smtClean="0">
              <a:ln/>
              <a:solidFill>
                <a:srgbClr val="FFFF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  <a:p>
            <a:pPr>
              <a:buFontTx/>
              <a:buChar char="-"/>
            </a:pPr>
            <a:r>
              <a:rPr lang="ru-RU" b="1" cap="all" dirty="0" smtClean="0">
                <a:ln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Запрет </a:t>
            </a:r>
            <a:r>
              <a:rPr lang="ru-RU" b="1" cap="all" dirty="0" smtClean="0">
                <a:ln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на физическую </a:t>
            </a:r>
            <a:r>
              <a:rPr lang="ru-RU" b="1" cap="all" dirty="0" smtClean="0">
                <a:ln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активность</a:t>
            </a:r>
          </a:p>
          <a:p>
            <a:pPr>
              <a:buFontTx/>
              <a:buChar char="-"/>
            </a:pPr>
            <a:endParaRPr lang="ru-RU" b="1" cap="all" dirty="0" smtClean="0">
              <a:ln/>
              <a:solidFill>
                <a:srgbClr val="FFFF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  <a:p>
            <a:pPr>
              <a:buFontTx/>
              <a:buChar char="-"/>
            </a:pPr>
            <a:r>
              <a:rPr lang="ru-RU" b="1" cap="all" dirty="0" smtClean="0">
                <a:ln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Отказ в праве на личную </a:t>
            </a:r>
            <a:r>
              <a:rPr lang="ru-RU" b="1" cap="all" dirty="0" smtClean="0">
                <a:ln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свободу</a:t>
            </a:r>
          </a:p>
          <a:p>
            <a:pPr>
              <a:buFontTx/>
              <a:buChar char="-"/>
            </a:pPr>
            <a:endParaRPr lang="ru-RU" b="1" cap="all" dirty="0" smtClean="0">
              <a:ln/>
              <a:solidFill>
                <a:srgbClr val="FFFF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  <a:p>
            <a:pPr>
              <a:buFontTx/>
              <a:buChar char="-"/>
            </a:pPr>
            <a:r>
              <a:rPr lang="ru-RU" b="1" cap="all" dirty="0" smtClean="0">
                <a:ln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Подсознательное ожидание </a:t>
            </a:r>
            <a:r>
              <a:rPr lang="ru-RU" b="1" cap="all" dirty="0" smtClean="0">
                <a:ln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опасности</a:t>
            </a:r>
          </a:p>
          <a:p>
            <a:pPr>
              <a:buFontTx/>
              <a:buChar char="-"/>
            </a:pPr>
            <a:endParaRPr lang="ru-RU" b="1" cap="all" dirty="0" smtClean="0">
              <a:ln/>
              <a:solidFill>
                <a:srgbClr val="FFFF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  <a:p>
            <a:pPr>
              <a:buFontTx/>
              <a:buChar char="-"/>
            </a:pPr>
            <a:r>
              <a:rPr lang="ru-RU" b="1" cap="all" dirty="0" smtClean="0">
                <a:ln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Неуверенность </a:t>
            </a:r>
            <a:r>
              <a:rPr lang="ru-RU" b="1" cap="all" dirty="0" smtClean="0">
                <a:ln/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в собственной безопасности</a:t>
            </a:r>
            <a:endParaRPr lang="ru-RU" b="1" cap="all" dirty="0">
              <a:ln/>
              <a:solidFill>
                <a:srgbClr val="FFFF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928670"/>
            <a:ext cx="357190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perspectiveContrastingLeftFacing">
              <a:rot lat="623785" lon="600000" rev="21386789"/>
            </a:camera>
            <a:lightRig rig="threePt" dir="t"/>
          </a:scene3d>
        </p:spPr>
      </p:pic>
    </p:spTree>
  </p:cSld>
  <p:clrMapOvr>
    <a:masterClrMapping/>
  </p:clrMapOvr>
  <p:transition spd="slow" advClick="0" advTm="10000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214290"/>
            <a:ext cx="4071966" cy="24929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Что делать с агрессивными детьми?</a:t>
            </a:r>
          </a:p>
          <a:p>
            <a:endParaRPr lang="ru-RU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endParaRPr lang="ru-RU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endParaRPr lang="ru-RU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endParaRPr lang="ru-RU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endParaRPr lang="ru-RU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14282" y="928670"/>
            <a:ext cx="7963233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all" normalizeH="0" baseline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  <a:latin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1" i="0" u="none" strike="noStrike" cap="all" normalizeH="0" baseline="0" dirty="0" smtClean="0">
                <a:ln w="9000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rgbClr val="FFFF99">
                      <a:alpha val="60000"/>
                    </a:srgbClr>
                  </a:glow>
                  <a:reflection blurRad="12700" stA="28000" endPos="45000" dist="1000" dir="5400000" sy="-100000" algn="bl" rotWithShape="0"/>
                </a:effectLst>
                <a:latin typeface="Arial" charset="0"/>
              </a:rPr>
              <a:t>Задуматься над причинами такого поведения.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800" b="1" i="0" u="none" strike="noStrike" cap="all" normalizeH="0" baseline="0" dirty="0" smtClean="0">
              <a:ln w="9000" cmpd="sng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101600">
                  <a:srgbClr val="FFFF99">
                    <a:alpha val="60000"/>
                  </a:srgbClr>
                </a:glow>
                <a:reflection blurRad="12700" stA="28000" endPos="45000" dist="1000" dir="5400000" sy="-100000" algn="bl" rotWithShape="0"/>
              </a:effectLst>
              <a:latin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1" i="0" u="none" strike="noStrike" cap="all" normalizeH="0" baseline="0" dirty="0" smtClean="0">
                <a:ln w="9000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rgbClr val="FFFF99">
                      <a:alpha val="60000"/>
                    </a:srgbClr>
                  </a:glow>
                  <a:reflection blurRad="12700" stA="28000" endPos="45000" dist="1000" dir="5400000" sy="-100000" algn="bl" rotWithShape="0"/>
                </a:effectLst>
                <a:latin typeface="Arial" charset="0"/>
              </a:rPr>
              <a:t>Если причина агрессивности – дефицит родительского внимания, то вы сами знаете, что нужно делать.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800" b="1" i="0" u="none" strike="noStrike" cap="all" normalizeH="0" baseline="0" dirty="0" smtClean="0">
              <a:ln w="9000" cmpd="sng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101600">
                  <a:srgbClr val="FFFF99">
                    <a:alpha val="60000"/>
                  </a:srgbClr>
                </a:glow>
                <a:reflection blurRad="12700" stA="28000" endPos="45000" dist="1000" dir="5400000" sy="-100000" algn="bl" rotWithShape="0"/>
              </a:effectLst>
              <a:latin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1" i="0" u="none" strike="noStrike" cap="all" normalizeH="0" baseline="0" dirty="0" smtClean="0">
                <a:ln w="9000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rgbClr val="FFFF99">
                      <a:alpha val="60000"/>
                    </a:srgbClr>
                  </a:glow>
                  <a:reflection blurRad="12700" stA="28000" endPos="45000" dist="1000" dir="5400000" sy="-100000" algn="bl" rotWithShape="0"/>
                </a:effectLst>
                <a:latin typeface="Arial" charset="0"/>
              </a:rPr>
              <a:t>Не кричите, не обвиняйте ребенка в совершенном. Это не поможет.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1" i="0" u="none" strike="noStrike" cap="all" normalizeH="0" baseline="0" dirty="0" smtClean="0">
                <a:ln w="9000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rgbClr val="FFFF99">
                      <a:alpha val="60000"/>
                    </a:srgbClr>
                  </a:glow>
                  <a:reflection blurRad="12700" stA="28000" endPos="45000" dist="1000" dir="5400000" sy="-100000" algn="bl" rotWithShape="0"/>
                </a:effectLst>
                <a:latin typeface="Arial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1" i="0" u="none" strike="noStrike" cap="all" normalizeH="0" baseline="0" dirty="0" smtClean="0">
                <a:ln w="9000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rgbClr val="FFFF99">
                      <a:alpha val="60000"/>
                    </a:srgbClr>
                  </a:glow>
                  <a:reflection blurRad="12700" stA="28000" endPos="45000" dist="1000" dir="5400000" sy="-100000" algn="bl" rotWithShape="0"/>
                </a:effectLst>
                <a:latin typeface="Arial" charset="0"/>
              </a:rPr>
              <a:t>Попробуйте успокоить и отвлечь детское внимание.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800" b="1" i="0" u="none" strike="noStrike" cap="all" normalizeH="0" baseline="0" dirty="0" smtClean="0">
              <a:ln w="9000" cmpd="sng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101600">
                  <a:srgbClr val="FFFF99">
                    <a:alpha val="60000"/>
                  </a:srgbClr>
                </a:glow>
                <a:reflection blurRad="12700" stA="28000" endPos="45000" dist="1000" dir="5400000" sy="-100000" algn="bl" rotWithShape="0"/>
              </a:effectLst>
              <a:latin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1" i="0" u="none" strike="noStrike" cap="all" normalizeH="0" baseline="0" dirty="0" smtClean="0">
                <a:ln w="9000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rgbClr val="FFFF99">
                      <a:alpha val="60000"/>
                    </a:srgbClr>
                  </a:glow>
                  <a:reflection blurRad="12700" stA="28000" endPos="45000" dist="1000" dir="5400000" sy="-100000" algn="bl" rotWithShape="0"/>
                </a:effectLst>
                <a:latin typeface="Arial" charset="0"/>
              </a:rPr>
              <a:t>Поговорите с ребенком, расскажите, чего вы от него ожидаете.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800" b="1" i="0" u="none" strike="noStrike" cap="all" normalizeH="0" baseline="0" dirty="0" smtClean="0">
              <a:ln w="9000" cmpd="sng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101600">
                  <a:srgbClr val="FFFF99">
                    <a:alpha val="60000"/>
                  </a:srgbClr>
                </a:glow>
                <a:reflection blurRad="12700" stA="28000" endPos="45000" dist="1000" dir="5400000" sy="-100000" algn="bl" rotWithShape="0"/>
              </a:effectLst>
              <a:latin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1" i="0" u="none" strike="noStrike" cap="all" normalizeH="0" baseline="0" dirty="0" smtClean="0">
                <a:ln w="9000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rgbClr val="FFFF99">
                      <a:alpha val="60000"/>
                    </a:srgbClr>
                  </a:glow>
                  <a:reflection blurRad="12700" stA="28000" endPos="45000" dist="1000" dir="5400000" sy="-100000" algn="bl" rotWithShape="0"/>
                </a:effectLst>
                <a:latin typeface="Arial" charset="0"/>
              </a:rPr>
              <a:t>Если приступы агрессии происходят довольно часто, можно помочь крохе и направить его агрессию в мирное русло. Это могут быть занятия спортом, лучше всего – плаванием.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800" b="1" i="0" u="none" strike="noStrike" cap="all" normalizeH="0" baseline="0" dirty="0" smtClean="0">
              <a:ln w="9000" cmpd="sng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101600">
                  <a:srgbClr val="FFFF99">
                    <a:alpha val="60000"/>
                  </a:srgbClr>
                </a:glow>
                <a:reflection blurRad="12700" stA="28000" endPos="45000" dist="1000" dir="5400000" sy="-100000" algn="bl" rotWithShape="0"/>
              </a:effectLst>
              <a:latin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1" i="0" u="none" strike="noStrike" cap="all" normalizeH="0" baseline="0" dirty="0" smtClean="0">
                <a:ln w="9000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rgbClr val="FFFF99">
                      <a:alpha val="60000"/>
                    </a:srgbClr>
                  </a:glow>
                  <a:reflection blurRad="12700" stA="28000" endPos="45000" dist="1000" dir="5400000" sy="-100000" algn="bl" rotWithShape="0"/>
                </a:effectLst>
                <a:latin typeface="Arial" charset="0"/>
              </a:rPr>
              <a:t>Не наказывайте ребенка физически. </a:t>
            </a:r>
          </a:p>
        </p:txBody>
      </p:sp>
    </p:spTree>
  </p:cSld>
  <p:clrMapOvr>
    <a:masterClrMapping/>
  </p:clrMapOvr>
  <p:transition spd="slow" advClick="0" advTm="6000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311</TotalTime>
  <Words>268</Words>
  <Application>Microsoft Office PowerPoint</Application>
  <PresentationFormat>Экран (4:3)</PresentationFormat>
  <Paragraphs>73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Детская агрессия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XP</dc:creator>
  <cp:lastModifiedBy>XP</cp:lastModifiedBy>
  <cp:revision>32</cp:revision>
  <dcterms:created xsi:type="dcterms:W3CDTF">2012-10-19T15:26:19Z</dcterms:created>
  <dcterms:modified xsi:type="dcterms:W3CDTF">2012-10-25T18:51:54Z</dcterms:modified>
</cp:coreProperties>
</file>