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90944-86B8-4497-A932-FE6E0981BB38}" type="datetimeFigureOut">
              <a:rPr lang="ru-RU" smtClean="0"/>
              <a:t>23.08.2012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B18CB-A780-47CE-ACA9-C6717EE2EF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90944-86B8-4497-A932-FE6E0981BB38}" type="datetimeFigureOut">
              <a:rPr lang="ru-RU" smtClean="0"/>
              <a:t>23.08.2012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B18CB-A780-47CE-ACA9-C6717EE2EF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90944-86B8-4497-A932-FE6E0981BB38}" type="datetimeFigureOut">
              <a:rPr lang="ru-RU" smtClean="0"/>
              <a:t>23.08.2012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B18CB-A780-47CE-ACA9-C6717EE2EF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90944-86B8-4497-A932-FE6E0981BB38}" type="datetimeFigureOut">
              <a:rPr lang="ru-RU" smtClean="0"/>
              <a:t>23.08.2012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B18CB-A780-47CE-ACA9-C6717EE2EF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90944-86B8-4497-A932-FE6E0981BB38}" type="datetimeFigureOut">
              <a:rPr lang="ru-RU" smtClean="0"/>
              <a:t>23.08.2012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B18CB-A780-47CE-ACA9-C6717EE2EF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90944-86B8-4497-A932-FE6E0981BB38}" type="datetimeFigureOut">
              <a:rPr lang="ru-RU" smtClean="0"/>
              <a:t>23.08.2012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B18CB-A780-47CE-ACA9-C6717EE2EF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90944-86B8-4497-A932-FE6E0981BB38}" type="datetimeFigureOut">
              <a:rPr lang="ru-RU" smtClean="0"/>
              <a:t>23.08.2012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B18CB-A780-47CE-ACA9-C6717EE2EF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90944-86B8-4497-A932-FE6E0981BB38}" type="datetimeFigureOut">
              <a:rPr lang="ru-RU" smtClean="0"/>
              <a:t>23.08.2012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B18CB-A780-47CE-ACA9-C6717EE2EF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90944-86B8-4497-A932-FE6E0981BB38}" type="datetimeFigureOut">
              <a:rPr lang="ru-RU" smtClean="0"/>
              <a:t>23.08.2012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B18CB-A780-47CE-ACA9-C6717EE2EF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90944-86B8-4497-A932-FE6E0981BB38}" type="datetimeFigureOut">
              <a:rPr lang="ru-RU" smtClean="0"/>
              <a:t>23.08.2012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B18CB-A780-47CE-ACA9-C6717EE2EF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90944-86B8-4497-A932-FE6E0981BB38}" type="datetimeFigureOut">
              <a:rPr lang="ru-RU" smtClean="0"/>
              <a:t>23.08.2012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B18CB-A780-47CE-ACA9-C6717EE2EF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590944-86B8-4497-A932-FE6E0981BB38}" type="datetimeFigureOut">
              <a:rPr lang="ru-RU" smtClean="0"/>
              <a:t>23.08.2012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4B18CB-A780-47CE-ACA9-C6717EE2EFD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70C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908720"/>
            <a:ext cx="8229600" cy="252028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4000" b="1" dirty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</a:t>
            </a:r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ланирование </a:t>
            </a:r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работы по коррекции </a:t>
            </a:r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тревожности.</a:t>
            </a:r>
            <a:endParaRPr lang="ru-RU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 rot="10800000" flipV="1">
            <a:off x="3491880" y="4618003"/>
            <a:ext cx="54006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Опыт работы педагога-психолога МБДОУ  МО г. Краснодар</a:t>
            </a:r>
          </a:p>
          <a:p>
            <a:pPr algn="just"/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«Детский сад № 228»</a:t>
            </a:r>
          </a:p>
          <a:p>
            <a:pPr algn="just"/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Никоновой А.М.</a:t>
            </a:r>
            <a:endParaRPr lang="ru-RU" sz="2000" b="1" dirty="0">
              <a:solidFill>
                <a:schemeClr val="accent4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16"/>
          <p:cNvSpPr>
            <a:spLocks noChangeArrowheads="1" noChangeShapeType="1" noTextEdit="1"/>
          </p:cNvSpPr>
          <p:nvPr/>
        </p:nvSpPr>
        <p:spPr bwMode="auto">
          <a:xfrm>
            <a:off x="107504" y="260648"/>
            <a:ext cx="2736304" cy="504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200" kern="10" spc="0" dirty="0" smtClean="0">
                <a:ln w="12700" algn="ctr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/>
                <a:latin typeface="Arial Black"/>
              </a:rPr>
              <a:t>Планирование работы</a:t>
            </a:r>
            <a:endParaRPr lang="ru-RU" sz="3200" kern="10" spc="0" dirty="0">
              <a:ln w="12700" algn="ctr">
                <a:solidFill>
                  <a:srgbClr val="000000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/>
              <a:latin typeface="Arial Black"/>
            </a:endParaRPr>
          </a:p>
        </p:txBody>
      </p:sp>
      <p:sp>
        <p:nvSpPr>
          <p:cNvPr id="3" name="WordArt 17"/>
          <p:cNvSpPr>
            <a:spLocks noChangeArrowheads="1" noChangeShapeType="1" noTextEdit="1"/>
          </p:cNvSpPr>
          <p:nvPr/>
        </p:nvSpPr>
        <p:spPr bwMode="auto">
          <a:xfrm>
            <a:off x="107504" y="764704"/>
            <a:ext cx="2664000" cy="216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dist" rtl="0"/>
            <a:r>
              <a:rPr lang="ru-RU" sz="2800" kern="10" spc="0" dirty="0" smtClean="0">
                <a:ln w="12700" algn="ctr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/>
                <a:latin typeface="Arial Black"/>
              </a:rPr>
              <a:t>по коррекции</a:t>
            </a:r>
            <a:endParaRPr lang="ru-RU" sz="2800" kern="10" spc="0" dirty="0">
              <a:ln w="12700" algn="ctr">
                <a:solidFill>
                  <a:srgbClr val="000000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/>
              <a:latin typeface="Arial Black"/>
            </a:endParaRPr>
          </a:p>
        </p:txBody>
      </p:sp>
      <p:sp>
        <p:nvSpPr>
          <p:cNvPr id="4" name="WordArt 18"/>
          <p:cNvSpPr>
            <a:spLocks noChangeArrowheads="1" noChangeShapeType="1" noTextEdit="1"/>
          </p:cNvSpPr>
          <p:nvPr/>
        </p:nvSpPr>
        <p:spPr bwMode="auto">
          <a:xfrm>
            <a:off x="1" y="908720"/>
            <a:ext cx="2736000" cy="324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200" kern="10" spc="0" dirty="0" smtClean="0">
                <a:ln w="12700" algn="ctr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/>
                <a:latin typeface="Arial Black"/>
              </a:rPr>
              <a:t> тревожности</a:t>
            </a:r>
            <a:endParaRPr lang="ru-RU" sz="3200" kern="10" spc="0" dirty="0">
              <a:ln w="12700" algn="ctr">
                <a:solidFill>
                  <a:srgbClr val="000000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/>
              <a:latin typeface="Arial Black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2" cstate="print"/>
          <a:srcRect l="53874" t="49519"/>
          <a:stretch>
            <a:fillRect/>
          </a:stretch>
        </p:blipFill>
        <p:spPr bwMode="auto">
          <a:xfrm>
            <a:off x="107504" y="1412776"/>
            <a:ext cx="2592288" cy="1943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3214678" y="285728"/>
          <a:ext cx="5286412" cy="5906248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677533"/>
                <a:gridCol w="2608879"/>
              </a:tblGrid>
              <a:tr h="12421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r>
                        <a:rPr lang="ru-RU" sz="2800" dirty="0">
                          <a:latin typeface="Arial" pitchFamily="34" charset="0"/>
                          <a:cs typeface="Arial" pitchFamily="34" charset="0"/>
                        </a:rPr>
                        <a:t>Направление работы</a:t>
                      </a:r>
                      <a:endParaRPr lang="ru-RU" sz="28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8100" marR="38100" marT="38100" marB="3810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r>
                        <a:rPr lang="ru-RU" sz="2800" dirty="0">
                          <a:latin typeface="Arial" pitchFamily="34" charset="0"/>
                          <a:cs typeface="Arial" pitchFamily="34" charset="0"/>
                        </a:rPr>
                        <a:t>Количество часов</a:t>
                      </a:r>
                      <a:endParaRPr lang="ru-RU" sz="28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8100" marR="38100" marT="38100" marB="38100"/>
                </a:tc>
              </a:tr>
              <a:tr h="4316955">
                <a:tc>
                  <a:txBody>
                    <a:bodyPr/>
                    <a:lstStyle/>
                    <a:p>
                      <a:r>
                        <a:rPr lang="ru-RU" sz="2000" kern="1200" dirty="0" smtClean="0">
                          <a:latin typeface="Arial" pitchFamily="34" charset="0"/>
                          <a:cs typeface="Arial" pitchFamily="34" charset="0"/>
                        </a:rPr>
                        <a:t>3) «Лесенка».</a:t>
                      </a:r>
                    </a:p>
                    <a:p>
                      <a:r>
                        <a:rPr lang="ru-RU" sz="2000" kern="1200" dirty="0" smtClean="0">
                          <a:latin typeface="Arial" pitchFamily="34" charset="0"/>
                          <a:cs typeface="Arial" pitchFamily="34" charset="0"/>
                        </a:rPr>
                        <a:t>Цель: выявить уровень, на который ставит себя ребенок и ожидаемую оценку со стороны родителей, оценку ребенком своих родителей.</a:t>
                      </a:r>
                    </a:p>
                    <a:p>
                      <a:r>
                        <a:rPr lang="ru-RU" sz="2000" kern="1200" dirty="0" smtClean="0">
                          <a:latin typeface="Arial" pitchFamily="34" charset="0"/>
                          <a:cs typeface="Arial" pitchFamily="34" charset="0"/>
                        </a:rPr>
                        <a:t>4)Рисунок семьи.  </a:t>
                      </a:r>
                    </a:p>
                    <a:p>
                      <a:r>
                        <a:rPr lang="ru-RU" sz="2000" kern="1200" dirty="0" smtClean="0">
                          <a:latin typeface="Arial" pitchFamily="34" charset="0"/>
                          <a:cs typeface="Arial" pitchFamily="34" charset="0"/>
                        </a:rPr>
                        <a:t> Цель: возможность посмотреть на семейную ситуацию глазами ребенка.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595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8100" marR="38100" marT="38100" marB="38100"/>
                </a:tc>
                <a:tc>
                  <a:txBody>
                    <a:bodyPr/>
                    <a:lstStyle/>
                    <a:p>
                      <a:r>
                        <a:rPr lang="ru-RU" sz="2000" kern="12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endParaRPr lang="ru-RU" sz="2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8100" marR="38100" marT="38100" marB="3810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WordArt 16"/>
          <p:cNvSpPr>
            <a:spLocks noChangeArrowheads="1" noChangeShapeType="1" noTextEdit="1"/>
          </p:cNvSpPr>
          <p:nvPr/>
        </p:nvSpPr>
        <p:spPr bwMode="auto">
          <a:xfrm>
            <a:off x="107504" y="260648"/>
            <a:ext cx="2736304" cy="504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200" kern="10" spc="0" dirty="0" smtClean="0">
                <a:ln w="12700" algn="ctr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/>
                <a:latin typeface="Arial Black"/>
              </a:rPr>
              <a:t>Планирование работы</a:t>
            </a:r>
            <a:endParaRPr lang="ru-RU" sz="3200" kern="10" spc="0" dirty="0">
              <a:ln w="12700" algn="ctr">
                <a:solidFill>
                  <a:srgbClr val="000000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/>
              <a:latin typeface="Arial Black"/>
            </a:endParaRPr>
          </a:p>
        </p:txBody>
      </p:sp>
      <p:sp>
        <p:nvSpPr>
          <p:cNvPr id="4" name="WordArt 17"/>
          <p:cNvSpPr>
            <a:spLocks noChangeArrowheads="1" noChangeShapeType="1" noTextEdit="1"/>
          </p:cNvSpPr>
          <p:nvPr/>
        </p:nvSpPr>
        <p:spPr bwMode="auto">
          <a:xfrm>
            <a:off x="107504" y="764704"/>
            <a:ext cx="2664000" cy="216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dist" rtl="0"/>
            <a:r>
              <a:rPr lang="ru-RU" sz="2800" kern="10" spc="0" dirty="0" smtClean="0">
                <a:ln w="12700" algn="ctr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/>
                <a:latin typeface="Arial Black"/>
              </a:rPr>
              <a:t>по коррекции</a:t>
            </a:r>
            <a:endParaRPr lang="ru-RU" sz="2800" kern="10" spc="0" dirty="0">
              <a:ln w="12700" algn="ctr">
                <a:solidFill>
                  <a:srgbClr val="000000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/>
              <a:latin typeface="Arial Black"/>
            </a:endParaRPr>
          </a:p>
        </p:txBody>
      </p:sp>
      <p:sp>
        <p:nvSpPr>
          <p:cNvPr id="5" name="WordArt 18"/>
          <p:cNvSpPr>
            <a:spLocks noChangeArrowheads="1" noChangeShapeType="1" noTextEdit="1"/>
          </p:cNvSpPr>
          <p:nvPr/>
        </p:nvSpPr>
        <p:spPr bwMode="auto">
          <a:xfrm>
            <a:off x="1" y="908720"/>
            <a:ext cx="2736000" cy="324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200" kern="10" spc="0" dirty="0" smtClean="0">
                <a:ln w="12700" algn="ctr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/>
                <a:latin typeface="Arial Black"/>
              </a:rPr>
              <a:t> тревожности</a:t>
            </a:r>
            <a:endParaRPr lang="ru-RU" sz="3200" kern="10" spc="0" dirty="0">
              <a:ln w="12700" algn="ctr">
                <a:solidFill>
                  <a:srgbClr val="000000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/>
              <a:latin typeface="Arial Black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2" cstate="print"/>
          <a:srcRect l="53874" t="49519"/>
          <a:stretch>
            <a:fillRect/>
          </a:stretch>
        </p:blipFill>
        <p:spPr bwMode="auto">
          <a:xfrm>
            <a:off x="107504" y="1412776"/>
            <a:ext cx="2592288" cy="1943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3357554" y="285729"/>
          <a:ext cx="5000660" cy="5664137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464250"/>
                <a:gridCol w="2536410"/>
              </a:tblGrid>
              <a:tr h="7054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r>
                        <a:rPr lang="ru-RU" sz="2800" dirty="0">
                          <a:latin typeface="Arial" pitchFamily="34" charset="0"/>
                          <a:cs typeface="Arial" pitchFamily="34" charset="0"/>
                        </a:rPr>
                        <a:t>Направление работы</a:t>
                      </a:r>
                      <a:endParaRPr lang="ru-RU" sz="28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8100" marR="38100" marT="38100" marB="3810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r>
                        <a:rPr lang="ru-RU" sz="2800" dirty="0">
                          <a:latin typeface="Arial" pitchFamily="34" charset="0"/>
                          <a:cs typeface="Arial" pitchFamily="34" charset="0"/>
                        </a:rPr>
                        <a:t>Количество часов</a:t>
                      </a:r>
                      <a:endParaRPr lang="ru-RU" sz="28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8100" marR="38100" marT="38100" marB="38100"/>
                </a:tc>
              </a:tr>
              <a:tr h="3866595">
                <a:tc>
                  <a:txBody>
                    <a:bodyPr/>
                    <a:lstStyle/>
                    <a:p>
                      <a:r>
                        <a:rPr lang="ru-RU" sz="2000" kern="1200" dirty="0" smtClean="0">
                          <a:latin typeface="Arial" pitchFamily="34" charset="0"/>
                          <a:cs typeface="Arial" pitchFamily="34" charset="0"/>
                        </a:rPr>
                        <a:t>5)Детский тест «Рисуночной фрустрации» С. Розенцвейга </a:t>
                      </a:r>
                    </a:p>
                    <a:p>
                      <a:r>
                        <a:rPr lang="ru-RU" sz="2000" kern="1200" dirty="0" smtClean="0">
                          <a:latin typeface="Arial" pitchFamily="34" charset="0"/>
                          <a:cs typeface="Arial" pitchFamily="34" charset="0"/>
                        </a:rPr>
                        <a:t>Цель: отследить стратегии поведения ребенка и тип реагирования на травмирующие ситуации.</a:t>
                      </a:r>
                    </a:p>
                    <a:p>
                      <a:r>
                        <a:rPr lang="ru-RU" sz="2000" kern="1200" dirty="0" smtClean="0">
                          <a:latin typeface="Arial" pitchFamily="34" charset="0"/>
                          <a:cs typeface="Arial" pitchFamily="34" charset="0"/>
                        </a:rPr>
                        <a:t>6) «Рисунок человека».</a:t>
                      </a:r>
                    </a:p>
                    <a:p>
                      <a:r>
                        <a:rPr lang="ru-RU" sz="2000" kern="1200" dirty="0" smtClean="0">
                          <a:latin typeface="Arial" pitchFamily="34" charset="0"/>
                          <a:cs typeface="Arial" pitchFamily="34" charset="0"/>
                        </a:rPr>
                        <a:t> 7) «Семь карточек» </a:t>
                      </a:r>
                    </a:p>
                    <a:p>
                      <a:r>
                        <a:rPr lang="ru-RU" sz="2000" kern="1200" dirty="0" smtClean="0">
                          <a:latin typeface="Arial" pitchFamily="34" charset="0"/>
                          <a:cs typeface="Arial" pitchFamily="34" charset="0"/>
                        </a:rPr>
                        <a:t>Цель: изучение уровня притязаний.</a:t>
                      </a:r>
                      <a:endParaRPr lang="ru-RU" sz="2000" kern="1200" dirty="0" smtClean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38100" marR="38100" marT="38100" marB="38100"/>
                </a:tc>
                <a:tc>
                  <a:txBody>
                    <a:bodyPr/>
                    <a:lstStyle/>
                    <a:p>
                      <a:r>
                        <a:rPr lang="ru-RU" sz="2000" kern="12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endParaRPr lang="ru-RU" sz="2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8100" marR="38100" marT="38100" marB="3810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16"/>
          <p:cNvSpPr>
            <a:spLocks noChangeArrowheads="1" noChangeShapeType="1" noTextEdit="1"/>
          </p:cNvSpPr>
          <p:nvPr/>
        </p:nvSpPr>
        <p:spPr bwMode="auto">
          <a:xfrm>
            <a:off x="107504" y="260648"/>
            <a:ext cx="2736304" cy="504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200" kern="10" spc="0" dirty="0" smtClean="0">
                <a:ln w="12700" algn="ctr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/>
                <a:latin typeface="Arial Black"/>
              </a:rPr>
              <a:t>Планирование работы</a:t>
            </a:r>
            <a:endParaRPr lang="ru-RU" sz="3200" kern="10" spc="0" dirty="0">
              <a:ln w="12700" algn="ctr">
                <a:solidFill>
                  <a:srgbClr val="000000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/>
              <a:latin typeface="Arial Black"/>
            </a:endParaRPr>
          </a:p>
        </p:txBody>
      </p:sp>
      <p:sp>
        <p:nvSpPr>
          <p:cNvPr id="3" name="WordArt 17"/>
          <p:cNvSpPr>
            <a:spLocks noChangeArrowheads="1" noChangeShapeType="1" noTextEdit="1"/>
          </p:cNvSpPr>
          <p:nvPr/>
        </p:nvSpPr>
        <p:spPr bwMode="auto">
          <a:xfrm>
            <a:off x="107504" y="764704"/>
            <a:ext cx="2664000" cy="216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dist" rtl="0"/>
            <a:r>
              <a:rPr lang="ru-RU" sz="2800" kern="10" spc="0" dirty="0" smtClean="0">
                <a:ln w="12700" algn="ctr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/>
                <a:latin typeface="Arial Black"/>
              </a:rPr>
              <a:t>по коррекции</a:t>
            </a:r>
            <a:endParaRPr lang="ru-RU" sz="2800" kern="10" spc="0" dirty="0">
              <a:ln w="12700" algn="ctr">
                <a:solidFill>
                  <a:srgbClr val="000000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/>
              <a:latin typeface="Arial Black"/>
            </a:endParaRPr>
          </a:p>
        </p:txBody>
      </p:sp>
      <p:sp>
        <p:nvSpPr>
          <p:cNvPr id="4" name="WordArt 18"/>
          <p:cNvSpPr>
            <a:spLocks noChangeArrowheads="1" noChangeShapeType="1" noTextEdit="1"/>
          </p:cNvSpPr>
          <p:nvPr/>
        </p:nvSpPr>
        <p:spPr bwMode="auto">
          <a:xfrm>
            <a:off x="1" y="908720"/>
            <a:ext cx="2736000" cy="324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200" kern="10" spc="0" dirty="0" smtClean="0">
                <a:ln w="12700" algn="ctr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/>
                <a:latin typeface="Arial Black"/>
              </a:rPr>
              <a:t> тревожности</a:t>
            </a:r>
            <a:endParaRPr lang="ru-RU" sz="3200" kern="10" spc="0" dirty="0">
              <a:ln w="12700" algn="ctr">
                <a:solidFill>
                  <a:srgbClr val="000000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/>
              <a:latin typeface="Arial Black"/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2" cstate="print"/>
          <a:srcRect l="53874" t="49519"/>
          <a:stretch>
            <a:fillRect/>
          </a:stretch>
        </p:blipFill>
        <p:spPr bwMode="auto">
          <a:xfrm>
            <a:off x="107504" y="1412776"/>
            <a:ext cx="2592288" cy="1943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214678" y="285728"/>
          <a:ext cx="5286412" cy="5559064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677533"/>
                <a:gridCol w="2608879"/>
              </a:tblGrid>
              <a:tr h="12421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r>
                        <a:rPr lang="ru-RU" sz="2800" dirty="0">
                          <a:latin typeface="Arial" pitchFamily="34" charset="0"/>
                          <a:cs typeface="Arial" pitchFamily="34" charset="0"/>
                        </a:rPr>
                        <a:t>Направление работы</a:t>
                      </a:r>
                      <a:endParaRPr lang="ru-RU" sz="28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8100" marR="38100" marT="38100" marB="3810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r>
                        <a:rPr lang="ru-RU" sz="2800" dirty="0">
                          <a:latin typeface="Arial" pitchFamily="34" charset="0"/>
                          <a:cs typeface="Arial" pitchFamily="34" charset="0"/>
                        </a:rPr>
                        <a:t>Количество часов</a:t>
                      </a:r>
                      <a:endParaRPr lang="ru-RU" sz="28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8100" marR="38100" marT="38100" marB="38100"/>
                </a:tc>
              </a:tr>
              <a:tr h="4316955">
                <a:tc>
                  <a:txBody>
                    <a:bodyPr/>
                    <a:lstStyle/>
                    <a:p>
                      <a:r>
                        <a:rPr lang="ru-RU" sz="2000" kern="1200" dirty="0" smtClean="0">
                          <a:latin typeface="Arial" pitchFamily="34" charset="0"/>
                          <a:cs typeface="Arial" pitchFamily="34" charset="0"/>
                        </a:rPr>
                        <a:t> 8) «Три желания» </a:t>
                      </a:r>
                    </a:p>
                    <a:p>
                      <a:r>
                        <a:rPr lang="ru-RU" sz="2000" kern="1200" dirty="0" smtClean="0">
                          <a:latin typeface="Arial" pitchFamily="34" charset="0"/>
                          <a:cs typeface="Arial" pitchFamily="34" charset="0"/>
                        </a:rPr>
                        <a:t>Цель: изучение мотивационно-потребностной сферы.</a:t>
                      </a:r>
                    </a:p>
                    <a:p>
                      <a:r>
                        <a:rPr lang="ru-RU" sz="2000" kern="1200" dirty="0" smtClean="0">
                          <a:latin typeface="Arial" pitchFamily="34" charset="0"/>
                          <a:cs typeface="Arial" pitchFamily="34" charset="0"/>
                        </a:rPr>
                        <a:t>9) Тест М. Люшера.</a:t>
                      </a:r>
                      <a:endParaRPr lang="ru-RU" sz="20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595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8100" marR="38100" marT="38100" marB="38100"/>
                </a:tc>
                <a:tc>
                  <a:txBody>
                    <a:bodyPr/>
                    <a:lstStyle/>
                    <a:p>
                      <a:r>
                        <a:rPr lang="ru-RU" sz="2000" kern="12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endParaRPr lang="ru-RU" sz="2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8100" marR="38100" marT="38100" marB="3810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16"/>
          <p:cNvSpPr>
            <a:spLocks noChangeArrowheads="1" noChangeShapeType="1" noTextEdit="1"/>
          </p:cNvSpPr>
          <p:nvPr/>
        </p:nvSpPr>
        <p:spPr bwMode="auto">
          <a:xfrm>
            <a:off x="107504" y="260648"/>
            <a:ext cx="2736304" cy="504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200" kern="10" spc="0" dirty="0" smtClean="0">
                <a:ln w="12700" algn="ctr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/>
                <a:latin typeface="Arial Black"/>
              </a:rPr>
              <a:t>Планирование работы</a:t>
            </a:r>
            <a:endParaRPr lang="ru-RU" sz="3200" kern="10" spc="0" dirty="0">
              <a:ln w="12700" algn="ctr">
                <a:solidFill>
                  <a:srgbClr val="000000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/>
              <a:latin typeface="Arial Black"/>
            </a:endParaRPr>
          </a:p>
        </p:txBody>
      </p:sp>
      <p:sp>
        <p:nvSpPr>
          <p:cNvPr id="3" name="WordArt 17"/>
          <p:cNvSpPr>
            <a:spLocks noChangeArrowheads="1" noChangeShapeType="1" noTextEdit="1"/>
          </p:cNvSpPr>
          <p:nvPr/>
        </p:nvSpPr>
        <p:spPr bwMode="auto">
          <a:xfrm>
            <a:off x="107504" y="764704"/>
            <a:ext cx="2664000" cy="216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dist" rtl="0"/>
            <a:r>
              <a:rPr lang="ru-RU" sz="2800" kern="10" spc="0" dirty="0" smtClean="0">
                <a:ln w="12700" algn="ctr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/>
                <a:latin typeface="Arial Black"/>
              </a:rPr>
              <a:t>по коррекции</a:t>
            </a:r>
            <a:endParaRPr lang="ru-RU" sz="2800" kern="10" spc="0" dirty="0">
              <a:ln w="12700" algn="ctr">
                <a:solidFill>
                  <a:srgbClr val="000000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/>
              <a:latin typeface="Arial Black"/>
            </a:endParaRPr>
          </a:p>
        </p:txBody>
      </p:sp>
      <p:sp>
        <p:nvSpPr>
          <p:cNvPr id="4" name="WordArt 18"/>
          <p:cNvSpPr>
            <a:spLocks noChangeArrowheads="1" noChangeShapeType="1" noTextEdit="1"/>
          </p:cNvSpPr>
          <p:nvPr/>
        </p:nvSpPr>
        <p:spPr bwMode="auto">
          <a:xfrm>
            <a:off x="1" y="908720"/>
            <a:ext cx="2736000" cy="324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200" kern="10" spc="0" dirty="0" smtClean="0">
                <a:ln w="12700" algn="ctr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/>
                <a:latin typeface="Arial Black"/>
              </a:rPr>
              <a:t> тревожности</a:t>
            </a:r>
            <a:endParaRPr lang="ru-RU" sz="3200" kern="10" spc="0" dirty="0">
              <a:ln w="12700" algn="ctr">
                <a:solidFill>
                  <a:srgbClr val="000000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/>
              <a:latin typeface="Arial Black"/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2" cstate="print"/>
          <a:srcRect l="53874" t="49519"/>
          <a:stretch>
            <a:fillRect/>
          </a:stretch>
        </p:blipFill>
        <p:spPr bwMode="auto">
          <a:xfrm>
            <a:off x="107504" y="1412776"/>
            <a:ext cx="2592288" cy="1943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143240" y="285728"/>
          <a:ext cx="5357850" cy="5559064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748971"/>
                <a:gridCol w="2608879"/>
              </a:tblGrid>
              <a:tr h="12421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r>
                        <a:rPr lang="ru-RU" sz="2800" dirty="0">
                          <a:latin typeface="Arial" pitchFamily="34" charset="0"/>
                          <a:cs typeface="Arial" pitchFamily="34" charset="0"/>
                        </a:rPr>
                        <a:t>Направление работы</a:t>
                      </a:r>
                      <a:endParaRPr lang="ru-RU" sz="28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8100" marR="38100" marT="38100" marB="3810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r>
                        <a:rPr lang="ru-RU" sz="2800" dirty="0">
                          <a:latin typeface="Arial" pitchFamily="34" charset="0"/>
                          <a:cs typeface="Arial" pitchFamily="34" charset="0"/>
                        </a:rPr>
                        <a:t>Количество часов</a:t>
                      </a:r>
                      <a:endParaRPr lang="ru-RU" sz="28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8100" marR="38100" marT="38100" marB="38100"/>
                </a:tc>
              </a:tr>
              <a:tr h="43169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r>
                        <a:rPr lang="ru-RU" sz="2400" dirty="0"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r>
                        <a:rPr lang="ru-RU" sz="2400" dirty="0" smtClean="0">
                          <a:latin typeface="Arial" pitchFamily="34" charset="0"/>
                          <a:cs typeface="Arial" pitchFamily="34" charset="0"/>
                        </a:rPr>
                        <a:t>. Диагностика </a:t>
                      </a:r>
                      <a:r>
                        <a:rPr lang="ru-RU" sz="2400" dirty="0">
                          <a:latin typeface="Arial" pitchFamily="34" charset="0"/>
                          <a:cs typeface="Arial" pitchFamily="34" charset="0"/>
                        </a:rPr>
                        <a:t>родителей ребенка: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r>
                        <a:rPr lang="ru-RU" sz="2000" dirty="0">
                          <a:latin typeface="Arial" pitchFamily="34" charset="0"/>
                          <a:cs typeface="Arial" pitchFamily="34" charset="0"/>
                        </a:rPr>
                        <a:t>1) «Семья» (проективный рисунок).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r>
                        <a:rPr lang="ru-RU" sz="2000" dirty="0">
                          <a:latin typeface="Arial" pitchFamily="34" charset="0"/>
                          <a:cs typeface="Arial" pitchFamily="34" charset="0"/>
                        </a:rPr>
                        <a:t>2) «Опросник родительского отношения». А.Я. Варга, В.В. Столин.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8100" marR="38100" marT="38100" marB="3810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endParaRPr lang="ru-RU" sz="2000" dirty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r>
                        <a:rPr lang="ru-RU" sz="2000" dirty="0">
                          <a:latin typeface="Arial" pitchFamily="34" charset="0"/>
                          <a:cs typeface="Arial" pitchFamily="34" charset="0"/>
                        </a:rPr>
                        <a:t>1 занятие диагностика.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r>
                        <a:rPr lang="ru-RU" sz="2000" dirty="0">
                          <a:latin typeface="Arial" pitchFamily="34" charset="0"/>
                          <a:cs typeface="Arial" pitchFamily="34" charset="0"/>
                        </a:rPr>
                        <a:t>1 занятие консультация.</a:t>
                      </a:r>
                      <a:endParaRPr lang="ru-RU" sz="200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8100" marR="38100" marT="38100" marB="3810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16"/>
          <p:cNvSpPr>
            <a:spLocks noChangeArrowheads="1" noChangeShapeType="1" noTextEdit="1"/>
          </p:cNvSpPr>
          <p:nvPr/>
        </p:nvSpPr>
        <p:spPr bwMode="auto">
          <a:xfrm>
            <a:off x="107504" y="260648"/>
            <a:ext cx="2736304" cy="504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200" kern="10" spc="0" dirty="0" smtClean="0">
                <a:ln w="12700" algn="ctr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/>
                <a:latin typeface="Arial Black"/>
              </a:rPr>
              <a:t>Планирование работы</a:t>
            </a:r>
            <a:endParaRPr lang="ru-RU" sz="3200" kern="10" spc="0" dirty="0">
              <a:ln w="12700" algn="ctr">
                <a:solidFill>
                  <a:srgbClr val="000000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/>
              <a:latin typeface="Arial Black"/>
            </a:endParaRPr>
          </a:p>
        </p:txBody>
      </p:sp>
      <p:sp>
        <p:nvSpPr>
          <p:cNvPr id="3" name="WordArt 17"/>
          <p:cNvSpPr>
            <a:spLocks noChangeArrowheads="1" noChangeShapeType="1" noTextEdit="1"/>
          </p:cNvSpPr>
          <p:nvPr/>
        </p:nvSpPr>
        <p:spPr bwMode="auto">
          <a:xfrm>
            <a:off x="107504" y="764704"/>
            <a:ext cx="2664000" cy="216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dist" rtl="0"/>
            <a:r>
              <a:rPr lang="ru-RU" sz="2800" kern="10" spc="0" dirty="0" smtClean="0">
                <a:ln w="12700" algn="ctr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/>
                <a:latin typeface="Arial Black"/>
              </a:rPr>
              <a:t>по коррекции</a:t>
            </a:r>
            <a:endParaRPr lang="ru-RU" sz="2800" kern="10" spc="0" dirty="0">
              <a:ln w="12700" algn="ctr">
                <a:solidFill>
                  <a:srgbClr val="000000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/>
              <a:latin typeface="Arial Black"/>
            </a:endParaRPr>
          </a:p>
        </p:txBody>
      </p:sp>
      <p:sp>
        <p:nvSpPr>
          <p:cNvPr id="4" name="WordArt 18"/>
          <p:cNvSpPr>
            <a:spLocks noChangeArrowheads="1" noChangeShapeType="1" noTextEdit="1"/>
          </p:cNvSpPr>
          <p:nvPr/>
        </p:nvSpPr>
        <p:spPr bwMode="auto">
          <a:xfrm>
            <a:off x="1" y="908720"/>
            <a:ext cx="2736000" cy="324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200" kern="10" spc="0" dirty="0" smtClean="0">
                <a:ln w="12700" algn="ctr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/>
                <a:latin typeface="Arial Black"/>
              </a:rPr>
              <a:t> тревожности</a:t>
            </a:r>
            <a:endParaRPr lang="ru-RU" sz="3200" kern="10" spc="0" dirty="0">
              <a:ln w="12700" algn="ctr">
                <a:solidFill>
                  <a:srgbClr val="000000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/>
              <a:latin typeface="Arial Black"/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2" cstate="print"/>
          <a:srcRect l="53874" t="49519"/>
          <a:stretch>
            <a:fillRect/>
          </a:stretch>
        </p:blipFill>
        <p:spPr bwMode="auto">
          <a:xfrm>
            <a:off x="107504" y="1412776"/>
            <a:ext cx="2592288" cy="1943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143240" y="285728"/>
          <a:ext cx="5357850" cy="5559064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748971"/>
                <a:gridCol w="2608879"/>
              </a:tblGrid>
              <a:tr h="12421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r>
                        <a:rPr lang="ru-RU" sz="2800" dirty="0">
                          <a:latin typeface="Arial" pitchFamily="34" charset="0"/>
                          <a:cs typeface="Arial" pitchFamily="34" charset="0"/>
                        </a:rPr>
                        <a:t>Направление работы</a:t>
                      </a:r>
                      <a:endParaRPr lang="ru-RU" sz="28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8100" marR="38100" marT="38100" marB="3810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r>
                        <a:rPr lang="ru-RU" sz="2800" dirty="0">
                          <a:latin typeface="Arial" pitchFamily="34" charset="0"/>
                          <a:cs typeface="Arial" pitchFamily="34" charset="0"/>
                        </a:rPr>
                        <a:t>Количество часов</a:t>
                      </a:r>
                      <a:endParaRPr lang="ru-RU" sz="28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8100" marR="38100" marT="38100" marB="38100"/>
                </a:tc>
              </a:tr>
              <a:tr h="43169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r>
                        <a:rPr lang="ru-RU" sz="2400" dirty="0"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r>
                        <a:rPr lang="ru-RU" sz="2400" dirty="0" smtClean="0">
                          <a:latin typeface="Arial" pitchFamily="34" charset="0"/>
                          <a:cs typeface="Arial" pitchFamily="34" charset="0"/>
                        </a:rPr>
                        <a:t>. Диагностика </a:t>
                      </a:r>
                      <a:r>
                        <a:rPr lang="ru-RU" sz="2400" dirty="0">
                          <a:latin typeface="Arial" pitchFamily="34" charset="0"/>
                          <a:cs typeface="Arial" pitchFamily="34" charset="0"/>
                        </a:rPr>
                        <a:t>родителей ребенка: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r>
                        <a:rPr lang="ru-RU" sz="2000" dirty="0">
                          <a:latin typeface="Arial" pitchFamily="34" charset="0"/>
                          <a:cs typeface="Arial" pitchFamily="34" charset="0"/>
                        </a:rPr>
                        <a:t>1) «Семья» (проективный рисунок).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r>
                        <a:rPr lang="ru-RU" sz="2000" dirty="0">
                          <a:latin typeface="Arial" pitchFamily="34" charset="0"/>
                          <a:cs typeface="Arial" pitchFamily="34" charset="0"/>
                        </a:rPr>
                        <a:t>2) «Опросник родительского отношения». А.Я. Варга, В.В. Столин.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8100" marR="38100" marT="38100" marB="3810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endParaRPr lang="ru-RU" sz="2000" dirty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r>
                        <a:rPr lang="ru-RU" sz="2000" dirty="0">
                          <a:latin typeface="Arial" pitchFamily="34" charset="0"/>
                          <a:cs typeface="Arial" pitchFamily="34" charset="0"/>
                        </a:rPr>
                        <a:t>1 занятие диагностика.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r>
                        <a:rPr lang="ru-RU" sz="2000" dirty="0">
                          <a:latin typeface="Arial" pitchFamily="34" charset="0"/>
                          <a:cs typeface="Arial" pitchFamily="34" charset="0"/>
                        </a:rPr>
                        <a:t>1 занятие консультация.</a:t>
                      </a:r>
                      <a:endParaRPr lang="ru-RU" sz="200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8100" marR="38100" marT="38100" marB="3810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16"/>
          <p:cNvSpPr>
            <a:spLocks noChangeArrowheads="1" noChangeShapeType="1" noTextEdit="1"/>
          </p:cNvSpPr>
          <p:nvPr/>
        </p:nvSpPr>
        <p:spPr bwMode="auto">
          <a:xfrm>
            <a:off x="107504" y="260648"/>
            <a:ext cx="2736304" cy="504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200" kern="10" spc="0" dirty="0" smtClean="0">
                <a:ln w="12700" algn="ctr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/>
                <a:latin typeface="Arial Black"/>
              </a:rPr>
              <a:t>Планирование работы</a:t>
            </a:r>
            <a:endParaRPr lang="ru-RU" sz="3200" kern="10" spc="0" dirty="0">
              <a:ln w="12700" algn="ctr">
                <a:solidFill>
                  <a:srgbClr val="000000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/>
              <a:latin typeface="Arial Black"/>
            </a:endParaRPr>
          </a:p>
        </p:txBody>
      </p:sp>
      <p:sp>
        <p:nvSpPr>
          <p:cNvPr id="3" name="WordArt 17"/>
          <p:cNvSpPr>
            <a:spLocks noChangeArrowheads="1" noChangeShapeType="1" noTextEdit="1"/>
          </p:cNvSpPr>
          <p:nvPr/>
        </p:nvSpPr>
        <p:spPr bwMode="auto">
          <a:xfrm>
            <a:off x="107504" y="764704"/>
            <a:ext cx="2664000" cy="216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dist" rtl="0"/>
            <a:r>
              <a:rPr lang="ru-RU" sz="2800" kern="10" spc="0" dirty="0" smtClean="0">
                <a:ln w="12700" algn="ctr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/>
                <a:latin typeface="Arial Black"/>
              </a:rPr>
              <a:t>по коррекции</a:t>
            </a:r>
            <a:endParaRPr lang="ru-RU" sz="2800" kern="10" spc="0" dirty="0">
              <a:ln w="12700" algn="ctr">
                <a:solidFill>
                  <a:srgbClr val="000000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/>
              <a:latin typeface="Arial Black"/>
            </a:endParaRPr>
          </a:p>
        </p:txBody>
      </p:sp>
      <p:sp>
        <p:nvSpPr>
          <p:cNvPr id="4" name="WordArt 18"/>
          <p:cNvSpPr>
            <a:spLocks noChangeArrowheads="1" noChangeShapeType="1" noTextEdit="1"/>
          </p:cNvSpPr>
          <p:nvPr/>
        </p:nvSpPr>
        <p:spPr bwMode="auto">
          <a:xfrm>
            <a:off x="1" y="908720"/>
            <a:ext cx="2736000" cy="324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200" kern="10" spc="0" dirty="0" smtClean="0">
                <a:ln w="12700" algn="ctr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/>
                <a:latin typeface="Arial Black"/>
              </a:rPr>
              <a:t> тревожности</a:t>
            </a:r>
            <a:endParaRPr lang="ru-RU" sz="3200" kern="10" spc="0" dirty="0">
              <a:ln w="12700" algn="ctr">
                <a:solidFill>
                  <a:srgbClr val="000000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/>
              <a:latin typeface="Arial Black"/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2" cstate="print"/>
          <a:srcRect l="53874" t="49519"/>
          <a:stretch>
            <a:fillRect/>
          </a:stretch>
        </p:blipFill>
        <p:spPr bwMode="auto">
          <a:xfrm>
            <a:off x="107504" y="1412776"/>
            <a:ext cx="2592288" cy="1943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214678" y="285728"/>
          <a:ext cx="5286412" cy="5559064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677533"/>
                <a:gridCol w="2608879"/>
              </a:tblGrid>
              <a:tr h="12421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r>
                        <a:rPr lang="ru-RU" sz="2800" dirty="0">
                          <a:latin typeface="Arial" pitchFamily="34" charset="0"/>
                          <a:cs typeface="Arial" pitchFamily="34" charset="0"/>
                        </a:rPr>
                        <a:t>Направление работы</a:t>
                      </a:r>
                      <a:endParaRPr lang="ru-RU" sz="28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8100" marR="38100" marT="38100" marB="3810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r>
                        <a:rPr lang="ru-RU" sz="2800" dirty="0">
                          <a:latin typeface="Arial" pitchFamily="34" charset="0"/>
                          <a:cs typeface="Arial" pitchFamily="34" charset="0"/>
                        </a:rPr>
                        <a:t>Количество часов</a:t>
                      </a:r>
                      <a:endParaRPr lang="ru-RU" sz="28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8100" marR="38100" marT="38100" marB="38100"/>
                </a:tc>
              </a:tr>
              <a:tr h="43169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r>
                        <a:rPr lang="ru-RU" sz="2000" dirty="0">
                          <a:latin typeface="Arial" pitchFamily="34" charset="0"/>
                          <a:cs typeface="Arial" pitchFamily="34" charset="0"/>
                        </a:rPr>
                        <a:t>4.Консультация для педагогов</a:t>
                      </a:r>
                      <a:r>
                        <a:rPr lang="ru-RU" sz="2000" dirty="0" smtClean="0">
                          <a:latin typeface="Arial" pitchFamily="34" charset="0"/>
                          <a:cs typeface="Arial" pitchFamily="34" charset="0"/>
                        </a:rPr>
                        <a:t>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r>
                        <a:rPr lang="ru-RU" sz="2000" dirty="0" smtClean="0">
                          <a:latin typeface="Arial" pitchFamily="34" charset="0"/>
                          <a:cs typeface="Arial" pitchFamily="34" charset="0"/>
                        </a:rPr>
                        <a:t>5.Консультация для</a:t>
                      </a:r>
                      <a:r>
                        <a:rPr lang="ru-RU" sz="2000" baseline="0" dirty="0" smtClean="0">
                          <a:latin typeface="Arial" pitchFamily="34" charset="0"/>
                          <a:cs typeface="Arial" pitchFamily="34" charset="0"/>
                        </a:rPr>
                        <a:t> родителей.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8100" marR="38100" marT="38100" marB="3810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r>
                        <a:rPr lang="ru-RU" sz="2000" dirty="0">
                          <a:latin typeface="Arial" pitchFamily="34" charset="0"/>
                          <a:cs typeface="Arial" pitchFamily="34" charset="0"/>
                        </a:rPr>
                        <a:t>1 консультация для </a:t>
                      </a:r>
                      <a:r>
                        <a:rPr lang="ru-RU" sz="2000" dirty="0" smtClean="0">
                          <a:latin typeface="Arial" pitchFamily="34" charset="0"/>
                          <a:cs typeface="Arial" pitchFamily="34" charset="0"/>
                        </a:rPr>
                        <a:t>каждой </a:t>
                      </a:r>
                      <a:r>
                        <a:rPr lang="ru-RU" sz="2000" dirty="0">
                          <a:latin typeface="Arial" pitchFamily="34" charset="0"/>
                          <a:cs typeface="Arial" pitchFamily="34" charset="0"/>
                        </a:rPr>
                        <a:t>группы</a:t>
                      </a:r>
                      <a:r>
                        <a:rPr lang="ru-RU" sz="2000" dirty="0" smtClean="0">
                          <a:latin typeface="Arial" pitchFamily="34" charset="0"/>
                          <a:cs typeface="Arial" pitchFamily="34" charset="0"/>
                        </a:rPr>
                        <a:t>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r>
                        <a:rPr lang="ru-RU" sz="2000" dirty="0" smtClean="0">
                          <a:latin typeface="Arial" pitchFamily="34" charset="0"/>
                          <a:cs typeface="Arial" pitchFamily="34" charset="0"/>
                        </a:rPr>
                        <a:t>1 консультация для каждого ребёнка.</a:t>
                      </a:r>
                      <a:endParaRPr lang="ru-RU" sz="200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8100" marR="38100" marT="38100" marB="3810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16"/>
          <p:cNvSpPr>
            <a:spLocks noChangeArrowheads="1" noChangeShapeType="1" noTextEdit="1"/>
          </p:cNvSpPr>
          <p:nvPr/>
        </p:nvSpPr>
        <p:spPr bwMode="auto">
          <a:xfrm>
            <a:off x="107504" y="260648"/>
            <a:ext cx="2736304" cy="504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200" kern="10" spc="0" dirty="0" smtClean="0">
                <a:ln w="12700" algn="ctr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/>
                <a:latin typeface="Arial Black"/>
              </a:rPr>
              <a:t>Планирование работы</a:t>
            </a:r>
            <a:endParaRPr lang="ru-RU" sz="3200" kern="10" spc="0" dirty="0">
              <a:ln w="12700" algn="ctr">
                <a:solidFill>
                  <a:srgbClr val="000000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/>
              <a:latin typeface="Arial Black"/>
            </a:endParaRPr>
          </a:p>
        </p:txBody>
      </p:sp>
      <p:sp>
        <p:nvSpPr>
          <p:cNvPr id="3" name="WordArt 17"/>
          <p:cNvSpPr>
            <a:spLocks noChangeArrowheads="1" noChangeShapeType="1" noTextEdit="1"/>
          </p:cNvSpPr>
          <p:nvPr/>
        </p:nvSpPr>
        <p:spPr bwMode="auto">
          <a:xfrm>
            <a:off x="107504" y="764704"/>
            <a:ext cx="2664000" cy="216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dist" rtl="0"/>
            <a:r>
              <a:rPr lang="ru-RU" sz="2800" kern="10" spc="0" dirty="0" smtClean="0">
                <a:ln w="12700" algn="ctr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/>
                <a:latin typeface="Arial Black"/>
              </a:rPr>
              <a:t>по коррекции</a:t>
            </a:r>
            <a:endParaRPr lang="ru-RU" sz="2800" kern="10" spc="0" dirty="0">
              <a:ln w="12700" algn="ctr">
                <a:solidFill>
                  <a:srgbClr val="000000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/>
              <a:latin typeface="Arial Black"/>
            </a:endParaRPr>
          </a:p>
        </p:txBody>
      </p:sp>
      <p:sp>
        <p:nvSpPr>
          <p:cNvPr id="4" name="WordArt 18"/>
          <p:cNvSpPr>
            <a:spLocks noChangeArrowheads="1" noChangeShapeType="1" noTextEdit="1"/>
          </p:cNvSpPr>
          <p:nvPr/>
        </p:nvSpPr>
        <p:spPr bwMode="auto">
          <a:xfrm>
            <a:off x="1" y="908720"/>
            <a:ext cx="2736000" cy="324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200" kern="10" spc="0" dirty="0" smtClean="0">
                <a:ln w="12700" algn="ctr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/>
                <a:latin typeface="Arial Black"/>
              </a:rPr>
              <a:t> тревожности</a:t>
            </a:r>
            <a:endParaRPr lang="ru-RU" sz="3200" kern="10" spc="0" dirty="0">
              <a:ln w="12700" algn="ctr">
                <a:solidFill>
                  <a:srgbClr val="000000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/>
              <a:latin typeface="Arial Black"/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2" cstate="print"/>
          <a:srcRect l="53874" t="49519"/>
          <a:stretch>
            <a:fillRect/>
          </a:stretch>
        </p:blipFill>
        <p:spPr bwMode="auto">
          <a:xfrm>
            <a:off x="107504" y="1412776"/>
            <a:ext cx="2592288" cy="1943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214678" y="285728"/>
          <a:ext cx="5286412" cy="5559064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677533"/>
                <a:gridCol w="2608879"/>
              </a:tblGrid>
              <a:tr h="12421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r>
                        <a:rPr lang="ru-RU" sz="2800" dirty="0">
                          <a:latin typeface="Arial" pitchFamily="34" charset="0"/>
                          <a:cs typeface="Arial" pitchFamily="34" charset="0"/>
                        </a:rPr>
                        <a:t>Направление работы</a:t>
                      </a:r>
                      <a:endParaRPr lang="ru-RU" sz="28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8100" marR="38100" marT="38100" marB="3810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r>
                        <a:rPr lang="ru-RU" sz="2800" dirty="0">
                          <a:latin typeface="Arial" pitchFamily="34" charset="0"/>
                          <a:cs typeface="Arial" pitchFamily="34" charset="0"/>
                        </a:rPr>
                        <a:t>Количество часов</a:t>
                      </a:r>
                      <a:endParaRPr lang="ru-RU" sz="28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8100" marR="38100" marT="38100" marB="38100"/>
                </a:tc>
              </a:tr>
              <a:tr h="43169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r>
                        <a:rPr lang="ru-RU" sz="2000" dirty="0">
                          <a:latin typeface="Arial" pitchFamily="34" charset="0"/>
                          <a:cs typeface="Arial" pitchFamily="34" charset="0"/>
                        </a:rPr>
                        <a:t>6. Проведение коррекционной работы с учетом индивидуальных особенностей ребенка и полученных диагностических данных.</a:t>
                      </a:r>
                      <a:endParaRPr lang="ru-RU" sz="200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8100" marR="38100" marT="38100" marB="3810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r>
                        <a:rPr lang="ru-RU" sz="2000" dirty="0">
                          <a:latin typeface="Arial" pitchFamily="34" charset="0"/>
                          <a:cs typeface="Arial" pitchFamily="34" charset="0"/>
                        </a:rPr>
                        <a:t>Ориентировочно 10-12 занятий (проводятся подгруппами или индивидуально).</a:t>
                      </a:r>
                      <a:endParaRPr lang="ru-RU" sz="200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8100" marR="38100" marT="38100" marB="3810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WordArt 16"/>
          <p:cNvSpPr>
            <a:spLocks noChangeArrowheads="1" noChangeShapeType="1" noTextEdit="1"/>
          </p:cNvSpPr>
          <p:nvPr/>
        </p:nvSpPr>
        <p:spPr bwMode="auto">
          <a:xfrm>
            <a:off x="107504" y="260648"/>
            <a:ext cx="2736304" cy="504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200" kern="10" spc="0" dirty="0" smtClean="0">
                <a:ln w="12700" algn="ctr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/>
                <a:latin typeface="Arial Black"/>
              </a:rPr>
              <a:t>Планирование работы</a:t>
            </a:r>
            <a:endParaRPr lang="ru-RU" sz="3200" kern="10" spc="0" dirty="0">
              <a:ln w="12700" algn="ctr">
                <a:solidFill>
                  <a:srgbClr val="000000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/>
              <a:latin typeface="Arial Black"/>
            </a:endParaRPr>
          </a:p>
        </p:txBody>
      </p:sp>
      <p:sp>
        <p:nvSpPr>
          <p:cNvPr id="5" name="WordArt 17"/>
          <p:cNvSpPr>
            <a:spLocks noChangeArrowheads="1" noChangeShapeType="1" noTextEdit="1"/>
          </p:cNvSpPr>
          <p:nvPr/>
        </p:nvSpPr>
        <p:spPr bwMode="auto">
          <a:xfrm>
            <a:off x="107504" y="764704"/>
            <a:ext cx="2664000" cy="216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dist" rtl="0"/>
            <a:r>
              <a:rPr lang="ru-RU" sz="2800" kern="10" spc="0" dirty="0" smtClean="0">
                <a:ln w="12700" algn="ctr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/>
                <a:latin typeface="Arial Black"/>
              </a:rPr>
              <a:t>по коррекции</a:t>
            </a:r>
            <a:endParaRPr lang="ru-RU" sz="2800" kern="10" spc="0" dirty="0">
              <a:ln w="12700" algn="ctr">
                <a:solidFill>
                  <a:srgbClr val="000000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/>
              <a:latin typeface="Arial Black"/>
            </a:endParaRPr>
          </a:p>
        </p:txBody>
      </p:sp>
      <p:sp>
        <p:nvSpPr>
          <p:cNvPr id="6" name="WordArt 18"/>
          <p:cNvSpPr>
            <a:spLocks noChangeArrowheads="1" noChangeShapeType="1" noTextEdit="1"/>
          </p:cNvSpPr>
          <p:nvPr/>
        </p:nvSpPr>
        <p:spPr bwMode="auto">
          <a:xfrm>
            <a:off x="1" y="908720"/>
            <a:ext cx="2736000" cy="324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200" kern="10" spc="0" dirty="0" smtClean="0">
                <a:ln w="12700" algn="ctr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/>
                <a:latin typeface="Arial Black"/>
              </a:rPr>
              <a:t> тревожности</a:t>
            </a:r>
            <a:endParaRPr lang="ru-RU" sz="3200" kern="10" spc="0" dirty="0">
              <a:ln w="12700" algn="ctr">
                <a:solidFill>
                  <a:srgbClr val="000000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/>
              <a:latin typeface="Arial Black"/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2" cstate="print"/>
          <a:srcRect l="53874" t="49519"/>
          <a:stretch>
            <a:fillRect/>
          </a:stretch>
        </p:blipFill>
        <p:spPr bwMode="auto">
          <a:xfrm>
            <a:off x="107504" y="1412776"/>
            <a:ext cx="2592288" cy="1943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3357554" y="351851"/>
          <a:ext cx="5500726" cy="6363298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786082"/>
                <a:gridCol w="2714644"/>
              </a:tblGrid>
              <a:tr h="11578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r>
                        <a:rPr lang="ru-RU" sz="2800" dirty="0"/>
                        <a:t>Направление работы</a:t>
                      </a:r>
                      <a:endParaRPr lang="ru-RU" sz="28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8100" marR="38100" marT="38100" marB="3810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r>
                        <a:rPr lang="ru-RU" sz="2800" dirty="0"/>
                        <a:t>Количество часов</a:t>
                      </a:r>
                      <a:endParaRPr lang="ru-RU" sz="28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8100" marR="38100" marT="38100" marB="38100"/>
                </a:tc>
              </a:tr>
              <a:tr h="520009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595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kern="1200" dirty="0" smtClean="0">
                          <a:latin typeface="Arial" pitchFamily="34" charset="0"/>
                          <a:cs typeface="Arial" pitchFamily="34" charset="0"/>
                        </a:rPr>
                        <a:t>1.</a:t>
                      </a:r>
                      <a:r>
                        <a:rPr lang="ru-RU" sz="2400" kern="12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2400" kern="1200" dirty="0" smtClean="0">
                          <a:latin typeface="Arial" pitchFamily="34" charset="0"/>
                          <a:cs typeface="Arial" pitchFamily="34" charset="0"/>
                        </a:rPr>
                        <a:t>Диагностика эмоционального состояния ребёнка: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595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kern="1200" dirty="0" smtClean="0">
                          <a:latin typeface="Arial" pitchFamily="34" charset="0"/>
                          <a:cs typeface="Arial" pitchFamily="34" charset="0"/>
                        </a:rPr>
                        <a:t>1)Беседа с родителями, педагогами, ребенком и наблюдение за его взаимодействиями с окружающими-сбор информации.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595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kern="12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endParaRPr lang="ru-RU" sz="28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8100" marR="38100" marT="38100" marB="38100"/>
                </a:tc>
                <a:tc>
                  <a:txBody>
                    <a:bodyPr/>
                    <a:lstStyle/>
                    <a:p>
                      <a:r>
                        <a:rPr lang="ru-RU" sz="2000" kern="1200" dirty="0" smtClean="0">
                          <a:latin typeface="Arial" pitchFamily="34" charset="0"/>
                          <a:cs typeface="Arial" pitchFamily="34" charset="0"/>
                        </a:rPr>
                        <a:t>Применение диагностических методик: 1-3 занятия, индивидуально</a:t>
                      </a:r>
                    </a:p>
                    <a:p>
                      <a:r>
                        <a:rPr lang="ru-RU" sz="2000" kern="1200" dirty="0" smtClean="0">
                          <a:latin typeface="Arial" pitchFamily="34" charset="0"/>
                          <a:cs typeface="Arial" pitchFamily="34" charset="0"/>
                        </a:rPr>
                        <a:t>Проведение бесед с педагогами и родителями: -1-2 с каждым контингентом.</a:t>
                      </a:r>
                    </a:p>
                    <a:p>
                      <a:r>
                        <a:rPr lang="ru-RU" sz="2000" kern="1200" dirty="0" smtClean="0">
                          <a:latin typeface="Arial" pitchFamily="34" charset="0"/>
                          <a:cs typeface="Arial" pitchFamily="34" charset="0"/>
                        </a:rPr>
                        <a:t>Наблюдение за ребенком: - 1-2 встречи.</a:t>
                      </a:r>
                    </a:p>
                    <a:p>
                      <a:r>
                        <a:rPr lang="ru-RU" sz="2000" kern="1200" dirty="0" smtClean="0">
                          <a:latin typeface="Arial" pitchFamily="34" charset="0"/>
                          <a:cs typeface="Arial" pitchFamily="34" charset="0"/>
                        </a:rPr>
                        <a:t>(Желательно иметь предварительно составленный план наблюдений).</a:t>
                      </a:r>
                      <a:endParaRPr lang="ru-RU" sz="2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8100" marR="38100" marT="38100" marB="3810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1"/>
          <p:cNvSpPr>
            <a:spLocks noChangeArrowheads="1"/>
          </p:cNvSpPr>
          <p:nvPr/>
        </p:nvSpPr>
        <p:spPr bwMode="auto">
          <a:xfrm>
            <a:off x="1466031" y="43934"/>
            <a:ext cx="621195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                                                                                             </a:t>
            </a:r>
          </a:p>
        </p:txBody>
      </p:sp>
      <p:sp>
        <p:nvSpPr>
          <p:cNvPr id="58385" name="WordArt 17"/>
          <p:cNvSpPr>
            <a:spLocks noChangeArrowheads="1" noChangeShapeType="1" noTextEdit="1"/>
          </p:cNvSpPr>
          <p:nvPr/>
        </p:nvSpPr>
        <p:spPr bwMode="auto">
          <a:xfrm>
            <a:off x="107504" y="764704"/>
            <a:ext cx="2664000" cy="216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dist" rtl="0"/>
            <a:r>
              <a:rPr lang="ru-RU" sz="2800" kern="10" spc="0" dirty="0" smtClean="0">
                <a:ln w="12700" algn="ctr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/>
                <a:latin typeface="Arial Black"/>
              </a:rPr>
              <a:t>по коррекции</a:t>
            </a:r>
            <a:endParaRPr lang="ru-RU" sz="2800" kern="10" spc="0" dirty="0">
              <a:ln w="12700" algn="ctr">
                <a:solidFill>
                  <a:srgbClr val="000000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/>
              <a:latin typeface="Arial Black"/>
            </a:endParaRPr>
          </a:p>
        </p:txBody>
      </p:sp>
      <p:sp>
        <p:nvSpPr>
          <p:cNvPr id="58384" name="WordArt 16"/>
          <p:cNvSpPr>
            <a:spLocks noChangeArrowheads="1" noChangeShapeType="1" noTextEdit="1"/>
          </p:cNvSpPr>
          <p:nvPr/>
        </p:nvSpPr>
        <p:spPr bwMode="auto">
          <a:xfrm>
            <a:off x="107504" y="260648"/>
            <a:ext cx="2736304" cy="504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200" kern="10" spc="0" dirty="0" smtClean="0">
                <a:ln w="12700" algn="ctr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/>
                <a:latin typeface="Arial Black"/>
              </a:rPr>
              <a:t>Планирование работы</a:t>
            </a:r>
            <a:endParaRPr lang="ru-RU" sz="3200" kern="10" spc="0" dirty="0">
              <a:ln w="12700" algn="ctr">
                <a:solidFill>
                  <a:srgbClr val="000000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/>
              <a:latin typeface="Arial Black"/>
            </a:endParaRPr>
          </a:p>
        </p:txBody>
      </p:sp>
      <p:sp>
        <p:nvSpPr>
          <p:cNvPr id="58386" name="WordArt 18"/>
          <p:cNvSpPr>
            <a:spLocks noChangeArrowheads="1" noChangeShapeType="1" noTextEdit="1"/>
          </p:cNvSpPr>
          <p:nvPr/>
        </p:nvSpPr>
        <p:spPr bwMode="auto">
          <a:xfrm>
            <a:off x="1" y="908720"/>
            <a:ext cx="2736000" cy="324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200" kern="10" spc="0" dirty="0" smtClean="0">
                <a:ln w="12700" algn="ctr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/>
                <a:latin typeface="Arial Black"/>
              </a:rPr>
              <a:t> тревожности</a:t>
            </a:r>
            <a:endParaRPr lang="ru-RU" sz="3200" kern="10" spc="0" dirty="0">
              <a:ln w="12700" algn="ctr">
                <a:solidFill>
                  <a:srgbClr val="000000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/>
              <a:latin typeface="Arial Black"/>
            </a:endParaRPr>
          </a:p>
        </p:txBody>
      </p:sp>
      <p:pic>
        <p:nvPicPr>
          <p:cNvPr id="25" name="Рисунок 24"/>
          <p:cNvPicPr/>
          <p:nvPr/>
        </p:nvPicPr>
        <p:blipFill>
          <a:blip r:embed="rId2" cstate="print"/>
          <a:srcRect l="53874" t="49519"/>
          <a:stretch>
            <a:fillRect/>
          </a:stretch>
        </p:blipFill>
        <p:spPr bwMode="auto">
          <a:xfrm>
            <a:off x="107504" y="1412776"/>
            <a:ext cx="2592288" cy="1943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3214678" y="428604"/>
          <a:ext cx="5500726" cy="4954906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786082"/>
                <a:gridCol w="2714644"/>
              </a:tblGrid>
              <a:tr h="6429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r>
                        <a:rPr lang="ru-RU" sz="2800" dirty="0">
                          <a:latin typeface="Arial" pitchFamily="34" charset="0"/>
                          <a:cs typeface="Arial" pitchFamily="34" charset="0"/>
                        </a:rPr>
                        <a:t>Направление работы</a:t>
                      </a:r>
                      <a:endParaRPr lang="ru-RU" sz="28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8100" marR="38100" marT="38100" marB="3810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r>
                        <a:rPr lang="ru-RU" sz="2800" dirty="0">
                          <a:latin typeface="Arial" pitchFamily="34" charset="0"/>
                          <a:cs typeface="Arial" pitchFamily="34" charset="0"/>
                        </a:rPr>
                        <a:t>Количество часов</a:t>
                      </a:r>
                      <a:endParaRPr lang="ru-RU" sz="28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8100" marR="38100" marT="38100" marB="38100"/>
                </a:tc>
              </a:tr>
              <a:tr h="642942">
                <a:tc>
                  <a:txBody>
                    <a:bodyPr/>
                    <a:lstStyle/>
                    <a:p>
                      <a:r>
                        <a:rPr lang="ru-RU" sz="2400" kern="12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2000" kern="1200" dirty="0" smtClean="0">
                          <a:latin typeface="Arial" pitchFamily="34" charset="0"/>
                          <a:cs typeface="Arial" pitchFamily="34" charset="0"/>
                        </a:rPr>
                        <a:t>2)Тест тревожности: Р. Тэммл, М. Дорки, В. Амен.</a:t>
                      </a:r>
                    </a:p>
                    <a:p>
                      <a:r>
                        <a:rPr lang="ru-RU" sz="2000" kern="1200" dirty="0" smtClean="0">
                          <a:latin typeface="Arial" pitchFamily="34" charset="0"/>
                          <a:cs typeface="Arial" pitchFamily="34" charset="0"/>
                        </a:rPr>
                        <a:t>Цель: определить общий уровень тревожности ребенка и отследить травмирующие ситуации в его повседневной жизни).</a:t>
                      </a:r>
                    </a:p>
                    <a:p>
                      <a:endParaRPr lang="ru-RU" sz="2000" kern="12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595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8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8100" marR="38100" marT="38100" marB="38100"/>
                </a:tc>
                <a:tc>
                  <a:txBody>
                    <a:bodyPr/>
                    <a:lstStyle/>
                    <a:p>
                      <a:r>
                        <a:rPr lang="ru-RU" sz="2000" kern="12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endParaRPr lang="ru-RU" sz="2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8100" marR="38100" marT="38100" marB="3810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16"/>
          <p:cNvSpPr>
            <a:spLocks noChangeArrowheads="1" noChangeShapeType="1" noTextEdit="1"/>
          </p:cNvSpPr>
          <p:nvPr/>
        </p:nvSpPr>
        <p:spPr bwMode="auto">
          <a:xfrm>
            <a:off x="107504" y="260648"/>
            <a:ext cx="2736304" cy="504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200" kern="10" spc="0" dirty="0" smtClean="0">
                <a:ln w="12700" algn="ctr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/>
                <a:latin typeface="Arial Black"/>
              </a:rPr>
              <a:t>Планирование работы</a:t>
            </a:r>
            <a:endParaRPr lang="ru-RU" sz="3200" kern="10" spc="0" dirty="0">
              <a:ln w="12700" algn="ctr">
                <a:solidFill>
                  <a:srgbClr val="000000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/>
              <a:latin typeface="Arial Black"/>
            </a:endParaRPr>
          </a:p>
        </p:txBody>
      </p:sp>
      <p:sp>
        <p:nvSpPr>
          <p:cNvPr id="3" name="WordArt 17"/>
          <p:cNvSpPr>
            <a:spLocks noChangeArrowheads="1" noChangeShapeType="1" noTextEdit="1"/>
          </p:cNvSpPr>
          <p:nvPr/>
        </p:nvSpPr>
        <p:spPr bwMode="auto">
          <a:xfrm>
            <a:off x="107504" y="764704"/>
            <a:ext cx="2664000" cy="216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dist" rtl="0"/>
            <a:r>
              <a:rPr lang="ru-RU" sz="2800" kern="10" spc="0" dirty="0" smtClean="0">
                <a:ln w="12700" algn="ctr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/>
                <a:latin typeface="Arial Black"/>
              </a:rPr>
              <a:t>по коррекции</a:t>
            </a:r>
            <a:endParaRPr lang="ru-RU" sz="2800" kern="10" spc="0" dirty="0">
              <a:ln w="12700" algn="ctr">
                <a:solidFill>
                  <a:srgbClr val="000000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/>
              <a:latin typeface="Arial Black"/>
            </a:endParaRPr>
          </a:p>
        </p:txBody>
      </p:sp>
      <p:sp>
        <p:nvSpPr>
          <p:cNvPr id="4" name="WordArt 18"/>
          <p:cNvSpPr>
            <a:spLocks noChangeArrowheads="1" noChangeShapeType="1" noTextEdit="1"/>
          </p:cNvSpPr>
          <p:nvPr/>
        </p:nvSpPr>
        <p:spPr bwMode="auto">
          <a:xfrm>
            <a:off x="1" y="908720"/>
            <a:ext cx="2736000" cy="324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200" kern="10" spc="0" dirty="0" smtClean="0">
                <a:ln w="12700" algn="ctr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/>
                <a:latin typeface="Arial Black"/>
              </a:rPr>
              <a:t> тревожности</a:t>
            </a:r>
            <a:endParaRPr lang="ru-RU" sz="3200" kern="10" spc="0" dirty="0">
              <a:ln w="12700" algn="ctr">
                <a:solidFill>
                  <a:srgbClr val="000000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/>
              <a:latin typeface="Arial Black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2" cstate="print"/>
          <a:srcRect l="53874" t="49519"/>
          <a:stretch>
            <a:fillRect/>
          </a:stretch>
        </p:blipFill>
        <p:spPr bwMode="auto">
          <a:xfrm>
            <a:off x="107504" y="1412776"/>
            <a:ext cx="2592288" cy="1943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3214678" y="285728"/>
          <a:ext cx="5286412" cy="5906248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677533"/>
                <a:gridCol w="2608879"/>
              </a:tblGrid>
              <a:tr h="12421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r>
                        <a:rPr lang="ru-RU" sz="2800" dirty="0">
                          <a:latin typeface="Arial" pitchFamily="34" charset="0"/>
                          <a:cs typeface="Arial" pitchFamily="34" charset="0"/>
                        </a:rPr>
                        <a:t>Направление работы</a:t>
                      </a:r>
                      <a:endParaRPr lang="ru-RU" sz="28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8100" marR="38100" marT="38100" marB="3810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r>
                        <a:rPr lang="ru-RU" sz="2800" dirty="0">
                          <a:latin typeface="Arial" pitchFamily="34" charset="0"/>
                          <a:cs typeface="Arial" pitchFamily="34" charset="0"/>
                        </a:rPr>
                        <a:t>Количество часов</a:t>
                      </a:r>
                      <a:endParaRPr lang="ru-RU" sz="28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8100" marR="38100" marT="38100" marB="38100"/>
                </a:tc>
              </a:tr>
              <a:tr h="4316955">
                <a:tc>
                  <a:txBody>
                    <a:bodyPr/>
                    <a:lstStyle/>
                    <a:p>
                      <a:r>
                        <a:rPr lang="ru-RU" sz="2000" kern="1200" dirty="0" smtClean="0">
                          <a:latin typeface="Arial" pitchFamily="34" charset="0"/>
                          <a:cs typeface="Arial" pitchFamily="34" charset="0"/>
                        </a:rPr>
                        <a:t>3) «Лесенка».</a:t>
                      </a:r>
                    </a:p>
                    <a:p>
                      <a:r>
                        <a:rPr lang="ru-RU" sz="2000" kern="1200" dirty="0" smtClean="0">
                          <a:latin typeface="Arial" pitchFamily="34" charset="0"/>
                          <a:cs typeface="Arial" pitchFamily="34" charset="0"/>
                        </a:rPr>
                        <a:t>Цель: выявить уровень, на который ставит себя ребенок и ожидаемую оценку со стороны родителей, оценку ребенком своих родителей.</a:t>
                      </a:r>
                    </a:p>
                    <a:p>
                      <a:r>
                        <a:rPr lang="ru-RU" sz="2000" kern="1200" dirty="0" smtClean="0">
                          <a:latin typeface="Arial" pitchFamily="34" charset="0"/>
                          <a:cs typeface="Arial" pitchFamily="34" charset="0"/>
                        </a:rPr>
                        <a:t>4)Рисунок семьи.  </a:t>
                      </a:r>
                    </a:p>
                    <a:p>
                      <a:r>
                        <a:rPr lang="ru-RU" sz="2000" kern="1200" dirty="0" smtClean="0">
                          <a:latin typeface="Arial" pitchFamily="34" charset="0"/>
                          <a:cs typeface="Arial" pitchFamily="34" charset="0"/>
                        </a:rPr>
                        <a:t> Цель: возможность посмотреть на семейную ситуацию глазами ребенка.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595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8100" marR="38100" marT="38100" marB="38100"/>
                </a:tc>
                <a:tc>
                  <a:txBody>
                    <a:bodyPr/>
                    <a:lstStyle/>
                    <a:p>
                      <a:r>
                        <a:rPr lang="ru-RU" sz="2000" kern="12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endParaRPr lang="ru-RU" sz="2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8100" marR="38100" marT="38100" marB="3810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WordArt 16"/>
          <p:cNvSpPr>
            <a:spLocks noChangeArrowheads="1" noChangeShapeType="1" noTextEdit="1"/>
          </p:cNvSpPr>
          <p:nvPr/>
        </p:nvSpPr>
        <p:spPr bwMode="auto">
          <a:xfrm>
            <a:off x="107504" y="260648"/>
            <a:ext cx="2736304" cy="504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200" kern="10" spc="0" dirty="0" smtClean="0">
                <a:ln w="12700" algn="ctr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/>
                <a:latin typeface="Arial Black"/>
              </a:rPr>
              <a:t>Планирование работы</a:t>
            </a:r>
            <a:endParaRPr lang="ru-RU" sz="3200" kern="10" spc="0" dirty="0">
              <a:ln w="12700" algn="ctr">
                <a:solidFill>
                  <a:srgbClr val="000000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/>
              <a:latin typeface="Arial Black"/>
            </a:endParaRPr>
          </a:p>
        </p:txBody>
      </p:sp>
      <p:sp>
        <p:nvSpPr>
          <p:cNvPr id="4" name="WordArt 17"/>
          <p:cNvSpPr>
            <a:spLocks noChangeArrowheads="1" noChangeShapeType="1" noTextEdit="1"/>
          </p:cNvSpPr>
          <p:nvPr/>
        </p:nvSpPr>
        <p:spPr bwMode="auto">
          <a:xfrm>
            <a:off x="107504" y="764704"/>
            <a:ext cx="2664000" cy="216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dist" rtl="0"/>
            <a:r>
              <a:rPr lang="ru-RU" sz="2800" kern="10" spc="0" dirty="0" smtClean="0">
                <a:ln w="12700" algn="ctr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/>
                <a:latin typeface="Arial Black"/>
              </a:rPr>
              <a:t>по коррекции</a:t>
            </a:r>
            <a:endParaRPr lang="ru-RU" sz="2800" kern="10" spc="0" dirty="0">
              <a:ln w="12700" algn="ctr">
                <a:solidFill>
                  <a:srgbClr val="000000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/>
              <a:latin typeface="Arial Black"/>
            </a:endParaRPr>
          </a:p>
        </p:txBody>
      </p:sp>
      <p:sp>
        <p:nvSpPr>
          <p:cNvPr id="5" name="WordArt 18"/>
          <p:cNvSpPr>
            <a:spLocks noChangeArrowheads="1" noChangeShapeType="1" noTextEdit="1"/>
          </p:cNvSpPr>
          <p:nvPr/>
        </p:nvSpPr>
        <p:spPr bwMode="auto">
          <a:xfrm>
            <a:off x="1" y="908720"/>
            <a:ext cx="2736000" cy="324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200" kern="10" spc="0" dirty="0" smtClean="0">
                <a:ln w="12700" algn="ctr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/>
                <a:latin typeface="Arial Black"/>
              </a:rPr>
              <a:t> тревожности</a:t>
            </a:r>
            <a:endParaRPr lang="ru-RU" sz="3200" kern="10" spc="0" dirty="0">
              <a:ln w="12700" algn="ctr">
                <a:solidFill>
                  <a:srgbClr val="000000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/>
              <a:latin typeface="Arial Black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2" cstate="print"/>
          <a:srcRect l="53874" t="49519"/>
          <a:stretch>
            <a:fillRect/>
          </a:stretch>
        </p:blipFill>
        <p:spPr bwMode="auto">
          <a:xfrm>
            <a:off x="107504" y="1412776"/>
            <a:ext cx="2592288" cy="1943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3357554" y="285729"/>
          <a:ext cx="5000660" cy="5664137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464250"/>
                <a:gridCol w="2536410"/>
              </a:tblGrid>
              <a:tr h="7054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r>
                        <a:rPr lang="ru-RU" sz="2800" dirty="0">
                          <a:latin typeface="Arial" pitchFamily="34" charset="0"/>
                          <a:cs typeface="Arial" pitchFamily="34" charset="0"/>
                        </a:rPr>
                        <a:t>Направление работы</a:t>
                      </a:r>
                      <a:endParaRPr lang="ru-RU" sz="28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8100" marR="38100" marT="38100" marB="3810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r>
                        <a:rPr lang="ru-RU" sz="2800" dirty="0">
                          <a:latin typeface="Arial" pitchFamily="34" charset="0"/>
                          <a:cs typeface="Arial" pitchFamily="34" charset="0"/>
                        </a:rPr>
                        <a:t>Количество часов</a:t>
                      </a:r>
                      <a:endParaRPr lang="ru-RU" sz="28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8100" marR="38100" marT="38100" marB="38100"/>
                </a:tc>
              </a:tr>
              <a:tr h="3866595">
                <a:tc>
                  <a:txBody>
                    <a:bodyPr/>
                    <a:lstStyle/>
                    <a:p>
                      <a:r>
                        <a:rPr lang="ru-RU" sz="2000" kern="1200" dirty="0" smtClean="0">
                          <a:latin typeface="Arial" pitchFamily="34" charset="0"/>
                          <a:cs typeface="Arial" pitchFamily="34" charset="0"/>
                        </a:rPr>
                        <a:t>5)Детский тест «Рисуночной фрустрации» С. Розенцвейга </a:t>
                      </a:r>
                    </a:p>
                    <a:p>
                      <a:r>
                        <a:rPr lang="ru-RU" sz="2000" kern="1200" dirty="0" smtClean="0">
                          <a:latin typeface="Arial" pitchFamily="34" charset="0"/>
                          <a:cs typeface="Arial" pitchFamily="34" charset="0"/>
                        </a:rPr>
                        <a:t>Цель: отследить стратегии поведения ребенка и тип реагирования на травмирующие ситуации.</a:t>
                      </a:r>
                    </a:p>
                    <a:p>
                      <a:r>
                        <a:rPr lang="ru-RU" sz="2000" kern="1200" dirty="0" smtClean="0">
                          <a:latin typeface="Arial" pitchFamily="34" charset="0"/>
                          <a:cs typeface="Arial" pitchFamily="34" charset="0"/>
                        </a:rPr>
                        <a:t>6) «Рисунок человека».</a:t>
                      </a:r>
                    </a:p>
                    <a:p>
                      <a:r>
                        <a:rPr lang="ru-RU" sz="2000" kern="1200" dirty="0" smtClean="0">
                          <a:latin typeface="Arial" pitchFamily="34" charset="0"/>
                          <a:cs typeface="Arial" pitchFamily="34" charset="0"/>
                        </a:rPr>
                        <a:t> 7) «Семь карточек» </a:t>
                      </a:r>
                    </a:p>
                    <a:p>
                      <a:r>
                        <a:rPr lang="ru-RU" sz="2000" kern="1200" dirty="0" smtClean="0">
                          <a:latin typeface="Arial" pitchFamily="34" charset="0"/>
                          <a:cs typeface="Arial" pitchFamily="34" charset="0"/>
                        </a:rPr>
                        <a:t>Цель: изучение уровня притязаний.</a:t>
                      </a:r>
                      <a:endParaRPr lang="ru-RU" sz="2000" kern="1200" dirty="0" smtClean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38100" marR="38100" marT="38100" marB="38100"/>
                </a:tc>
                <a:tc>
                  <a:txBody>
                    <a:bodyPr/>
                    <a:lstStyle/>
                    <a:p>
                      <a:r>
                        <a:rPr lang="ru-RU" sz="2000" kern="12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endParaRPr lang="ru-RU" sz="2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8100" marR="38100" marT="38100" marB="3810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16"/>
          <p:cNvSpPr>
            <a:spLocks noChangeArrowheads="1" noChangeShapeType="1" noTextEdit="1"/>
          </p:cNvSpPr>
          <p:nvPr/>
        </p:nvSpPr>
        <p:spPr bwMode="auto">
          <a:xfrm>
            <a:off x="107504" y="260648"/>
            <a:ext cx="2736304" cy="504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200" kern="10" spc="0" dirty="0" smtClean="0">
                <a:ln w="12700" algn="ctr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/>
                <a:latin typeface="Arial Black"/>
              </a:rPr>
              <a:t>Планирование работы</a:t>
            </a:r>
            <a:endParaRPr lang="ru-RU" sz="3200" kern="10" spc="0" dirty="0">
              <a:ln w="12700" algn="ctr">
                <a:solidFill>
                  <a:srgbClr val="000000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/>
              <a:latin typeface="Arial Black"/>
            </a:endParaRPr>
          </a:p>
        </p:txBody>
      </p:sp>
      <p:sp>
        <p:nvSpPr>
          <p:cNvPr id="3" name="WordArt 17"/>
          <p:cNvSpPr>
            <a:spLocks noChangeArrowheads="1" noChangeShapeType="1" noTextEdit="1"/>
          </p:cNvSpPr>
          <p:nvPr/>
        </p:nvSpPr>
        <p:spPr bwMode="auto">
          <a:xfrm>
            <a:off x="107504" y="764704"/>
            <a:ext cx="2664000" cy="216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dist" rtl="0"/>
            <a:r>
              <a:rPr lang="ru-RU" sz="2800" kern="10" spc="0" dirty="0" smtClean="0">
                <a:ln w="12700" algn="ctr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/>
                <a:latin typeface="Arial Black"/>
              </a:rPr>
              <a:t>по коррекции</a:t>
            </a:r>
            <a:endParaRPr lang="ru-RU" sz="2800" kern="10" spc="0" dirty="0">
              <a:ln w="12700" algn="ctr">
                <a:solidFill>
                  <a:srgbClr val="000000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/>
              <a:latin typeface="Arial Black"/>
            </a:endParaRPr>
          </a:p>
        </p:txBody>
      </p:sp>
      <p:sp>
        <p:nvSpPr>
          <p:cNvPr id="4" name="WordArt 18"/>
          <p:cNvSpPr>
            <a:spLocks noChangeArrowheads="1" noChangeShapeType="1" noTextEdit="1"/>
          </p:cNvSpPr>
          <p:nvPr/>
        </p:nvSpPr>
        <p:spPr bwMode="auto">
          <a:xfrm>
            <a:off x="1" y="908720"/>
            <a:ext cx="2736000" cy="324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200" kern="10" spc="0" dirty="0" smtClean="0">
                <a:ln w="12700" algn="ctr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/>
                <a:latin typeface="Arial Black"/>
              </a:rPr>
              <a:t> тревожности</a:t>
            </a:r>
            <a:endParaRPr lang="ru-RU" sz="3200" kern="10" spc="0" dirty="0">
              <a:ln w="12700" algn="ctr">
                <a:solidFill>
                  <a:srgbClr val="000000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/>
              <a:latin typeface="Arial Black"/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2" cstate="print"/>
          <a:srcRect l="53874" t="49519"/>
          <a:stretch>
            <a:fillRect/>
          </a:stretch>
        </p:blipFill>
        <p:spPr bwMode="auto">
          <a:xfrm>
            <a:off x="107504" y="1412776"/>
            <a:ext cx="2592288" cy="1943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214678" y="285728"/>
          <a:ext cx="5286412" cy="5559064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677533"/>
                <a:gridCol w="2608879"/>
              </a:tblGrid>
              <a:tr h="12421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r>
                        <a:rPr lang="ru-RU" sz="2800" dirty="0">
                          <a:latin typeface="Arial" pitchFamily="34" charset="0"/>
                          <a:cs typeface="Arial" pitchFamily="34" charset="0"/>
                        </a:rPr>
                        <a:t>Направление работы</a:t>
                      </a:r>
                      <a:endParaRPr lang="ru-RU" sz="28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8100" marR="38100" marT="38100" marB="3810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r>
                        <a:rPr lang="ru-RU" sz="2800" dirty="0">
                          <a:latin typeface="Arial" pitchFamily="34" charset="0"/>
                          <a:cs typeface="Arial" pitchFamily="34" charset="0"/>
                        </a:rPr>
                        <a:t>Количество часов</a:t>
                      </a:r>
                      <a:endParaRPr lang="ru-RU" sz="28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8100" marR="38100" marT="38100" marB="38100"/>
                </a:tc>
              </a:tr>
              <a:tr h="4316955">
                <a:tc>
                  <a:txBody>
                    <a:bodyPr/>
                    <a:lstStyle/>
                    <a:p>
                      <a:r>
                        <a:rPr lang="ru-RU" sz="2000" kern="1200" dirty="0" smtClean="0">
                          <a:latin typeface="Arial" pitchFamily="34" charset="0"/>
                          <a:cs typeface="Arial" pitchFamily="34" charset="0"/>
                        </a:rPr>
                        <a:t> 8) «Три желания» </a:t>
                      </a:r>
                    </a:p>
                    <a:p>
                      <a:r>
                        <a:rPr lang="ru-RU" sz="2000" kern="1200" dirty="0" smtClean="0">
                          <a:latin typeface="Arial" pitchFamily="34" charset="0"/>
                          <a:cs typeface="Arial" pitchFamily="34" charset="0"/>
                        </a:rPr>
                        <a:t>Цель: изучение мотивационно-потребностной сферы.</a:t>
                      </a:r>
                    </a:p>
                    <a:p>
                      <a:r>
                        <a:rPr lang="ru-RU" sz="2000" kern="1200" dirty="0" smtClean="0">
                          <a:latin typeface="Arial" pitchFamily="34" charset="0"/>
                          <a:cs typeface="Arial" pitchFamily="34" charset="0"/>
                        </a:rPr>
                        <a:t>9) Тест М. Люшера.</a:t>
                      </a:r>
                      <a:endParaRPr lang="ru-RU" sz="20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595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8100" marR="38100" marT="38100" marB="38100"/>
                </a:tc>
                <a:tc>
                  <a:txBody>
                    <a:bodyPr/>
                    <a:lstStyle/>
                    <a:p>
                      <a:r>
                        <a:rPr lang="ru-RU" sz="2000" kern="12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endParaRPr lang="ru-RU" sz="2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8100" marR="38100" marT="38100" marB="3810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16"/>
          <p:cNvSpPr>
            <a:spLocks noChangeArrowheads="1" noChangeShapeType="1" noTextEdit="1"/>
          </p:cNvSpPr>
          <p:nvPr/>
        </p:nvSpPr>
        <p:spPr bwMode="auto">
          <a:xfrm>
            <a:off x="107504" y="260648"/>
            <a:ext cx="2736304" cy="504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200" kern="10" spc="0" dirty="0" smtClean="0">
                <a:ln w="12700" algn="ctr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/>
                <a:latin typeface="Arial Black"/>
              </a:rPr>
              <a:t>Планирование работы</a:t>
            </a:r>
            <a:endParaRPr lang="ru-RU" sz="3200" kern="10" spc="0" dirty="0">
              <a:ln w="12700" algn="ctr">
                <a:solidFill>
                  <a:srgbClr val="000000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/>
              <a:latin typeface="Arial Black"/>
            </a:endParaRPr>
          </a:p>
        </p:txBody>
      </p:sp>
      <p:sp>
        <p:nvSpPr>
          <p:cNvPr id="3" name="WordArt 17"/>
          <p:cNvSpPr>
            <a:spLocks noChangeArrowheads="1" noChangeShapeType="1" noTextEdit="1"/>
          </p:cNvSpPr>
          <p:nvPr/>
        </p:nvSpPr>
        <p:spPr bwMode="auto">
          <a:xfrm>
            <a:off x="107504" y="764704"/>
            <a:ext cx="2664000" cy="216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dist" rtl="0"/>
            <a:r>
              <a:rPr lang="ru-RU" sz="2800" kern="10" spc="0" dirty="0" smtClean="0">
                <a:ln w="12700" algn="ctr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/>
                <a:latin typeface="Arial Black"/>
              </a:rPr>
              <a:t>по коррекции</a:t>
            </a:r>
            <a:endParaRPr lang="ru-RU" sz="2800" kern="10" spc="0" dirty="0">
              <a:ln w="12700" algn="ctr">
                <a:solidFill>
                  <a:srgbClr val="000000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/>
              <a:latin typeface="Arial Black"/>
            </a:endParaRPr>
          </a:p>
        </p:txBody>
      </p:sp>
      <p:sp>
        <p:nvSpPr>
          <p:cNvPr id="4" name="WordArt 18"/>
          <p:cNvSpPr>
            <a:spLocks noChangeArrowheads="1" noChangeShapeType="1" noTextEdit="1"/>
          </p:cNvSpPr>
          <p:nvPr/>
        </p:nvSpPr>
        <p:spPr bwMode="auto">
          <a:xfrm>
            <a:off x="1" y="908720"/>
            <a:ext cx="2736000" cy="324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200" kern="10" spc="0" dirty="0" smtClean="0">
                <a:ln w="12700" algn="ctr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/>
                <a:latin typeface="Arial Black"/>
              </a:rPr>
              <a:t> тревожности</a:t>
            </a:r>
            <a:endParaRPr lang="ru-RU" sz="3200" kern="10" spc="0" dirty="0">
              <a:ln w="12700" algn="ctr">
                <a:solidFill>
                  <a:srgbClr val="000000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/>
              <a:latin typeface="Arial Black"/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2" cstate="print"/>
          <a:srcRect l="53874" t="49519"/>
          <a:stretch>
            <a:fillRect/>
          </a:stretch>
        </p:blipFill>
        <p:spPr bwMode="auto">
          <a:xfrm>
            <a:off x="107504" y="1412776"/>
            <a:ext cx="2592288" cy="1943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143240" y="285728"/>
          <a:ext cx="5357850" cy="5559064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748971"/>
                <a:gridCol w="2608879"/>
              </a:tblGrid>
              <a:tr h="12421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r>
                        <a:rPr lang="ru-RU" sz="2800" dirty="0">
                          <a:latin typeface="Arial" pitchFamily="34" charset="0"/>
                          <a:cs typeface="Arial" pitchFamily="34" charset="0"/>
                        </a:rPr>
                        <a:t>Направление работы</a:t>
                      </a:r>
                      <a:endParaRPr lang="ru-RU" sz="28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8100" marR="38100" marT="38100" marB="3810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r>
                        <a:rPr lang="ru-RU" sz="2800" dirty="0">
                          <a:latin typeface="Arial" pitchFamily="34" charset="0"/>
                          <a:cs typeface="Arial" pitchFamily="34" charset="0"/>
                        </a:rPr>
                        <a:t>Количество часов</a:t>
                      </a:r>
                      <a:endParaRPr lang="ru-RU" sz="28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8100" marR="38100" marT="38100" marB="38100"/>
                </a:tc>
              </a:tr>
              <a:tr h="43169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r>
                        <a:rPr lang="ru-RU" sz="2400" dirty="0"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r>
                        <a:rPr lang="ru-RU" sz="2400" dirty="0" smtClean="0">
                          <a:latin typeface="Arial" pitchFamily="34" charset="0"/>
                          <a:cs typeface="Arial" pitchFamily="34" charset="0"/>
                        </a:rPr>
                        <a:t>. Диагностика </a:t>
                      </a:r>
                      <a:r>
                        <a:rPr lang="ru-RU" sz="2400" dirty="0">
                          <a:latin typeface="Arial" pitchFamily="34" charset="0"/>
                          <a:cs typeface="Arial" pitchFamily="34" charset="0"/>
                        </a:rPr>
                        <a:t>родителей ребенка: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r>
                        <a:rPr lang="ru-RU" sz="2000" dirty="0">
                          <a:latin typeface="Arial" pitchFamily="34" charset="0"/>
                          <a:cs typeface="Arial" pitchFamily="34" charset="0"/>
                        </a:rPr>
                        <a:t>1) «Семья» (проективный рисунок).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r>
                        <a:rPr lang="ru-RU" sz="2000" dirty="0">
                          <a:latin typeface="Arial" pitchFamily="34" charset="0"/>
                          <a:cs typeface="Arial" pitchFamily="34" charset="0"/>
                        </a:rPr>
                        <a:t>2) «Опросник родительского отношения». А.Я. Варга, В.В. Столин.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8100" marR="38100" marT="38100" marB="3810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endParaRPr lang="ru-RU" sz="2000" dirty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r>
                        <a:rPr lang="ru-RU" sz="2000" dirty="0">
                          <a:latin typeface="Arial" pitchFamily="34" charset="0"/>
                          <a:cs typeface="Arial" pitchFamily="34" charset="0"/>
                        </a:rPr>
                        <a:t>1 занятие диагностика.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r>
                        <a:rPr lang="ru-RU" sz="2000" dirty="0">
                          <a:latin typeface="Arial" pitchFamily="34" charset="0"/>
                          <a:cs typeface="Arial" pitchFamily="34" charset="0"/>
                        </a:rPr>
                        <a:t>1 занятие консультация.</a:t>
                      </a:r>
                      <a:endParaRPr lang="ru-RU" sz="200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8100" marR="38100" marT="38100" marB="3810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WordArt 16"/>
          <p:cNvSpPr>
            <a:spLocks noChangeArrowheads="1" noChangeShapeType="1" noTextEdit="1"/>
          </p:cNvSpPr>
          <p:nvPr/>
        </p:nvSpPr>
        <p:spPr bwMode="auto">
          <a:xfrm>
            <a:off x="107504" y="260648"/>
            <a:ext cx="2736304" cy="504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200" kern="10" spc="0" dirty="0" smtClean="0">
                <a:ln w="12700" algn="ctr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/>
                <a:latin typeface="Arial Black"/>
              </a:rPr>
              <a:t>Планирование работы</a:t>
            </a:r>
            <a:endParaRPr lang="ru-RU" sz="3200" kern="10" spc="0" dirty="0">
              <a:ln w="12700" algn="ctr">
                <a:solidFill>
                  <a:srgbClr val="000000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/>
              <a:latin typeface="Arial Black"/>
            </a:endParaRPr>
          </a:p>
        </p:txBody>
      </p:sp>
      <p:sp>
        <p:nvSpPr>
          <p:cNvPr id="5" name="WordArt 17"/>
          <p:cNvSpPr>
            <a:spLocks noChangeArrowheads="1" noChangeShapeType="1" noTextEdit="1"/>
          </p:cNvSpPr>
          <p:nvPr/>
        </p:nvSpPr>
        <p:spPr bwMode="auto">
          <a:xfrm>
            <a:off x="107504" y="764704"/>
            <a:ext cx="2664000" cy="216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dist" rtl="0"/>
            <a:r>
              <a:rPr lang="ru-RU" sz="2800" kern="10" spc="0" dirty="0" smtClean="0">
                <a:ln w="12700" algn="ctr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/>
                <a:latin typeface="Arial Black"/>
              </a:rPr>
              <a:t>по коррекции</a:t>
            </a:r>
            <a:endParaRPr lang="ru-RU" sz="2800" kern="10" spc="0" dirty="0">
              <a:ln w="12700" algn="ctr">
                <a:solidFill>
                  <a:srgbClr val="000000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/>
              <a:latin typeface="Arial Black"/>
            </a:endParaRPr>
          </a:p>
        </p:txBody>
      </p:sp>
      <p:sp>
        <p:nvSpPr>
          <p:cNvPr id="6" name="WordArt 18"/>
          <p:cNvSpPr>
            <a:spLocks noChangeArrowheads="1" noChangeShapeType="1" noTextEdit="1"/>
          </p:cNvSpPr>
          <p:nvPr/>
        </p:nvSpPr>
        <p:spPr bwMode="auto">
          <a:xfrm>
            <a:off x="1" y="908720"/>
            <a:ext cx="2736000" cy="324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200" kern="10" spc="0" dirty="0" smtClean="0">
                <a:ln w="12700" algn="ctr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/>
                <a:latin typeface="Arial Black"/>
              </a:rPr>
              <a:t> тревожности</a:t>
            </a:r>
            <a:endParaRPr lang="ru-RU" sz="3200" kern="10" spc="0" dirty="0">
              <a:ln w="12700" algn="ctr">
                <a:solidFill>
                  <a:srgbClr val="000000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/>
              <a:latin typeface="Arial Black"/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2" cstate="print"/>
          <a:srcRect l="53874" t="49519"/>
          <a:stretch>
            <a:fillRect/>
          </a:stretch>
        </p:blipFill>
        <p:spPr bwMode="auto">
          <a:xfrm>
            <a:off x="107504" y="1412776"/>
            <a:ext cx="2592288" cy="1943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3357554" y="351851"/>
          <a:ext cx="5500726" cy="6363298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786082"/>
                <a:gridCol w="2714644"/>
              </a:tblGrid>
              <a:tr h="11578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r>
                        <a:rPr lang="ru-RU" sz="2800" dirty="0"/>
                        <a:t>Направление работы</a:t>
                      </a:r>
                      <a:endParaRPr lang="ru-RU" sz="28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8100" marR="38100" marT="38100" marB="3810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r>
                        <a:rPr lang="ru-RU" sz="2800" dirty="0"/>
                        <a:t>Количество часов</a:t>
                      </a:r>
                      <a:endParaRPr lang="ru-RU" sz="28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8100" marR="38100" marT="38100" marB="38100"/>
                </a:tc>
              </a:tr>
              <a:tr h="520009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595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kern="1200" dirty="0" smtClean="0">
                          <a:latin typeface="Arial" pitchFamily="34" charset="0"/>
                          <a:cs typeface="Arial" pitchFamily="34" charset="0"/>
                        </a:rPr>
                        <a:t>1.</a:t>
                      </a:r>
                      <a:r>
                        <a:rPr lang="ru-RU" sz="2400" kern="12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2400" kern="1200" dirty="0" smtClean="0">
                          <a:latin typeface="Arial" pitchFamily="34" charset="0"/>
                          <a:cs typeface="Arial" pitchFamily="34" charset="0"/>
                        </a:rPr>
                        <a:t>Диагностика эмоционального состояния ребёнка: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595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kern="1200" dirty="0" smtClean="0">
                          <a:latin typeface="Arial" pitchFamily="34" charset="0"/>
                          <a:cs typeface="Arial" pitchFamily="34" charset="0"/>
                        </a:rPr>
                        <a:t>1)Беседа с родителями, педагогами, ребенком и наблюдение за его взаимодействиями с окружающими-сбор информации.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595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kern="12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endParaRPr lang="ru-RU" sz="28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8100" marR="38100" marT="38100" marB="38100"/>
                </a:tc>
                <a:tc>
                  <a:txBody>
                    <a:bodyPr/>
                    <a:lstStyle/>
                    <a:p>
                      <a:r>
                        <a:rPr lang="ru-RU" sz="2000" kern="1200" dirty="0" smtClean="0">
                          <a:latin typeface="Arial" pitchFamily="34" charset="0"/>
                          <a:cs typeface="Arial" pitchFamily="34" charset="0"/>
                        </a:rPr>
                        <a:t>Применение диагностических методик: 1-3 занятия, индивидуально</a:t>
                      </a:r>
                    </a:p>
                    <a:p>
                      <a:r>
                        <a:rPr lang="ru-RU" sz="2000" kern="1200" dirty="0" smtClean="0">
                          <a:latin typeface="Arial" pitchFamily="34" charset="0"/>
                          <a:cs typeface="Arial" pitchFamily="34" charset="0"/>
                        </a:rPr>
                        <a:t>Проведение бесед с педагогами и родителями: -1-2 с каждым контингентом.</a:t>
                      </a:r>
                    </a:p>
                    <a:p>
                      <a:r>
                        <a:rPr lang="ru-RU" sz="2000" kern="1200" dirty="0" smtClean="0">
                          <a:latin typeface="Arial" pitchFamily="34" charset="0"/>
                          <a:cs typeface="Arial" pitchFamily="34" charset="0"/>
                        </a:rPr>
                        <a:t>Наблюдение за ребенком: - 1-2 встречи.</a:t>
                      </a:r>
                    </a:p>
                    <a:p>
                      <a:r>
                        <a:rPr lang="ru-RU" sz="2000" kern="1200" dirty="0" smtClean="0">
                          <a:latin typeface="Arial" pitchFamily="34" charset="0"/>
                          <a:cs typeface="Arial" pitchFamily="34" charset="0"/>
                        </a:rPr>
                        <a:t>(Желательно иметь предварительно составленный план наблюдений).</a:t>
                      </a:r>
                      <a:endParaRPr lang="ru-RU" sz="2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8100" marR="38100" marT="38100" marB="3810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1"/>
          <p:cNvSpPr>
            <a:spLocks noChangeArrowheads="1"/>
          </p:cNvSpPr>
          <p:nvPr/>
        </p:nvSpPr>
        <p:spPr bwMode="auto">
          <a:xfrm>
            <a:off x="1466031" y="43934"/>
            <a:ext cx="621195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                                                                                             </a:t>
            </a:r>
          </a:p>
        </p:txBody>
      </p:sp>
      <p:sp>
        <p:nvSpPr>
          <p:cNvPr id="58385" name="WordArt 17"/>
          <p:cNvSpPr>
            <a:spLocks noChangeArrowheads="1" noChangeShapeType="1" noTextEdit="1"/>
          </p:cNvSpPr>
          <p:nvPr/>
        </p:nvSpPr>
        <p:spPr bwMode="auto">
          <a:xfrm>
            <a:off x="107504" y="764704"/>
            <a:ext cx="2664000" cy="216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dist" rtl="0"/>
            <a:r>
              <a:rPr lang="ru-RU" sz="2800" kern="10" spc="0" dirty="0" smtClean="0">
                <a:ln w="12700" algn="ctr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/>
                <a:latin typeface="Arial Black"/>
              </a:rPr>
              <a:t>по коррекции</a:t>
            </a:r>
            <a:endParaRPr lang="ru-RU" sz="2800" kern="10" spc="0" dirty="0">
              <a:ln w="12700" algn="ctr">
                <a:solidFill>
                  <a:srgbClr val="000000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/>
              <a:latin typeface="Arial Black"/>
            </a:endParaRPr>
          </a:p>
        </p:txBody>
      </p:sp>
      <p:sp>
        <p:nvSpPr>
          <p:cNvPr id="58384" name="WordArt 16"/>
          <p:cNvSpPr>
            <a:spLocks noChangeArrowheads="1" noChangeShapeType="1" noTextEdit="1"/>
          </p:cNvSpPr>
          <p:nvPr/>
        </p:nvSpPr>
        <p:spPr bwMode="auto">
          <a:xfrm>
            <a:off x="107504" y="260648"/>
            <a:ext cx="2736304" cy="504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200" kern="10" spc="0" dirty="0" smtClean="0">
                <a:ln w="12700" algn="ctr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/>
                <a:latin typeface="Arial Black"/>
              </a:rPr>
              <a:t>Планирование работы</a:t>
            </a:r>
            <a:endParaRPr lang="ru-RU" sz="3200" kern="10" spc="0" dirty="0">
              <a:ln w="12700" algn="ctr">
                <a:solidFill>
                  <a:srgbClr val="000000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/>
              <a:latin typeface="Arial Black"/>
            </a:endParaRPr>
          </a:p>
        </p:txBody>
      </p:sp>
      <p:sp>
        <p:nvSpPr>
          <p:cNvPr id="58386" name="WordArt 18"/>
          <p:cNvSpPr>
            <a:spLocks noChangeArrowheads="1" noChangeShapeType="1" noTextEdit="1"/>
          </p:cNvSpPr>
          <p:nvPr/>
        </p:nvSpPr>
        <p:spPr bwMode="auto">
          <a:xfrm>
            <a:off x="1" y="908720"/>
            <a:ext cx="2736000" cy="324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200" kern="10" spc="0" dirty="0" smtClean="0">
                <a:ln w="12700" algn="ctr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/>
                <a:latin typeface="Arial Black"/>
              </a:rPr>
              <a:t> тревожности</a:t>
            </a:r>
            <a:endParaRPr lang="ru-RU" sz="3200" kern="10" spc="0" dirty="0">
              <a:ln w="12700" algn="ctr">
                <a:solidFill>
                  <a:srgbClr val="000000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/>
              <a:latin typeface="Arial Black"/>
            </a:endParaRPr>
          </a:p>
        </p:txBody>
      </p:sp>
      <p:pic>
        <p:nvPicPr>
          <p:cNvPr id="25" name="Рисунок 24"/>
          <p:cNvPicPr/>
          <p:nvPr/>
        </p:nvPicPr>
        <p:blipFill>
          <a:blip r:embed="rId2" cstate="print"/>
          <a:srcRect l="53874" t="49519"/>
          <a:stretch>
            <a:fillRect/>
          </a:stretch>
        </p:blipFill>
        <p:spPr bwMode="auto">
          <a:xfrm>
            <a:off x="107504" y="1412776"/>
            <a:ext cx="2592288" cy="1943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3214678" y="428604"/>
          <a:ext cx="5500726" cy="4954906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786082"/>
                <a:gridCol w="2714644"/>
              </a:tblGrid>
              <a:tr h="6429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r>
                        <a:rPr lang="ru-RU" sz="2800" dirty="0">
                          <a:latin typeface="Arial" pitchFamily="34" charset="0"/>
                          <a:cs typeface="Arial" pitchFamily="34" charset="0"/>
                        </a:rPr>
                        <a:t>Направление работы</a:t>
                      </a:r>
                      <a:endParaRPr lang="ru-RU" sz="28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8100" marR="38100" marT="38100" marB="3810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r>
                        <a:rPr lang="ru-RU" sz="2800" dirty="0">
                          <a:latin typeface="Arial" pitchFamily="34" charset="0"/>
                          <a:cs typeface="Arial" pitchFamily="34" charset="0"/>
                        </a:rPr>
                        <a:t>Количество часов</a:t>
                      </a:r>
                      <a:endParaRPr lang="ru-RU" sz="28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8100" marR="38100" marT="38100" marB="38100"/>
                </a:tc>
              </a:tr>
              <a:tr h="642942">
                <a:tc>
                  <a:txBody>
                    <a:bodyPr/>
                    <a:lstStyle/>
                    <a:p>
                      <a:r>
                        <a:rPr lang="ru-RU" sz="2400" kern="12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2000" kern="1200" dirty="0" smtClean="0">
                          <a:latin typeface="Arial" pitchFamily="34" charset="0"/>
                          <a:cs typeface="Arial" pitchFamily="34" charset="0"/>
                        </a:rPr>
                        <a:t>2)Тест тревожности: Р. Тэммл, М. Дорки, В. Амен.</a:t>
                      </a:r>
                    </a:p>
                    <a:p>
                      <a:r>
                        <a:rPr lang="ru-RU" sz="2000" kern="1200" dirty="0" smtClean="0">
                          <a:latin typeface="Arial" pitchFamily="34" charset="0"/>
                          <a:cs typeface="Arial" pitchFamily="34" charset="0"/>
                        </a:rPr>
                        <a:t>Цель: определить общий уровень тревожности ребенка и отследить травмирующие ситуации в его повседневной жизни).</a:t>
                      </a:r>
                    </a:p>
                    <a:p>
                      <a:endParaRPr lang="ru-RU" sz="2000" kern="12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595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8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8100" marR="38100" marT="38100" marB="38100"/>
                </a:tc>
                <a:tc>
                  <a:txBody>
                    <a:bodyPr/>
                    <a:lstStyle/>
                    <a:p>
                      <a:r>
                        <a:rPr lang="ru-RU" sz="2000" kern="12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endParaRPr lang="ru-RU" sz="2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8100" marR="38100" marT="38100" marB="3810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704</Words>
  <Application>Microsoft Office PowerPoint</Application>
  <PresentationFormat>Экран (4:3)</PresentationFormat>
  <Paragraphs>153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 Планирование работы по коррекции тревожности.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Анна Никонова</dc:creator>
  <cp:lastModifiedBy>Анна Никонова</cp:lastModifiedBy>
  <cp:revision>3</cp:revision>
  <dcterms:created xsi:type="dcterms:W3CDTF">2012-08-23T08:51:30Z</dcterms:created>
  <dcterms:modified xsi:type="dcterms:W3CDTF">2012-08-23T09:15:04Z</dcterms:modified>
</cp:coreProperties>
</file>