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70"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00FF"/>
    <a:srgbClr val="008080"/>
    <a:srgbClr val="FFFF00"/>
    <a:srgbClr val="FFFFFF"/>
    <a:srgbClr val="FFFF99"/>
    <a:srgbClr val="CC0000"/>
    <a:srgbClr val="49721E"/>
    <a:srgbClr val="99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DC1D4B4D-1440-4770-AAAF-196EF02F0BFB}" type="datetimeFigureOut">
              <a:rPr lang="ru-RU" smtClean="0"/>
              <a:t>30.06.2013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9CA6C797-9322-411C-B4EA-38CE3136632D}"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C1D4B4D-1440-4770-AAAF-196EF02F0BFB}" type="datetimeFigureOut">
              <a:rPr lang="ru-RU" smtClean="0"/>
              <a:t>30.06.2013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A6C797-9322-411C-B4EA-38CE3136632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C1D4B4D-1440-4770-AAAF-196EF02F0BFB}" type="datetimeFigureOut">
              <a:rPr lang="ru-RU" smtClean="0"/>
              <a:t>30.06.2013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A6C797-9322-411C-B4EA-38CE3136632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C1D4B4D-1440-4770-AAAF-196EF02F0BFB}" type="datetimeFigureOut">
              <a:rPr lang="ru-RU" smtClean="0"/>
              <a:t>30.06.2013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A6C797-9322-411C-B4EA-38CE3136632D}"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C1D4B4D-1440-4770-AAAF-196EF02F0BFB}" type="datetimeFigureOut">
              <a:rPr lang="ru-RU" smtClean="0"/>
              <a:t>30.06.2013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9CA6C797-9322-411C-B4EA-38CE3136632D}"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C1D4B4D-1440-4770-AAAF-196EF02F0BFB}" type="datetimeFigureOut">
              <a:rPr lang="ru-RU" smtClean="0"/>
              <a:t>30.06.2013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A6C797-9322-411C-B4EA-38CE3136632D}"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C1D4B4D-1440-4770-AAAF-196EF02F0BFB}" type="datetimeFigureOut">
              <a:rPr lang="ru-RU" smtClean="0"/>
              <a:t>30.06.2013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CA6C797-9322-411C-B4EA-38CE3136632D}"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C1D4B4D-1440-4770-AAAF-196EF02F0BFB}" type="datetimeFigureOut">
              <a:rPr lang="ru-RU" smtClean="0"/>
              <a:t>30.06.2013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CA6C797-9322-411C-B4EA-38CE3136632D}"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C1D4B4D-1440-4770-AAAF-196EF02F0BFB}" type="datetimeFigureOut">
              <a:rPr lang="ru-RU" smtClean="0"/>
              <a:t>30.06.2013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CA6C797-9322-411C-B4EA-38CE3136632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C1D4B4D-1440-4770-AAAF-196EF02F0BFB}" type="datetimeFigureOut">
              <a:rPr lang="ru-RU" smtClean="0"/>
              <a:t>30.06.2013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A6C797-9322-411C-B4EA-38CE3136632D}"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C1D4B4D-1440-4770-AAAF-196EF02F0BFB}" type="datetimeFigureOut">
              <a:rPr lang="ru-RU" smtClean="0"/>
              <a:t>30.06.2013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A6C797-9322-411C-B4EA-38CE3136632D}"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C1D4B4D-1440-4770-AAAF-196EF02F0BFB}" type="datetimeFigureOut">
              <a:rPr lang="ru-RU" smtClean="0"/>
              <a:t>30.06.2013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CA6C797-9322-411C-B4EA-38CE3136632D}"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tsvetnik.info/" TargetMode="External"/><Relationship Id="rId2" Type="http://schemas.openxmlformats.org/officeDocument/2006/relationships/hyperlink" Target="http://ru.wikipedia.org/" TargetMode="External"/><Relationship Id="rId1" Type="http://schemas.openxmlformats.org/officeDocument/2006/relationships/slideLayout" Target="../slideLayouts/slideLayout6.xml"/><Relationship Id="rId6" Type="http://schemas.openxmlformats.org/officeDocument/2006/relationships/hyperlink" Target="http://kvetok.ru/" TargetMode="External"/><Relationship Id="rId5" Type="http://schemas.openxmlformats.org/officeDocument/2006/relationships/hyperlink" Target="http://herbes.ru/sabelnik.html" TargetMode="External"/><Relationship Id="rId4" Type="http://schemas.openxmlformats.org/officeDocument/2006/relationships/hyperlink" Target="http://www.remontpozitif.r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ru.wikipedia.org/wiki/%D0%9D%D0%B0%D1%81%D0%B5%D0%BA%D0%BE%D0%BC%D1%8B%D0%B5" TargetMode="External"/><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remontpozitif.ru/publ/landshaftnyj_dizajn_uchastka/idei_dlja_sada_i_dachi/bolotistaja_mestnost_ne_problema_bolotnyj_sad_na_uchastke/66-1-0-631" TargetMode="External"/><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pro-landshaft.ru/glossary/detail/797/" TargetMode="External"/><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642918"/>
            <a:ext cx="7772400" cy="1214446"/>
          </a:xfrm>
          <a:solidFill>
            <a:srgbClr val="92D050"/>
          </a:solidFill>
        </p:spPr>
        <p:style>
          <a:lnRef idx="2">
            <a:schemeClr val="accent1"/>
          </a:lnRef>
          <a:fillRef idx="1">
            <a:schemeClr val="lt1"/>
          </a:fillRef>
          <a:effectRef idx="0">
            <a:schemeClr val="accent1"/>
          </a:effectRef>
          <a:fontRef idx="minor">
            <a:schemeClr val="dk1"/>
          </a:fontRef>
        </p:style>
        <p:txBody>
          <a:bodyPr>
            <a:normAutofit/>
          </a:bodyPr>
          <a:lstStyle/>
          <a:p>
            <a:pPr algn="ctr"/>
            <a:r>
              <a:rPr lang="ru-RU" sz="5400" dirty="0" smtClean="0">
                <a:solidFill>
                  <a:schemeClr val="accent4">
                    <a:lumMod val="50000"/>
                  </a:schemeClr>
                </a:solidFill>
              </a:rPr>
              <a:t>РАСТЕНИЯ БОЛОТ</a:t>
            </a:r>
            <a:endParaRPr lang="ru-RU" sz="5400" dirty="0">
              <a:solidFill>
                <a:schemeClr val="accent4">
                  <a:lumMod val="50000"/>
                </a:schemeClr>
              </a:solidFill>
            </a:endParaRPr>
          </a:p>
        </p:txBody>
      </p:sp>
      <p:sp>
        <p:nvSpPr>
          <p:cNvPr id="3" name="Подзаголовок 2"/>
          <p:cNvSpPr>
            <a:spLocks noGrp="1"/>
          </p:cNvSpPr>
          <p:nvPr>
            <p:ph type="subTitle" idx="1"/>
          </p:nvPr>
        </p:nvSpPr>
        <p:spPr>
          <a:xfrm>
            <a:off x="1500166" y="3685032"/>
            <a:ext cx="6572296" cy="2315736"/>
          </a:xfrm>
        </p:spPr>
        <p:txBody>
          <a:bodyPr/>
          <a:lstStyle/>
          <a:p>
            <a:endParaRPr lang="ru-RU"/>
          </a:p>
        </p:txBody>
      </p:sp>
      <p:pic>
        <p:nvPicPr>
          <p:cNvPr id="5" name="Рисунок 4" descr="болото.jpg"/>
          <p:cNvPicPr>
            <a:picLocks noChangeAspect="1"/>
          </p:cNvPicPr>
          <p:nvPr/>
        </p:nvPicPr>
        <p:blipFill>
          <a:blip r:embed="rId2"/>
          <a:stretch>
            <a:fillRect/>
          </a:stretch>
        </p:blipFill>
        <p:spPr>
          <a:xfrm>
            <a:off x="714348" y="2214554"/>
            <a:ext cx="7786742" cy="4071966"/>
          </a:xfrm>
          <a:prstGeom prst="roundRect">
            <a:avLst>
              <a:gd name="adj" fmla="val 4167"/>
            </a:avLst>
          </a:prstGeom>
          <a:solidFill>
            <a:srgbClr val="FFFFFF"/>
          </a:solidFill>
          <a:ln w="76200" cap="sq">
            <a:solidFill>
              <a:schemeClr val="accent6">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1">
              <a:lumMod val="95000"/>
            </a:schemeClr>
          </a:solidFill>
          <a:ln w="76200">
            <a:solidFill>
              <a:srgbClr val="FFFF00"/>
            </a:solidFill>
          </a:ln>
        </p:spPr>
        <p:txBody>
          <a:bodyPr/>
          <a:lstStyle/>
          <a:p>
            <a:r>
              <a:rPr lang="ru-RU" sz="6000" dirty="0" smtClean="0">
                <a:solidFill>
                  <a:srgbClr val="FFFF00"/>
                </a:solidFill>
              </a:rPr>
              <a:t>ИРИС</a:t>
            </a:r>
            <a:endParaRPr lang="ru-RU" sz="6000" dirty="0">
              <a:solidFill>
                <a:srgbClr val="FFFF00"/>
              </a:solidFill>
            </a:endParaRPr>
          </a:p>
        </p:txBody>
      </p:sp>
      <p:pic>
        <p:nvPicPr>
          <p:cNvPr id="5" name="Содержимое 4" descr="rgh1249340648b.jpg"/>
          <p:cNvPicPr>
            <a:picLocks noGrp="1" noChangeAspect="1"/>
          </p:cNvPicPr>
          <p:nvPr>
            <p:ph sz="half" idx="1"/>
          </p:nvPr>
        </p:nvPicPr>
        <p:blipFill>
          <a:blip r:embed="rId2"/>
          <a:stretch>
            <a:fillRect/>
          </a:stretch>
        </p:blipFill>
        <p:spPr>
          <a:xfrm>
            <a:off x="714348" y="1785926"/>
            <a:ext cx="3714776" cy="4311649"/>
          </a:xfrm>
          <a:ln w="76200">
            <a:solidFill>
              <a:srgbClr val="FFFF00"/>
            </a:solidFill>
          </a:ln>
        </p:spPr>
      </p:pic>
      <p:sp>
        <p:nvSpPr>
          <p:cNvPr id="4" name="Содержимое 3"/>
          <p:cNvSpPr>
            <a:spLocks noGrp="1"/>
          </p:cNvSpPr>
          <p:nvPr>
            <p:ph sz="half" idx="2"/>
          </p:nvPr>
        </p:nvSpPr>
        <p:spPr>
          <a:xfrm>
            <a:off x="4786314" y="1600200"/>
            <a:ext cx="3900486" cy="4525963"/>
          </a:xfrm>
        </p:spPr>
        <p:txBody>
          <a:bodyPr>
            <a:normAutofit fontScale="92500" lnSpcReduction="10000"/>
          </a:bodyPr>
          <a:lstStyle/>
          <a:p>
            <a:pPr>
              <a:buNone/>
            </a:pPr>
            <a:r>
              <a:rPr lang="ru-RU" dirty="0" smtClean="0">
                <a:solidFill>
                  <a:srgbClr val="FFFF00"/>
                </a:solidFill>
              </a:rPr>
              <a:t>Ирис имеет </a:t>
            </a:r>
            <a:r>
              <a:rPr lang="ru-RU" dirty="0" smtClean="0">
                <a:solidFill>
                  <a:srgbClr val="FFFF00"/>
                </a:solidFill>
              </a:rPr>
              <a:t>ветвистый стебель 70— 80 см высоты несет не 2—3 цветка, как у большинства </a:t>
            </a:r>
            <a:r>
              <a:rPr lang="ru-RU" dirty="0" smtClean="0">
                <a:solidFill>
                  <a:srgbClr val="FFFF00"/>
                </a:solidFill>
              </a:rPr>
              <a:t>ирисов</a:t>
            </a:r>
            <a:r>
              <a:rPr lang="ru-RU" dirty="0" smtClean="0">
                <a:solidFill>
                  <a:srgbClr val="FFFF00"/>
                </a:solidFill>
              </a:rPr>
              <a:t>, а 12—15. В цветках ириса болотного верхние лепестки недоразвиты. </a:t>
            </a:r>
            <a:r>
              <a:rPr lang="ru-RU" dirty="0" smtClean="0">
                <a:solidFill>
                  <a:srgbClr val="FFFF00"/>
                </a:solidFill>
              </a:rPr>
              <a:t>Нижние </a:t>
            </a:r>
            <a:r>
              <a:rPr lang="ru-RU" dirty="0" smtClean="0">
                <a:solidFill>
                  <a:srgbClr val="FFFF00"/>
                </a:solidFill>
              </a:rPr>
              <a:t>лепестки — </a:t>
            </a:r>
            <a:r>
              <a:rPr lang="ru-RU" dirty="0" err="1" smtClean="0">
                <a:solidFill>
                  <a:srgbClr val="FFFF00"/>
                </a:solidFill>
              </a:rPr>
              <a:t>золотистожелтого</a:t>
            </a:r>
            <a:r>
              <a:rPr lang="ru-RU" dirty="0" smtClean="0">
                <a:solidFill>
                  <a:srgbClr val="FFFF00"/>
                </a:solidFill>
              </a:rPr>
              <a:t>  </a:t>
            </a:r>
            <a:r>
              <a:rPr lang="ru-RU" dirty="0" smtClean="0">
                <a:solidFill>
                  <a:srgbClr val="FFFF00"/>
                </a:solidFill>
              </a:rPr>
              <a:t>цвета с крупным оранжевым пятном</a:t>
            </a:r>
            <a:r>
              <a:rPr lang="ru-RU" dirty="0" smtClean="0"/>
              <a:t>. </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3">
              <a:lumMod val="20000"/>
              <a:lumOff val="80000"/>
            </a:schemeClr>
          </a:solidFill>
          <a:ln w="76200">
            <a:solidFill>
              <a:schemeClr val="accent3">
                <a:lumMod val="40000"/>
                <a:lumOff val="60000"/>
              </a:schemeClr>
            </a:solidFill>
          </a:ln>
        </p:spPr>
        <p:txBody>
          <a:bodyPr>
            <a:normAutofit/>
          </a:bodyPr>
          <a:lstStyle/>
          <a:p>
            <a:r>
              <a:rPr lang="ru-RU" sz="6000" dirty="0" smtClean="0">
                <a:solidFill>
                  <a:schemeClr val="accent4">
                    <a:lumMod val="60000"/>
                    <a:lumOff val="40000"/>
                  </a:schemeClr>
                </a:solidFill>
              </a:rPr>
              <a:t>ФИАЛКА БОЛОТНАЯ</a:t>
            </a:r>
            <a:endParaRPr lang="ru-RU" sz="6000" dirty="0">
              <a:solidFill>
                <a:schemeClr val="accent4">
                  <a:lumMod val="60000"/>
                  <a:lumOff val="40000"/>
                </a:schemeClr>
              </a:solidFill>
            </a:endParaRPr>
          </a:p>
        </p:txBody>
      </p:sp>
      <p:pic>
        <p:nvPicPr>
          <p:cNvPr id="5" name="Содержимое 4" descr="2316043.jpg"/>
          <p:cNvPicPr>
            <a:picLocks noGrp="1" noChangeAspect="1"/>
          </p:cNvPicPr>
          <p:nvPr>
            <p:ph sz="half" idx="1"/>
          </p:nvPr>
        </p:nvPicPr>
        <p:blipFill>
          <a:blip r:embed="rId2"/>
          <a:stretch>
            <a:fillRect/>
          </a:stretch>
        </p:blipFill>
        <p:spPr>
          <a:xfrm>
            <a:off x="785786" y="1714488"/>
            <a:ext cx="3286148" cy="4383087"/>
          </a:xfrm>
          <a:ln w="76200">
            <a:solidFill>
              <a:schemeClr val="accent3">
                <a:lumMod val="60000"/>
                <a:lumOff val="40000"/>
              </a:schemeClr>
            </a:solidFill>
          </a:ln>
        </p:spPr>
      </p:pic>
      <p:sp>
        <p:nvSpPr>
          <p:cNvPr id="4" name="Содержимое 3"/>
          <p:cNvSpPr>
            <a:spLocks noGrp="1"/>
          </p:cNvSpPr>
          <p:nvPr>
            <p:ph sz="half" idx="2"/>
          </p:nvPr>
        </p:nvSpPr>
        <p:spPr>
          <a:xfrm>
            <a:off x="4000496" y="1600200"/>
            <a:ext cx="4686304" cy="4525963"/>
          </a:xfrm>
        </p:spPr>
        <p:txBody>
          <a:bodyPr>
            <a:normAutofit fontScale="92500" lnSpcReduction="20000"/>
          </a:bodyPr>
          <a:lstStyle/>
          <a:p>
            <a:pPr>
              <a:buNone/>
            </a:pPr>
            <a:r>
              <a:rPr lang="ru-RU" dirty="0" smtClean="0">
                <a:solidFill>
                  <a:schemeClr val="accent3">
                    <a:lumMod val="40000"/>
                    <a:lumOff val="60000"/>
                  </a:schemeClr>
                </a:solidFill>
              </a:rPr>
              <a:t>Фиалка - это изящное многолетнее растение можно встретить и на болоте, и на влажном лугу. Благодаря ползучим подземным побегам - корневищам - фиалка активно распространяется по территории. Цветет фиалка болотная, как и многие другие виды фиалок; весной, в апреле-мае. Поэтому с глубокой древности фиалка - это символ весны, вестник оживающей после зимы природы. </a:t>
            </a:r>
            <a:endParaRPr lang="ru-RU" dirty="0">
              <a:solidFill>
                <a:schemeClr val="accent3">
                  <a:lumMod val="40000"/>
                  <a:lumOff val="6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99FF"/>
          </a:solidFill>
          <a:ln w="76200">
            <a:solidFill>
              <a:srgbClr val="FF00FF"/>
            </a:solidFill>
          </a:ln>
        </p:spPr>
        <p:txBody>
          <a:bodyPr>
            <a:normAutofit/>
          </a:bodyPr>
          <a:lstStyle/>
          <a:p>
            <a:r>
              <a:rPr lang="ru-RU" sz="5400" dirty="0" smtClean="0">
                <a:solidFill>
                  <a:srgbClr val="FF00FF"/>
                </a:solidFill>
              </a:rPr>
              <a:t>ЧИНА</a:t>
            </a:r>
            <a:endParaRPr lang="ru-RU" sz="5400" dirty="0">
              <a:solidFill>
                <a:srgbClr val="FF00FF"/>
              </a:solidFill>
            </a:endParaRPr>
          </a:p>
        </p:txBody>
      </p:sp>
      <p:pic>
        <p:nvPicPr>
          <p:cNvPr id="5" name="Содержимое 4" descr="194077_5a2f4445.jpg"/>
          <p:cNvPicPr>
            <a:picLocks noGrp="1" noChangeAspect="1"/>
          </p:cNvPicPr>
          <p:nvPr>
            <p:ph sz="half" idx="1"/>
          </p:nvPr>
        </p:nvPicPr>
        <p:blipFill>
          <a:blip r:embed="rId2"/>
          <a:stretch>
            <a:fillRect/>
          </a:stretch>
        </p:blipFill>
        <p:spPr>
          <a:xfrm>
            <a:off x="804156" y="2071678"/>
            <a:ext cx="3344687" cy="4054485"/>
          </a:xfrm>
          <a:ln w="76200">
            <a:solidFill>
              <a:srgbClr val="FF00FF"/>
            </a:solidFill>
          </a:ln>
        </p:spPr>
      </p:pic>
      <p:sp>
        <p:nvSpPr>
          <p:cNvPr id="4" name="Содержимое 3"/>
          <p:cNvSpPr>
            <a:spLocks noGrp="1"/>
          </p:cNvSpPr>
          <p:nvPr>
            <p:ph sz="half" idx="2"/>
          </p:nvPr>
        </p:nvSpPr>
        <p:spPr>
          <a:ln>
            <a:solidFill>
              <a:srgbClr val="FF00FF"/>
            </a:solidFill>
          </a:ln>
        </p:spPr>
        <p:txBody>
          <a:bodyPr>
            <a:normAutofit fontScale="85000" lnSpcReduction="20000"/>
          </a:bodyPr>
          <a:lstStyle/>
          <a:p>
            <a:pPr>
              <a:buNone/>
            </a:pPr>
            <a:r>
              <a:rPr lang="ru-RU" dirty="0" smtClean="0">
                <a:solidFill>
                  <a:srgbClr val="FF99FF"/>
                </a:solidFill>
              </a:rPr>
              <a:t>На низинных травяных болотах, на заболоченных лугах растет многолетняя травянистая лиана - чина болотная. Лианами называют такие растения, побеги которых поднимаются вверх только если рядом есть опора. Лиана обвивает опору или цепляется за нее. Чина цепляется усиками, которые имеются на верхушках сложных парноперистых </a:t>
            </a:r>
            <a:r>
              <a:rPr lang="ru-RU" dirty="0" smtClean="0">
                <a:solidFill>
                  <a:srgbClr val="FF99FF"/>
                </a:solidFill>
              </a:rPr>
              <a:t>листьев.</a:t>
            </a:r>
            <a:endParaRPr lang="ru-RU" dirty="0">
              <a:solidFill>
                <a:srgbClr val="FF99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5869006"/>
          </a:xfrm>
        </p:spPr>
        <p:txBody>
          <a:bodyPr>
            <a:normAutofit/>
          </a:bodyPr>
          <a:lstStyle/>
          <a:p>
            <a:r>
              <a:rPr lang="ru-RU" sz="3200" dirty="0" smtClean="0"/>
              <a:t>ИСПОЛЬЗУЕМЫЙ МАТЕРИАЛ</a:t>
            </a:r>
            <a:br>
              <a:rPr lang="ru-RU" sz="3200" dirty="0" smtClean="0"/>
            </a:br>
            <a:r>
              <a:rPr lang="ru-RU" sz="2400" dirty="0" smtClean="0"/>
              <a:t>1.</a:t>
            </a:r>
            <a:r>
              <a:rPr lang="en-US" sz="2400" dirty="0" smtClean="0">
                <a:hlinkClick r:id="rId2"/>
              </a:rPr>
              <a:t> </a:t>
            </a:r>
            <a:r>
              <a:rPr lang="en-US" sz="2400" dirty="0" smtClean="0">
                <a:hlinkClick r:id="rId2"/>
              </a:rPr>
              <a:t>http://ru.wikipedia.org</a:t>
            </a:r>
            <a:r>
              <a:rPr lang="ru-RU" sz="2400" dirty="0" smtClean="0"/>
              <a:t/>
            </a:r>
            <a:br>
              <a:rPr lang="ru-RU" sz="2400" dirty="0" smtClean="0"/>
            </a:br>
            <a:r>
              <a:rPr lang="ru-RU" sz="2400" dirty="0" smtClean="0"/>
              <a:t>2</a:t>
            </a:r>
            <a:r>
              <a:rPr lang="ru-RU" sz="2400" b="0" dirty="0" smtClean="0"/>
              <a:t>.</a:t>
            </a:r>
            <a:r>
              <a:rPr lang="en-US" sz="2400" dirty="0" smtClean="0">
                <a:hlinkClick r:id="rId3"/>
              </a:rPr>
              <a:t> http://www.tsvetnik.info</a:t>
            </a:r>
            <a:r>
              <a:rPr lang="en-US" sz="2400" dirty="0" smtClean="0">
                <a:hlinkClick r:id="rId3"/>
              </a:rPr>
              <a:t>/</a:t>
            </a:r>
            <a:r>
              <a:rPr lang="ru-RU" sz="2400" dirty="0" smtClean="0"/>
              <a:t/>
            </a:r>
            <a:br>
              <a:rPr lang="ru-RU" sz="2400" dirty="0" smtClean="0"/>
            </a:br>
            <a:r>
              <a:rPr lang="ru-RU" sz="2400" dirty="0" smtClean="0"/>
              <a:t>3.</a:t>
            </a:r>
            <a:r>
              <a:rPr lang="en-US" sz="2400" dirty="0" smtClean="0">
                <a:hlinkClick r:id="rId4"/>
              </a:rPr>
              <a:t> </a:t>
            </a:r>
            <a:r>
              <a:rPr lang="en-US" sz="2400" dirty="0" smtClean="0">
                <a:hlinkClick r:id="rId4"/>
              </a:rPr>
              <a:t>http://</a:t>
            </a:r>
            <a:r>
              <a:rPr lang="en-US" sz="2400" dirty="0" smtClean="0">
                <a:hlinkClick r:id="rId4"/>
              </a:rPr>
              <a:t>www.remontpozitif.ru</a:t>
            </a:r>
            <a:r>
              <a:rPr lang="ru-RU" sz="2400" dirty="0" smtClean="0"/>
              <a:t/>
            </a:r>
            <a:br>
              <a:rPr lang="ru-RU" sz="2400" dirty="0" smtClean="0"/>
            </a:br>
            <a:r>
              <a:rPr lang="ru-RU" sz="2400" dirty="0" smtClean="0"/>
              <a:t>4.</a:t>
            </a:r>
            <a:r>
              <a:rPr lang="en-US" sz="2400" dirty="0" smtClean="0">
                <a:hlinkClick r:id="rId5"/>
              </a:rPr>
              <a:t> http://</a:t>
            </a:r>
            <a:r>
              <a:rPr lang="en-US" sz="2400" dirty="0" smtClean="0">
                <a:hlinkClick r:id="rId5"/>
              </a:rPr>
              <a:t>herbes.ru/sabelnik.html</a:t>
            </a:r>
            <a:r>
              <a:rPr lang="ru-RU" sz="2400" dirty="0" smtClean="0"/>
              <a:t/>
            </a:r>
            <a:br>
              <a:rPr lang="ru-RU" sz="2400" dirty="0" smtClean="0"/>
            </a:br>
            <a:r>
              <a:rPr lang="ru-RU" sz="2400" dirty="0" smtClean="0"/>
              <a:t>5.</a:t>
            </a:r>
            <a:r>
              <a:rPr lang="en-US" sz="2400" dirty="0" smtClean="0">
                <a:hlinkClick r:id="rId6"/>
              </a:rPr>
              <a:t> </a:t>
            </a:r>
            <a:r>
              <a:rPr lang="en-US" sz="2400" dirty="0" smtClean="0">
                <a:hlinkClick r:id="rId6"/>
              </a:rPr>
              <a:t>http://</a:t>
            </a:r>
            <a:r>
              <a:rPr lang="en-US" sz="2400" dirty="0" smtClean="0">
                <a:hlinkClick r:id="rId6"/>
              </a:rPr>
              <a:t>kvetok.ru</a:t>
            </a:r>
            <a:r>
              <a:rPr lang="ru-RU" sz="2400" dirty="0" smtClean="0"/>
              <a:t/>
            </a:r>
            <a:br>
              <a:rPr lang="ru-RU" sz="2400" dirty="0" smtClean="0"/>
            </a:br>
            <a:r>
              <a:rPr lang="ru-RU" sz="2400" dirty="0" smtClean="0"/>
              <a:t>6</a:t>
            </a:r>
            <a:r>
              <a:rPr lang="en-US" sz="2400" dirty="0" smtClean="0">
                <a:solidFill>
                  <a:schemeClr val="accent5">
                    <a:lumMod val="50000"/>
                  </a:schemeClr>
                </a:solidFill>
              </a:rPr>
              <a:t>ttp</a:t>
            </a:r>
            <a:r>
              <a:rPr lang="en-US" sz="2400" dirty="0" smtClean="0">
                <a:solidFill>
                  <a:schemeClr val="accent5">
                    <a:lumMod val="50000"/>
                  </a:schemeClr>
                </a:solidFill>
              </a:rPr>
              <a:t>://</a:t>
            </a:r>
            <a:r>
              <a:rPr lang="en-US" sz="2400" dirty="0" smtClean="0">
                <a:solidFill>
                  <a:schemeClr val="accent5">
                    <a:lumMod val="50000"/>
                  </a:schemeClr>
                </a:solidFill>
              </a:rPr>
              <a:t>www.mypriroda.ru</a:t>
            </a:r>
            <a:r>
              <a:rPr lang="ru-RU" sz="2400" dirty="0" smtClean="0">
                <a:solidFill>
                  <a:schemeClr val="accent5">
                    <a:lumMod val="50000"/>
                  </a:schemeClr>
                </a:solidFill>
              </a:rPr>
              <a:t>.</a:t>
            </a:r>
            <a:r>
              <a:rPr lang="en-US" sz="2400" dirty="0" smtClean="0">
                <a:solidFill>
                  <a:schemeClr val="accent5">
                    <a:lumMod val="50000"/>
                  </a:schemeClr>
                </a:solidFill>
              </a:rPr>
              <a:t> </a:t>
            </a:r>
            <a:r>
              <a:rPr lang="en-US" sz="2400" dirty="0" smtClean="0">
                <a:solidFill>
                  <a:schemeClr val="accent5">
                    <a:lumMod val="50000"/>
                  </a:schemeClr>
                </a:solidFill>
              </a:rPr>
              <a:t>H</a:t>
            </a:r>
            <a:r>
              <a:rPr lang="ru-RU" sz="2400" dirty="0" smtClean="0">
                <a:solidFill>
                  <a:schemeClr val="accent5">
                    <a:lumMod val="50000"/>
                  </a:schemeClr>
                </a:solidFill>
              </a:rPr>
              <a:t/>
            </a:r>
            <a:br>
              <a:rPr lang="ru-RU" sz="2400" dirty="0" smtClean="0">
                <a:solidFill>
                  <a:schemeClr val="accent5">
                    <a:lumMod val="50000"/>
                  </a:schemeClr>
                </a:solidFill>
              </a:rPr>
            </a:br>
            <a:endParaRPr lang="ru-RU" sz="2400" dirty="0">
              <a:solidFill>
                <a:schemeClr val="accent1">
                  <a:lumMod val="60000"/>
                  <a:lumOff val="4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solidFill>
            <a:srgbClr val="FFFF00"/>
          </a:solidFill>
          <a:ln w="76200">
            <a:solidFill>
              <a:srgbClr val="00B050"/>
            </a:solidFill>
          </a:ln>
        </p:spPr>
        <p:txBody>
          <a:bodyPr>
            <a:normAutofit/>
          </a:bodyPr>
          <a:lstStyle/>
          <a:p>
            <a:r>
              <a:rPr lang="ru-RU" sz="6000" dirty="0" smtClean="0">
                <a:solidFill>
                  <a:srgbClr val="92D050"/>
                </a:solidFill>
              </a:rPr>
              <a:t>РОСЯНКА</a:t>
            </a:r>
            <a:endParaRPr lang="ru-RU" sz="6000" dirty="0">
              <a:solidFill>
                <a:srgbClr val="92D050"/>
              </a:solidFill>
            </a:endParaRPr>
          </a:p>
        </p:txBody>
      </p:sp>
      <p:pic>
        <p:nvPicPr>
          <p:cNvPr id="7" name="Содержимое 6" descr="34133133211693370055133.jpg"/>
          <p:cNvPicPr>
            <a:picLocks noGrp="1" noChangeAspect="1"/>
          </p:cNvPicPr>
          <p:nvPr>
            <p:ph sz="half" idx="1"/>
          </p:nvPr>
        </p:nvPicPr>
        <p:blipFill>
          <a:blip r:embed="rId2"/>
          <a:stretch>
            <a:fillRect/>
          </a:stretch>
        </p:blipFill>
        <p:spPr>
          <a:xfrm>
            <a:off x="428596" y="2571744"/>
            <a:ext cx="3929090" cy="3028950"/>
          </a:xfrm>
          <a:prstGeom prst="rect">
            <a:avLst/>
          </a:prstGeom>
          <a:ln w="228600" cap="sq" cmpd="thickThin">
            <a:solidFill>
              <a:srgbClr val="00B050"/>
            </a:solidFill>
            <a:prstDash val="solid"/>
            <a:miter lim="800000"/>
          </a:ln>
          <a:effectLst>
            <a:innerShdw blurRad="76200">
              <a:srgbClr val="000000"/>
            </a:innerShdw>
          </a:effectLst>
        </p:spPr>
      </p:pic>
      <p:sp>
        <p:nvSpPr>
          <p:cNvPr id="6" name="Содержимое 5"/>
          <p:cNvSpPr>
            <a:spLocks noGrp="1"/>
          </p:cNvSpPr>
          <p:nvPr>
            <p:ph sz="half" idx="2"/>
          </p:nvPr>
        </p:nvSpPr>
        <p:spPr>
          <a:xfrm>
            <a:off x="4429124" y="1643050"/>
            <a:ext cx="4181476" cy="4525963"/>
          </a:xfrm>
        </p:spPr>
        <p:txBody>
          <a:bodyPr>
            <a:normAutofit fontScale="92500" lnSpcReduction="20000"/>
          </a:bodyPr>
          <a:lstStyle/>
          <a:p>
            <a:pPr>
              <a:buNone/>
            </a:pPr>
            <a:r>
              <a:rPr lang="ru-RU" dirty="0" smtClean="0">
                <a:solidFill>
                  <a:srgbClr val="FFFF00"/>
                </a:solidFill>
              </a:rPr>
              <a:t>Р</a:t>
            </a:r>
            <a:r>
              <a:rPr lang="ru-RU" dirty="0" smtClean="0">
                <a:solidFill>
                  <a:srgbClr val="FFFF00"/>
                </a:solidFill>
              </a:rPr>
              <a:t>осянки -многолетние травы. Край </a:t>
            </a:r>
            <a:r>
              <a:rPr lang="ru-RU" dirty="0" smtClean="0">
                <a:solidFill>
                  <a:srgbClr val="FFFF00"/>
                </a:solidFill>
              </a:rPr>
              <a:t>и верхняя поверхность листа усажены крупными железистыми волосками, раздражимыми при соприкосновении и выделяющими слизь, служащую для </a:t>
            </a:r>
            <a:r>
              <a:rPr lang="ru-RU" dirty="0" smtClean="0">
                <a:solidFill>
                  <a:srgbClr val="FFFF00"/>
                </a:solidFill>
              </a:rPr>
              <a:t>улавливания </a:t>
            </a:r>
            <a:r>
              <a:rPr lang="ru-RU" dirty="0" smtClean="0">
                <a:solidFill>
                  <a:srgbClr val="FFFF00"/>
                </a:solidFill>
                <a:hlinkClick r:id="rId3" tooltip="Насекомые"/>
              </a:rPr>
              <a:t>насекомых</a:t>
            </a:r>
            <a:r>
              <a:rPr lang="ru-RU" dirty="0" smtClean="0">
                <a:solidFill>
                  <a:srgbClr val="FFFF00"/>
                </a:solidFill>
              </a:rPr>
              <a:t>..</a:t>
            </a:r>
          </a:p>
          <a:p>
            <a:pPr>
              <a:buNone/>
            </a:pPr>
            <a:r>
              <a:rPr lang="ru-RU" dirty="0" smtClean="0">
                <a:solidFill>
                  <a:srgbClr val="FFFF00"/>
                </a:solidFill>
              </a:rPr>
              <a:t> После того, как насекомое поймано, края листа закрываются, охватывая его целиком. </a:t>
            </a:r>
            <a:endParaRPr lang="ru-RU"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solidFill>
            <a:schemeClr val="tx2"/>
          </a:solidFill>
          <a:ln w="76200">
            <a:solidFill>
              <a:schemeClr val="tx2">
                <a:lumMod val="50000"/>
              </a:schemeClr>
            </a:solidFill>
          </a:ln>
        </p:spPr>
        <p:txBody>
          <a:bodyPr>
            <a:normAutofit/>
          </a:bodyPr>
          <a:lstStyle/>
          <a:p>
            <a:r>
              <a:rPr lang="ru-RU" sz="5400" dirty="0" smtClean="0">
                <a:solidFill>
                  <a:schemeClr val="tx2">
                    <a:lumMod val="60000"/>
                    <a:lumOff val="40000"/>
                  </a:schemeClr>
                </a:solidFill>
              </a:rPr>
              <a:t>ОСОКА</a:t>
            </a:r>
            <a:endParaRPr lang="ru-RU" sz="5400" dirty="0">
              <a:solidFill>
                <a:schemeClr val="tx2">
                  <a:lumMod val="60000"/>
                  <a:lumOff val="40000"/>
                </a:schemeClr>
              </a:solidFill>
            </a:endParaRPr>
          </a:p>
        </p:txBody>
      </p:sp>
      <p:pic>
        <p:nvPicPr>
          <p:cNvPr id="6" name="Содержимое 5" descr="osoka_parvskaja.jpg"/>
          <p:cNvPicPr>
            <a:picLocks noGrp="1" noChangeAspect="1"/>
          </p:cNvPicPr>
          <p:nvPr>
            <p:ph sz="half" idx="1"/>
          </p:nvPr>
        </p:nvPicPr>
        <p:blipFill>
          <a:blip r:embed="rId2"/>
          <a:stretch>
            <a:fillRect/>
          </a:stretch>
        </p:blipFill>
        <p:spPr>
          <a:xfrm>
            <a:off x="500034" y="2285992"/>
            <a:ext cx="3714776" cy="3429024"/>
          </a:xfrm>
          <a:ln w="76200">
            <a:solidFill>
              <a:schemeClr val="bg2">
                <a:lumMod val="50000"/>
              </a:schemeClr>
            </a:solidFill>
          </a:ln>
        </p:spPr>
      </p:pic>
      <p:sp>
        <p:nvSpPr>
          <p:cNvPr id="5" name="Содержимое 4"/>
          <p:cNvSpPr>
            <a:spLocks noGrp="1"/>
          </p:cNvSpPr>
          <p:nvPr>
            <p:ph sz="half" idx="2"/>
          </p:nvPr>
        </p:nvSpPr>
        <p:spPr>
          <a:xfrm>
            <a:off x="4429124" y="1714488"/>
            <a:ext cx="4038600" cy="4525963"/>
          </a:xfrm>
        </p:spPr>
        <p:txBody>
          <a:bodyPr/>
          <a:lstStyle/>
          <a:p>
            <a:pPr>
              <a:buNone/>
            </a:pPr>
            <a:r>
              <a:rPr lang="ru-RU" dirty="0" smtClean="0">
                <a:solidFill>
                  <a:schemeClr val="bg2">
                    <a:lumMod val="60000"/>
                    <a:lumOff val="40000"/>
                  </a:schemeClr>
                </a:solidFill>
              </a:rPr>
              <a:t>Осока </a:t>
            </a:r>
            <a:r>
              <a:rPr lang="ru-RU" dirty="0" smtClean="0">
                <a:solidFill>
                  <a:schemeClr val="bg2">
                    <a:lumMod val="60000"/>
                    <a:lumOff val="40000"/>
                  </a:schemeClr>
                </a:solidFill>
              </a:rPr>
              <a:t> </a:t>
            </a:r>
            <a:r>
              <a:rPr lang="ru-RU" dirty="0" smtClean="0">
                <a:solidFill>
                  <a:schemeClr val="bg2">
                    <a:lumMod val="60000"/>
                    <a:lumOff val="40000"/>
                  </a:schemeClr>
                </a:solidFill>
              </a:rPr>
              <a:t>— растение </a:t>
            </a:r>
            <a:r>
              <a:rPr lang="ru-RU" dirty="0" err="1" smtClean="0">
                <a:solidFill>
                  <a:schemeClr val="bg2">
                    <a:lumMod val="60000"/>
                    <a:lumOff val="40000"/>
                  </a:schemeClr>
                </a:solidFill>
              </a:rPr>
              <a:t>переувлажненных</a:t>
            </a:r>
            <a:r>
              <a:rPr lang="ru-RU" dirty="0" smtClean="0">
                <a:solidFill>
                  <a:schemeClr val="bg2">
                    <a:lumMod val="60000"/>
                    <a:lumOff val="40000"/>
                  </a:schemeClr>
                </a:solidFill>
              </a:rPr>
              <a:t> лугов и болот. Ей требуются богатые влажные или сырые почвы на солнце или в полутени</a:t>
            </a:r>
            <a:r>
              <a:rPr lang="ru-RU" dirty="0" smtClean="0"/>
              <a:t>.</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C000"/>
          </a:solidFill>
          <a:ln w="76200">
            <a:solidFill>
              <a:schemeClr val="accent1">
                <a:lumMod val="75000"/>
              </a:schemeClr>
            </a:solidFill>
          </a:ln>
        </p:spPr>
        <p:txBody>
          <a:bodyPr>
            <a:normAutofit/>
          </a:bodyPr>
          <a:lstStyle/>
          <a:p>
            <a:r>
              <a:rPr lang="ru-RU" sz="6000" dirty="0" smtClean="0">
                <a:solidFill>
                  <a:srgbClr val="990033"/>
                </a:solidFill>
              </a:rPr>
              <a:t>КАМЫШ</a:t>
            </a:r>
            <a:endParaRPr lang="ru-RU" sz="6000" dirty="0">
              <a:solidFill>
                <a:srgbClr val="990033"/>
              </a:solidFill>
            </a:endParaRPr>
          </a:p>
        </p:txBody>
      </p:sp>
      <p:pic>
        <p:nvPicPr>
          <p:cNvPr id="5" name="Содержимое 4" descr="0_6d55f_7cd45560_L.jpg"/>
          <p:cNvPicPr>
            <a:picLocks noGrp="1" noChangeAspect="1"/>
          </p:cNvPicPr>
          <p:nvPr>
            <p:ph sz="half" idx="1"/>
          </p:nvPr>
        </p:nvPicPr>
        <p:blipFill>
          <a:blip r:embed="rId2"/>
          <a:stretch>
            <a:fillRect/>
          </a:stretch>
        </p:blipFill>
        <p:spPr>
          <a:xfrm>
            <a:off x="571472" y="1857364"/>
            <a:ext cx="4071966" cy="3957467"/>
          </a:xfrm>
          <a:prstGeom prst="rect">
            <a:avLst/>
          </a:prstGeom>
          <a:ln w="127000" cap="sq">
            <a:solidFill>
              <a:srgbClr val="49721E"/>
            </a:solidFill>
            <a:miter lim="800000"/>
          </a:ln>
          <a:effectLst>
            <a:outerShdw blurRad="57150" dist="50800" dir="2700000" algn="tl" rotWithShape="0">
              <a:srgbClr val="000000">
                <a:alpha val="40000"/>
              </a:srgbClr>
            </a:outerShdw>
          </a:effectLst>
        </p:spPr>
      </p:pic>
      <p:sp>
        <p:nvSpPr>
          <p:cNvPr id="4" name="Содержимое 3"/>
          <p:cNvSpPr>
            <a:spLocks noGrp="1"/>
          </p:cNvSpPr>
          <p:nvPr>
            <p:ph sz="half" idx="2"/>
          </p:nvPr>
        </p:nvSpPr>
        <p:spPr>
          <a:xfrm>
            <a:off x="4714876" y="1600200"/>
            <a:ext cx="3971924" cy="4525963"/>
          </a:xfrm>
        </p:spPr>
        <p:txBody>
          <a:bodyPr>
            <a:normAutofit fontScale="85000" lnSpcReduction="20000"/>
          </a:bodyPr>
          <a:lstStyle/>
          <a:p>
            <a:pPr>
              <a:buNone/>
            </a:pPr>
            <a:r>
              <a:rPr lang="ru-RU" dirty="0" smtClean="0">
                <a:solidFill>
                  <a:schemeClr val="accent1">
                    <a:lumMod val="60000"/>
                    <a:lumOff val="40000"/>
                  </a:schemeClr>
                </a:solidFill>
              </a:rPr>
              <a:t>Камыш </a:t>
            </a:r>
            <a:r>
              <a:rPr lang="ru-RU" dirty="0" smtClean="0">
                <a:solidFill>
                  <a:schemeClr val="accent1">
                    <a:lumMod val="60000"/>
                    <a:lumOff val="40000"/>
                  </a:schemeClr>
                </a:solidFill>
              </a:rPr>
              <a:t>озерный </a:t>
            </a:r>
            <a:r>
              <a:rPr lang="ru-RU" dirty="0" smtClean="0">
                <a:solidFill>
                  <a:schemeClr val="accent1">
                    <a:lumMod val="60000"/>
                    <a:lumOff val="40000"/>
                  </a:schemeClr>
                </a:solidFill>
              </a:rPr>
              <a:t>– многолетнее растение, </a:t>
            </a:r>
            <a:r>
              <a:rPr lang="ru-RU" dirty="0" smtClean="0">
                <a:solidFill>
                  <a:schemeClr val="accent1">
                    <a:lumMod val="60000"/>
                    <a:lumOff val="40000"/>
                  </a:schemeClr>
                </a:solidFill>
              </a:rPr>
              <a:t>которое </a:t>
            </a:r>
            <a:r>
              <a:rPr lang="ru-RU" dirty="0" smtClean="0">
                <a:solidFill>
                  <a:schemeClr val="accent1">
                    <a:lumMod val="60000"/>
                    <a:lumOff val="40000"/>
                  </a:schemeClr>
                </a:solidFill>
              </a:rPr>
              <a:t>хорошо приживается на мелководье и </a:t>
            </a:r>
            <a:r>
              <a:rPr lang="ru-RU" u="sng" dirty="0" smtClean="0">
                <a:solidFill>
                  <a:schemeClr val="accent1">
                    <a:lumMod val="60000"/>
                    <a:lumOff val="40000"/>
                  </a:schemeClr>
                </a:solidFill>
                <a:hlinkClick r:id="rId3" tooltip="болотный сад на участке"/>
              </a:rPr>
              <a:t>заболоченных берегах</a:t>
            </a:r>
            <a:r>
              <a:rPr lang="ru-RU" dirty="0" smtClean="0">
                <a:solidFill>
                  <a:schemeClr val="accent1">
                    <a:lumMod val="60000"/>
                    <a:lumOff val="40000"/>
                  </a:schemeClr>
                </a:solidFill>
              </a:rPr>
              <a:t>. Имеет </a:t>
            </a:r>
            <a:r>
              <a:rPr lang="ru-RU" dirty="0" smtClean="0">
                <a:solidFill>
                  <a:schemeClr val="accent1">
                    <a:lumMod val="60000"/>
                    <a:lumOff val="40000"/>
                  </a:schemeClr>
                </a:solidFill>
              </a:rPr>
              <a:t> </a:t>
            </a:r>
            <a:r>
              <a:rPr lang="ru-RU" dirty="0" smtClean="0">
                <a:solidFill>
                  <a:schemeClr val="accent1">
                    <a:lumMod val="60000"/>
                    <a:lumOff val="40000"/>
                  </a:schemeClr>
                </a:solidFill>
              </a:rPr>
              <a:t>цилиндрический толстый стебель, в высоту достигает 1.5-2 м. Растение неприхотливо и хорошо очищает воду от различных загрязняющих веществ органического происхождения. </a:t>
            </a:r>
            <a:endParaRPr lang="ru-RU" dirty="0" smtClean="0">
              <a:solidFill>
                <a:schemeClr val="accent1">
                  <a:lumMod val="60000"/>
                  <a:lumOff val="40000"/>
                </a:schemeClr>
              </a:solidFill>
            </a:endParaRPr>
          </a:p>
          <a:p>
            <a:pPr>
              <a:buNone/>
            </a:pPr>
            <a:r>
              <a:rPr lang="ru-RU" dirty="0" smtClean="0">
                <a:solidFill>
                  <a:schemeClr val="accent1">
                    <a:lumMod val="60000"/>
                    <a:lumOff val="40000"/>
                  </a:schemeClr>
                </a:solidFill>
              </a:rPr>
              <a:t>Цветет камыш в июне соцветиями бурого </a:t>
            </a:r>
            <a:r>
              <a:rPr lang="ru-RU" dirty="0" smtClean="0">
                <a:solidFill>
                  <a:schemeClr val="accent1">
                    <a:lumMod val="60000"/>
                    <a:lumOff val="40000"/>
                  </a:schemeClr>
                </a:solidFill>
              </a:rPr>
              <a:t>цвета</a:t>
            </a:r>
            <a:r>
              <a:rPr lang="ru-RU" dirty="0" smtClean="0"/>
              <a:t>.</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lin ang="5400000" scaled="1"/>
            <a:tileRect/>
          </a:gradFill>
          <a:ln w="76200">
            <a:solidFill>
              <a:srgbClr val="CC0000"/>
            </a:solidFill>
          </a:ln>
        </p:spPr>
        <p:txBody>
          <a:bodyPr>
            <a:normAutofit/>
          </a:bodyPr>
          <a:lstStyle/>
          <a:p>
            <a:r>
              <a:rPr lang="ru-RU" sz="6000" dirty="0" smtClean="0">
                <a:solidFill>
                  <a:srgbClr val="CC0000"/>
                </a:solidFill>
              </a:rPr>
              <a:t>САБЕЛЬНИК</a:t>
            </a:r>
            <a:endParaRPr lang="ru-RU" sz="6000" dirty="0">
              <a:solidFill>
                <a:srgbClr val="CC0000"/>
              </a:solidFill>
            </a:endParaRPr>
          </a:p>
        </p:txBody>
      </p:sp>
      <p:pic>
        <p:nvPicPr>
          <p:cNvPr id="5" name="Содержимое 4" descr="big_sabelnik.jpg"/>
          <p:cNvPicPr>
            <a:picLocks noGrp="1" noChangeAspect="1"/>
          </p:cNvPicPr>
          <p:nvPr>
            <p:ph sz="half" idx="1"/>
          </p:nvPr>
        </p:nvPicPr>
        <p:blipFill>
          <a:blip r:embed="rId2"/>
          <a:stretch>
            <a:fillRect/>
          </a:stretch>
        </p:blipFill>
        <p:spPr>
          <a:xfrm>
            <a:off x="285720" y="2500306"/>
            <a:ext cx="3643338" cy="3429024"/>
          </a:xfrm>
          <a:ln w="76200">
            <a:solidFill>
              <a:srgbClr val="CC0000"/>
            </a:solidFill>
          </a:ln>
        </p:spPr>
      </p:pic>
      <p:sp>
        <p:nvSpPr>
          <p:cNvPr id="4" name="Содержимое 3"/>
          <p:cNvSpPr>
            <a:spLocks noGrp="1"/>
          </p:cNvSpPr>
          <p:nvPr>
            <p:ph sz="half" idx="2"/>
          </p:nvPr>
        </p:nvSpPr>
        <p:spPr>
          <a:xfrm>
            <a:off x="3786182" y="1600200"/>
            <a:ext cx="4900618" cy="4525963"/>
          </a:xfrm>
        </p:spPr>
        <p:txBody>
          <a:bodyPr>
            <a:normAutofit/>
          </a:bodyPr>
          <a:lstStyle/>
          <a:p>
            <a:pPr>
              <a:buNone/>
            </a:pPr>
            <a:r>
              <a:rPr lang="ru-RU" sz="2000" dirty="0" smtClean="0">
                <a:solidFill>
                  <a:srgbClr val="FF00FF"/>
                </a:solidFill>
              </a:rPr>
              <a:t>Вблизи водоемов и болот иногда можно встретить красивое высокое растение с </a:t>
            </a:r>
            <a:r>
              <a:rPr lang="ru-RU" sz="2000" dirty="0" err="1" smtClean="0">
                <a:solidFill>
                  <a:srgbClr val="FF00FF"/>
                </a:solidFill>
              </a:rPr>
              <a:t>пятилопастными</a:t>
            </a:r>
            <a:r>
              <a:rPr lang="ru-RU" sz="2000" dirty="0" smtClean="0">
                <a:solidFill>
                  <a:srgbClr val="FF00FF"/>
                </a:solidFill>
              </a:rPr>
              <a:t>  </a:t>
            </a:r>
            <a:r>
              <a:rPr lang="ru-RU" sz="2000" dirty="0" smtClean="0">
                <a:solidFill>
                  <a:srgbClr val="FF00FF"/>
                </a:solidFill>
              </a:rPr>
              <a:t>листьями и пурпурным цветком, похожим на остроконечную звезду. Это сабельник болотный</a:t>
            </a:r>
            <a:r>
              <a:rPr lang="ru-RU" sz="2000" dirty="0" smtClean="0">
                <a:solidFill>
                  <a:srgbClr val="FF00FF"/>
                </a:solidFill>
              </a:rPr>
              <a:t>.</a:t>
            </a:r>
            <a:r>
              <a:rPr lang="ru-RU" sz="2000" dirty="0" smtClean="0">
                <a:solidFill>
                  <a:srgbClr val="FF00FF"/>
                </a:solidFill>
              </a:rPr>
              <a:t>         По одной из версий свое название растение получило из-за того, что как будто саблей отсекает болезни. И правда, сабельник издавна применяют для лечения многих болезней. У этого растения много народных названий, прямо говорящих об успешной борьбе сабельника с разными недугами: </a:t>
            </a:r>
            <a:r>
              <a:rPr lang="ru-RU" sz="2000" dirty="0" err="1" smtClean="0">
                <a:solidFill>
                  <a:srgbClr val="FF00FF"/>
                </a:solidFill>
              </a:rPr>
              <a:t>огневец</a:t>
            </a:r>
            <a:r>
              <a:rPr lang="ru-RU" sz="2000" dirty="0" smtClean="0">
                <a:solidFill>
                  <a:srgbClr val="FF00FF"/>
                </a:solidFill>
              </a:rPr>
              <a:t>, </a:t>
            </a:r>
            <a:r>
              <a:rPr lang="ru-RU" sz="2000" dirty="0" smtClean="0">
                <a:solidFill>
                  <a:srgbClr val="FF00FF"/>
                </a:solidFill>
              </a:rPr>
              <a:t>сухолом</a:t>
            </a:r>
            <a:r>
              <a:rPr lang="ru-RU" sz="2000" dirty="0" smtClean="0">
                <a:solidFill>
                  <a:srgbClr val="FF00FF"/>
                </a:solidFill>
              </a:rPr>
              <a:t>.</a:t>
            </a:r>
          </a:p>
          <a:p>
            <a:endParaRPr lang="ru-RU" sz="2000" dirty="0">
              <a:solidFill>
                <a:srgbClr val="FF00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1">
              <a:lumMod val="95000"/>
            </a:schemeClr>
          </a:solidFill>
          <a:ln w="76200">
            <a:solidFill>
              <a:schemeClr val="accent3">
                <a:lumMod val="60000"/>
                <a:lumOff val="40000"/>
              </a:schemeClr>
            </a:solidFill>
          </a:ln>
        </p:spPr>
        <p:txBody>
          <a:bodyPr>
            <a:normAutofit/>
          </a:bodyPr>
          <a:lstStyle/>
          <a:p>
            <a:r>
              <a:rPr lang="ru-RU" sz="6000" dirty="0" smtClean="0">
                <a:solidFill>
                  <a:schemeClr val="tx1">
                    <a:lumMod val="95000"/>
                  </a:schemeClr>
                </a:solidFill>
              </a:rPr>
              <a:t>БЕЛОКРЫЛЬНИК</a:t>
            </a:r>
            <a:endParaRPr lang="ru-RU" sz="6000" dirty="0">
              <a:solidFill>
                <a:schemeClr val="tx1">
                  <a:lumMod val="95000"/>
                </a:schemeClr>
              </a:solidFill>
            </a:endParaRPr>
          </a:p>
        </p:txBody>
      </p:sp>
      <p:pic>
        <p:nvPicPr>
          <p:cNvPr id="5" name="Содержимое 4" descr="kala.jpg"/>
          <p:cNvPicPr>
            <a:picLocks noGrp="1" noChangeAspect="1"/>
          </p:cNvPicPr>
          <p:nvPr>
            <p:ph sz="half" idx="1"/>
          </p:nvPr>
        </p:nvPicPr>
        <p:blipFill>
          <a:blip r:embed="rId2"/>
          <a:stretch>
            <a:fillRect/>
          </a:stretch>
        </p:blipFill>
        <p:spPr>
          <a:xfrm>
            <a:off x="428596" y="2428868"/>
            <a:ext cx="3571900" cy="32147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Содержимое 3"/>
          <p:cNvSpPr>
            <a:spLocks noGrp="1"/>
          </p:cNvSpPr>
          <p:nvPr>
            <p:ph sz="half" idx="2"/>
          </p:nvPr>
        </p:nvSpPr>
        <p:spPr>
          <a:xfrm>
            <a:off x="3786182" y="1643050"/>
            <a:ext cx="4681542" cy="4525963"/>
          </a:xfrm>
        </p:spPr>
        <p:txBody>
          <a:bodyPr>
            <a:normAutofit fontScale="92500" lnSpcReduction="20000"/>
          </a:bodyPr>
          <a:lstStyle/>
          <a:p>
            <a:pPr>
              <a:buNone/>
            </a:pPr>
            <a:r>
              <a:rPr lang="ru-RU" dirty="0" smtClean="0"/>
              <a:t>Белокрыльник – водное, ядовитое, быстрорастущее растение, </a:t>
            </a:r>
            <a:r>
              <a:rPr lang="ru-RU" dirty="0" smtClean="0"/>
              <a:t> </a:t>
            </a:r>
            <a:r>
              <a:rPr lang="ru-RU" dirty="0" smtClean="0"/>
              <a:t>с </a:t>
            </a:r>
            <a:r>
              <a:rPr lang="ru-RU" dirty="0" smtClean="0"/>
              <a:t>толстым корневищем</a:t>
            </a:r>
            <a:r>
              <a:rPr lang="ru-RU" dirty="0" smtClean="0"/>
              <a:t>, от которого отходят одиночные листья на длинных черешках. Листья темно-зеленого цвета с заметными прожилками, гладкие и </a:t>
            </a:r>
            <a:r>
              <a:rPr lang="ru-RU" dirty="0" smtClean="0"/>
              <a:t>блестящие. </a:t>
            </a:r>
            <a:r>
              <a:rPr lang="ru-RU" dirty="0" smtClean="0"/>
              <a:t>Цветок растения в виде цилиндрического початка, обернутого в белое внутри и зеленое снаружи </a:t>
            </a:r>
            <a:r>
              <a:rPr lang="ru-RU" dirty="0" smtClean="0"/>
              <a:t>покрывало. </a:t>
            </a:r>
            <a:r>
              <a:rPr lang="ru-RU" dirty="0" smtClean="0"/>
              <a:t>Цветет растение с мая по начало </a:t>
            </a:r>
            <a:r>
              <a:rPr lang="ru-RU" dirty="0" smtClean="0"/>
              <a:t>июля</a:t>
            </a:r>
            <a:r>
              <a:rPr lang="ru-RU" dirty="0" smtClean="0"/>
              <a:t>.</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143000"/>
          </a:xfrm>
          <a:solidFill>
            <a:srgbClr val="FFFFFF"/>
          </a:solidFill>
          <a:ln w="76200">
            <a:solidFill>
              <a:srgbClr val="FFFF00"/>
            </a:solidFill>
          </a:ln>
        </p:spPr>
        <p:txBody>
          <a:bodyPr>
            <a:normAutofit/>
          </a:bodyPr>
          <a:lstStyle/>
          <a:p>
            <a:r>
              <a:rPr lang="ru-RU" sz="6000" dirty="0" smtClean="0">
                <a:solidFill>
                  <a:srgbClr val="FFFF00"/>
                </a:solidFill>
              </a:rPr>
              <a:t>КАЛУЖНИЦА</a:t>
            </a:r>
            <a:endParaRPr lang="ru-RU" sz="6000" dirty="0">
              <a:solidFill>
                <a:srgbClr val="FFFF00"/>
              </a:solidFill>
            </a:endParaRPr>
          </a:p>
        </p:txBody>
      </p:sp>
      <p:pic>
        <p:nvPicPr>
          <p:cNvPr id="5" name="Содержимое 4" descr="kaluga02.jpg"/>
          <p:cNvPicPr>
            <a:picLocks noGrp="1" noChangeAspect="1"/>
          </p:cNvPicPr>
          <p:nvPr>
            <p:ph sz="half" idx="1"/>
          </p:nvPr>
        </p:nvPicPr>
        <p:blipFill>
          <a:blip r:embed="rId2"/>
          <a:stretch>
            <a:fillRect/>
          </a:stretch>
        </p:blipFill>
        <p:spPr>
          <a:xfrm>
            <a:off x="571472" y="2071678"/>
            <a:ext cx="3286148" cy="3786214"/>
          </a:xfrm>
          <a:ln w="76200">
            <a:solidFill>
              <a:srgbClr val="FFFF00"/>
            </a:solidFill>
          </a:ln>
        </p:spPr>
      </p:pic>
      <p:sp>
        <p:nvSpPr>
          <p:cNvPr id="4" name="Содержимое 3"/>
          <p:cNvSpPr>
            <a:spLocks noGrp="1"/>
          </p:cNvSpPr>
          <p:nvPr>
            <p:ph sz="half" idx="2"/>
          </p:nvPr>
        </p:nvSpPr>
        <p:spPr>
          <a:xfrm>
            <a:off x="3929058" y="1600200"/>
            <a:ext cx="4757742" cy="4525963"/>
          </a:xfrm>
        </p:spPr>
        <p:txBody>
          <a:bodyPr/>
          <a:lstStyle/>
          <a:p>
            <a:pPr>
              <a:buNone/>
            </a:pPr>
            <a:r>
              <a:rPr lang="ru-RU" dirty="0" smtClean="0">
                <a:solidFill>
                  <a:srgbClr val="FFFF00"/>
                </a:solidFill>
              </a:rPr>
              <a:t>Это невысокое, </a:t>
            </a:r>
            <a:r>
              <a:rPr lang="ru-RU" dirty="0" smtClean="0">
                <a:solidFill>
                  <a:srgbClr val="FFFF00"/>
                </a:solidFill>
              </a:rPr>
              <a:t>растение </a:t>
            </a:r>
            <a:r>
              <a:rPr lang="ru-RU" dirty="0" smtClean="0">
                <a:solidFill>
                  <a:srgbClr val="FFFF00"/>
                </a:solidFill>
              </a:rPr>
              <a:t>с блестящими ярко-зелеными сердцевидными листьями и многочисленными желтыми </a:t>
            </a:r>
            <a:r>
              <a:rPr lang="ru-RU" dirty="0" smtClean="0">
                <a:solidFill>
                  <a:srgbClr val="FFFF00"/>
                </a:solidFill>
              </a:rPr>
              <a:t> </a:t>
            </a:r>
            <a:r>
              <a:rPr lang="ru-RU" dirty="0" smtClean="0">
                <a:solidFill>
                  <a:srgbClr val="FFFF00"/>
                </a:solidFill>
              </a:rPr>
              <a:t>чашевидными цветами. Цветение наступает ранней весной, одними из первых, когда на водоеме только сходит лед, распускаются букеты желтых </a:t>
            </a:r>
            <a:r>
              <a:rPr lang="ru-RU" dirty="0" smtClean="0">
                <a:solidFill>
                  <a:srgbClr val="FFFF00"/>
                </a:solidFill>
              </a:rPr>
              <a:t>цветов.</a:t>
            </a:r>
            <a:endParaRPr lang="ru-RU" dirty="0">
              <a:solidFill>
                <a:srgbClr val="FFFF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1">
              <a:lumMod val="95000"/>
            </a:schemeClr>
          </a:solidFill>
          <a:ln w="76200">
            <a:solidFill>
              <a:schemeClr val="tx1">
                <a:lumMod val="75000"/>
              </a:schemeClr>
            </a:solidFill>
          </a:ln>
        </p:spPr>
        <p:txBody>
          <a:bodyPr>
            <a:normAutofit/>
          </a:bodyPr>
          <a:lstStyle/>
          <a:p>
            <a:r>
              <a:rPr lang="ru-RU" sz="6000" dirty="0" smtClean="0"/>
              <a:t>ЛЮТИК</a:t>
            </a:r>
            <a:endParaRPr lang="ru-RU" sz="6000" dirty="0"/>
          </a:p>
        </p:txBody>
      </p:sp>
      <p:pic>
        <p:nvPicPr>
          <p:cNvPr id="5" name="Содержимое 4" descr="61.jpg"/>
          <p:cNvPicPr>
            <a:picLocks noGrp="1" noChangeAspect="1"/>
          </p:cNvPicPr>
          <p:nvPr>
            <p:ph sz="half" idx="1"/>
          </p:nvPr>
        </p:nvPicPr>
        <p:blipFill>
          <a:blip r:embed="rId2"/>
          <a:stretch>
            <a:fillRect/>
          </a:stretch>
        </p:blipFill>
        <p:spPr>
          <a:xfrm>
            <a:off x="457200" y="2348706"/>
            <a:ext cx="2971792" cy="3028950"/>
          </a:xfrm>
          <a:ln w="76200">
            <a:solidFill>
              <a:schemeClr val="tx1">
                <a:lumMod val="85000"/>
              </a:schemeClr>
            </a:solidFill>
          </a:ln>
        </p:spPr>
      </p:pic>
      <p:sp>
        <p:nvSpPr>
          <p:cNvPr id="4" name="Содержимое 3"/>
          <p:cNvSpPr>
            <a:spLocks noGrp="1"/>
          </p:cNvSpPr>
          <p:nvPr>
            <p:ph sz="half" idx="2"/>
          </p:nvPr>
        </p:nvSpPr>
        <p:spPr>
          <a:xfrm>
            <a:off x="3571868" y="1600200"/>
            <a:ext cx="5114932" cy="4525963"/>
          </a:xfrm>
        </p:spPr>
        <p:txBody>
          <a:bodyPr>
            <a:normAutofit lnSpcReduction="10000"/>
          </a:bodyPr>
          <a:lstStyle/>
          <a:p>
            <a:pPr>
              <a:buNone/>
            </a:pPr>
            <a:r>
              <a:rPr lang="ru-RU" dirty="0" smtClean="0"/>
              <a:t>В</a:t>
            </a:r>
            <a:r>
              <a:rPr lang="ru-RU" dirty="0" smtClean="0"/>
              <a:t>одяной лютик– </a:t>
            </a:r>
            <a:r>
              <a:rPr lang="ru-RU" dirty="0" smtClean="0"/>
              <a:t>многолетнее </a:t>
            </a:r>
            <a:r>
              <a:rPr lang="ru-RU" dirty="0" smtClean="0">
                <a:hlinkClick r:id="rId3" tooltip="Глоссарий: водные растения"/>
              </a:rPr>
              <a:t>водное растение</a:t>
            </a:r>
            <a:r>
              <a:rPr lang="ru-RU" dirty="0" smtClean="0"/>
              <a:t> с тонкими и хрупкими ветвистыми стеблями. Растения могут быть разной </a:t>
            </a:r>
            <a:r>
              <a:rPr lang="ru-RU" dirty="0" smtClean="0"/>
              <a:t>высоты. </a:t>
            </a:r>
            <a:r>
              <a:rPr lang="ru-RU" dirty="0" smtClean="0"/>
              <a:t>Цветки белые, с желтым центром. Цветет </a:t>
            </a:r>
            <a:r>
              <a:rPr lang="ru-RU" dirty="0" smtClean="0"/>
              <a:t>летом . Лютик обогащает </a:t>
            </a:r>
            <a:r>
              <a:rPr lang="ru-RU" dirty="0" smtClean="0"/>
              <a:t>воду кислородом. При пересыхании водоема растения приспосабливаются к жизни на </a:t>
            </a:r>
            <a:r>
              <a:rPr lang="ru-RU" dirty="0" smtClean="0"/>
              <a:t>суше . Лютик очень ядовит.</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lumMod val="60000"/>
              <a:lumOff val="40000"/>
            </a:schemeClr>
          </a:solidFill>
          <a:ln w="76200">
            <a:solidFill>
              <a:schemeClr val="tx2">
                <a:lumMod val="75000"/>
              </a:schemeClr>
            </a:solidFill>
          </a:ln>
        </p:spPr>
        <p:txBody>
          <a:bodyPr>
            <a:normAutofit/>
          </a:bodyPr>
          <a:lstStyle/>
          <a:p>
            <a:r>
              <a:rPr lang="ru-RU" sz="6000" dirty="0" smtClean="0">
                <a:solidFill>
                  <a:schemeClr val="tx2">
                    <a:lumMod val="75000"/>
                  </a:schemeClr>
                </a:solidFill>
              </a:rPr>
              <a:t>ХВОЩ</a:t>
            </a:r>
            <a:endParaRPr lang="ru-RU" sz="6000" dirty="0">
              <a:solidFill>
                <a:schemeClr val="tx2">
                  <a:lumMod val="75000"/>
                </a:schemeClr>
              </a:solidFill>
            </a:endParaRPr>
          </a:p>
        </p:txBody>
      </p:sp>
      <p:pic>
        <p:nvPicPr>
          <p:cNvPr id="5" name="Содержимое 4" descr="22072.jpg"/>
          <p:cNvPicPr>
            <a:picLocks noGrp="1" noChangeAspect="1"/>
          </p:cNvPicPr>
          <p:nvPr>
            <p:ph sz="half" idx="1"/>
          </p:nvPr>
        </p:nvPicPr>
        <p:blipFill>
          <a:blip r:embed="rId2"/>
          <a:stretch>
            <a:fillRect/>
          </a:stretch>
        </p:blipFill>
        <p:spPr>
          <a:xfrm>
            <a:off x="457200" y="2226954"/>
            <a:ext cx="3471858" cy="3559500"/>
          </a:xfrm>
          <a:ln w="76200">
            <a:solidFill>
              <a:schemeClr val="bg2">
                <a:lumMod val="75000"/>
              </a:schemeClr>
            </a:solidFill>
          </a:ln>
        </p:spPr>
      </p:pic>
      <p:sp>
        <p:nvSpPr>
          <p:cNvPr id="4" name="Содержимое 3"/>
          <p:cNvSpPr>
            <a:spLocks noGrp="1"/>
          </p:cNvSpPr>
          <p:nvPr>
            <p:ph sz="half" idx="2"/>
          </p:nvPr>
        </p:nvSpPr>
        <p:spPr>
          <a:xfrm>
            <a:off x="3857620" y="1600200"/>
            <a:ext cx="4829180" cy="4525963"/>
          </a:xfrm>
        </p:spPr>
        <p:txBody>
          <a:bodyPr>
            <a:normAutofit fontScale="92500" lnSpcReduction="10000"/>
          </a:bodyPr>
          <a:lstStyle/>
          <a:p>
            <a:pPr>
              <a:buNone/>
            </a:pPr>
            <a:r>
              <a:rPr lang="ru-RU" dirty="0" smtClean="0">
                <a:solidFill>
                  <a:schemeClr val="bg2"/>
                </a:solidFill>
              </a:rPr>
              <a:t>Хвощи легко распознать среди других растений по членистому стеблю и отсутствию зеленых пластинчатых листьев. Их функцию выполняют зеленые стебли. Чешуйчатые листья-зубчики располагаются на стебле мутовками. Цветков, плодов и семян у хвощей нет. Размножаются они спорами. Хвощи - это высшие споровые растения</a:t>
            </a:r>
            <a:r>
              <a:rPr lang="ru-RU" dirty="0" smtClean="0"/>
              <a:t>.</a:t>
            </a: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Другая 13">
      <a:dk1>
        <a:sysClr val="windowText" lastClr="000000"/>
      </a:dk1>
      <a:lt1>
        <a:sysClr val="window" lastClr="FFFFFF"/>
      </a:lt1>
      <a:dk2>
        <a:srgbClr val="92D050"/>
      </a:dk2>
      <a:lt2>
        <a:srgbClr val="92D050"/>
      </a:lt2>
      <a:accent1>
        <a:srgbClr val="CEB966"/>
      </a:accent1>
      <a:accent2>
        <a:srgbClr val="92D050"/>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183</TotalTime>
  <Words>315</Words>
  <Application>Microsoft Office PowerPoint</Application>
  <PresentationFormat>Экран (4:3)</PresentationFormat>
  <Paragraphs>26</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Апекс</vt:lpstr>
      <vt:lpstr>РАСТЕНИЯ БОЛОТ</vt:lpstr>
      <vt:lpstr>РОСЯНКА</vt:lpstr>
      <vt:lpstr>ОСОКА</vt:lpstr>
      <vt:lpstr>КАМЫШ</vt:lpstr>
      <vt:lpstr>САБЕЛЬНИК</vt:lpstr>
      <vt:lpstr>БЕЛОКРЫЛЬНИК</vt:lpstr>
      <vt:lpstr>КАЛУЖНИЦА</vt:lpstr>
      <vt:lpstr>ЛЮТИК</vt:lpstr>
      <vt:lpstr>ХВОЩ</vt:lpstr>
      <vt:lpstr>ИРИС</vt:lpstr>
      <vt:lpstr>ФИАЛКА БОЛОТНАЯ</vt:lpstr>
      <vt:lpstr>ЧИНА</vt:lpstr>
      <vt:lpstr>ИСПОЛЬЗУЕМЫЙ МАТЕРИАЛ 1. http://ru.wikipedia.org 2. http://www.tsvetnik.info/ 3. http://www.remontpozitif.ru 4. http://herbes.ru/sabelnik.html 5. http://kvetok.ru 6ttp://www.mypriroda.ru. H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РАСТЕНИЯ БОЛОТ</dc:title>
  <dc:creator>Антонина</dc:creator>
  <cp:lastModifiedBy>Антонина</cp:lastModifiedBy>
  <cp:revision>19</cp:revision>
  <dcterms:created xsi:type="dcterms:W3CDTF">2013-06-30T07:48:40Z</dcterms:created>
  <dcterms:modified xsi:type="dcterms:W3CDTF">2013-06-30T10:52:31Z</dcterms:modified>
</cp:coreProperties>
</file>