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3B"/>
    <a:srgbClr val="8390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1D31C9-75A6-47B0-B26D-56ECCB03109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E%D0%BB%D0%B5%D1%80%D0%B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1%D1%80%D1%8E%D1%88%D0%BD%D0%BE%D0%B9_%D1%82%D0%B8%D1%84" TargetMode="External"/><Relationship Id="rId4" Type="http://schemas.openxmlformats.org/officeDocument/2006/relationships/hyperlink" Target="http://ru.wikipedia.org/wiki/%D0%94%D0%B8%D0%B7%D0%B5%D0%BD%D1%82%D0%B5%D1%80%D0%B8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voimirukamivdome.ru/poleznye-nasekomye-skolii-tifii-betilidy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voimirukamivdome.ru/chai-fruktovyi/" TargetMode="External"/><Relationship Id="rId4" Type="http://schemas.openxmlformats.org/officeDocument/2006/relationships/hyperlink" Target="http://svoimirukamivdome.ru/poleznye-nasekomye-naezdniki-parazity-vrediteley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-siberia.ru/" TargetMode="External"/><Relationship Id="rId2" Type="http://schemas.openxmlformats.org/officeDocument/2006/relationships/hyperlink" Target="http://www.mir-baboche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rzhivotnih.ru/ca" TargetMode="External"/><Relationship Id="rId4" Type="http://schemas.openxmlformats.org/officeDocument/2006/relationships/hyperlink" Target="http://www.astrades.ee/os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1%D0%B5%D0%BA%D0%BE%D0%BC%D0%BE%D0%B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7"/>
            <a:ext cx="8458200" cy="1571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/>
              <a:t>Мир насекомых</a:t>
            </a:r>
            <a:endParaRPr lang="ru-RU" sz="7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4929222" cy="28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8806608136f8e568e7d076718b4b42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357562"/>
            <a:ext cx="500066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Стрекозы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Стрекозы</a:t>
            </a:r>
            <a:r>
              <a:rPr lang="ru-RU" dirty="0" smtClean="0"/>
              <a:t> — отряд хищных, хорошо летающих насекомых. Крупные с подвижной головой, большими глазами, короткими усиками, четырьмя прозрачными крыльями с густой сетью жилок и удлинённым стройным брюшком</a:t>
            </a:r>
            <a:endParaRPr lang="ru-RU" dirty="0"/>
          </a:p>
        </p:txBody>
      </p:sp>
      <p:pic>
        <p:nvPicPr>
          <p:cNvPr id="10" name="Содержимое 9" descr="0a1458d81e9fd55706e74fea7b59303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4038600" cy="3032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Жуки</a:t>
            </a:r>
            <a:endParaRPr lang="ru-RU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077cf554244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5003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Жуки- это самая </a:t>
            </a:r>
            <a:r>
              <a:rPr lang="ru-RU" dirty="0" err="1" smtClean="0"/>
              <a:t>многочис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ленная группа насекомых.</a:t>
            </a:r>
          </a:p>
          <a:p>
            <a:pPr>
              <a:buNone/>
            </a:pPr>
            <a:r>
              <a:rPr lang="ru-RU" dirty="0" smtClean="0"/>
              <a:t>Они распространены по всему</a:t>
            </a:r>
          </a:p>
          <a:p>
            <a:pPr>
              <a:buNone/>
            </a:pPr>
            <a:r>
              <a:rPr lang="ru-RU" dirty="0" smtClean="0"/>
              <a:t>шару , включая пустыни и </a:t>
            </a:r>
          </a:p>
          <a:p>
            <a:pPr>
              <a:buNone/>
            </a:pPr>
            <a:r>
              <a:rPr lang="ru-RU" dirty="0" smtClean="0"/>
              <a:t>влажные тропические леса.</a:t>
            </a:r>
          </a:p>
          <a:p>
            <a:pPr>
              <a:buNone/>
            </a:pPr>
            <a:r>
              <a:rPr lang="ru-RU" dirty="0" smtClean="0"/>
              <a:t>У жуков мощный грызущий</a:t>
            </a:r>
          </a:p>
          <a:p>
            <a:pPr>
              <a:buNone/>
            </a:pPr>
            <a:r>
              <a:rPr lang="ru-RU" dirty="0" smtClean="0"/>
              <a:t>ротовой аппарат. Едят они практически все- и растительный, и животный</a:t>
            </a:r>
          </a:p>
          <a:p>
            <a:pPr>
              <a:buNone/>
            </a:pPr>
            <a:r>
              <a:rPr lang="ru-RU" dirty="0" smtClean="0"/>
              <a:t>корм.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Мухи</a:t>
            </a:r>
            <a:endParaRPr lang="ru-RU" sz="6000" dirty="0"/>
          </a:p>
        </p:txBody>
      </p:sp>
      <p:pic>
        <p:nvPicPr>
          <p:cNvPr id="5" name="Содержимое 4" descr="77fdc7e5612412b8f43f26eb91973361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862386" cy="3838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Му́х</a:t>
            </a:r>
            <a:r>
              <a:rPr lang="ru-RU" b="1" dirty="0" smtClean="0"/>
              <a:t>и</a:t>
            </a:r>
            <a:r>
              <a:rPr lang="en-US" dirty="0" smtClean="0"/>
              <a:t>— </a:t>
            </a:r>
            <a:r>
              <a:rPr lang="vi-VN" dirty="0" smtClean="0"/>
              <a:t>род насекомых </a:t>
            </a:r>
            <a:r>
              <a:rPr lang="ru-RU" dirty="0" smtClean="0"/>
              <a:t>,</a:t>
            </a:r>
            <a:r>
              <a:rPr lang="vi-VN" dirty="0" smtClean="0"/>
              <a:t> повсеместно</a:t>
            </a:r>
            <a:endParaRPr lang="ru-RU" dirty="0" smtClean="0"/>
          </a:p>
          <a:p>
            <a:pPr>
              <a:buNone/>
            </a:pPr>
            <a:r>
              <a:rPr lang="vi-VN" dirty="0" smtClean="0"/>
              <a:t> распространенная</a:t>
            </a:r>
            <a:r>
              <a:rPr lang="ru-RU" dirty="0" smtClean="0"/>
              <a:t>,</a:t>
            </a:r>
            <a:r>
              <a:rPr lang="vi-VN" dirty="0" smtClean="0"/>
              <a:t> являющаяся переносчиком возбудителей </a:t>
            </a:r>
            <a:r>
              <a:rPr lang="vi-VN" dirty="0" smtClean="0">
                <a:hlinkClick r:id="rId3" tooltip="Холера"/>
              </a:rPr>
              <a:t>холеры</a:t>
            </a:r>
            <a:r>
              <a:rPr lang="vi-VN" dirty="0" smtClean="0"/>
              <a:t>, </a:t>
            </a:r>
            <a:r>
              <a:rPr lang="vi-VN" dirty="0" smtClean="0">
                <a:hlinkClick r:id="rId4" tooltip="Дизентерия"/>
              </a:rPr>
              <a:t>дизентерии</a:t>
            </a:r>
            <a:r>
              <a:rPr lang="vi-VN" dirty="0" smtClean="0"/>
              <a:t>, </a:t>
            </a:r>
            <a:r>
              <a:rPr lang="vi-VN" dirty="0" smtClean="0">
                <a:hlinkClick r:id="rId5" tooltip="Брюшной тиф"/>
              </a:rPr>
              <a:t>брюшного тифа</a:t>
            </a:r>
            <a:r>
              <a:rPr lang="vi-VN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Пчелы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В основе </a:t>
            </a:r>
            <a:r>
              <a:rPr lang="ru-RU" sz="2400" b="1" dirty="0" smtClean="0"/>
              <a:t>жизни пчел</a:t>
            </a:r>
            <a:r>
              <a:rPr lang="ru-RU" sz="2400" dirty="0" smtClean="0"/>
              <a:t> лежит общественный образ жизни. Одна особь жить не может. Пчелы живут только семьями. Пчелы</a:t>
            </a:r>
          </a:p>
          <a:p>
            <a:r>
              <a:rPr lang="ru-RU" sz="2400" dirty="0" smtClean="0"/>
              <a:t>опыляют растения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0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038600" cy="3309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C43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Осы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1297013535_2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0307"/>
            <a:ext cx="4038600" cy="352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Осы</a:t>
            </a:r>
            <a:r>
              <a:rPr lang="ru-RU" dirty="0" smtClean="0"/>
              <a:t> устраивают гнезда в домах, хозяйственных постройках, всюду на участке, при этом строго охраняют свою территорию. Даже за случайное вторжение к ним можно получить множество болезненных укусов. А сколько слез и разочарования бывает у малышей, столкнувшихся с осами!.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839004"/>
                </a:solidFill>
              </a:rPr>
              <a:t>Шмели</a:t>
            </a:r>
            <a:endParaRPr lang="ru-RU" sz="6000" dirty="0">
              <a:solidFill>
                <a:srgbClr val="839004"/>
              </a:solidFill>
            </a:endParaRPr>
          </a:p>
        </p:txBody>
      </p:sp>
      <p:pic>
        <p:nvPicPr>
          <p:cNvPr id="5" name="Содержимое 4" descr="0a14c38918700aa89a30ee9f0d9653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786058"/>
            <a:ext cx="4038600" cy="309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Шмели – очень </a:t>
            </a:r>
            <a:r>
              <a:rPr lang="ru-RU" dirty="0" smtClean="0">
                <a:hlinkClick r:id="rId3" tooltip="Полезные насекомые — сколии, тифии,  бетилиды"/>
              </a:rPr>
              <a:t>полезные насекомые</a:t>
            </a:r>
            <a:r>
              <a:rPr lang="ru-RU" dirty="0" smtClean="0"/>
              <a:t>. Но к сожалению, их становится всё меньше и меньше. Шмелей надо беречь и создавать им необходимые условия, чтобы в вашем саду с самой ранней весны летали эти труженики - отличные опылители растений.  </a:t>
            </a:r>
            <a:r>
              <a:rPr lang="ru-RU" dirty="0" smtClean="0">
                <a:hlinkClick r:id="rId4" tooltip="Полезные насекомые наездники – паразиты вредителей."/>
              </a:rPr>
              <a:t>Природа</a:t>
            </a:r>
            <a:r>
              <a:rPr lang="ru-RU" dirty="0" smtClean="0"/>
              <a:t> наградила этих ярких, красивых насекомых более длинным хоботком, чем у пчёл, поэтому они способны опылять </a:t>
            </a:r>
            <a:r>
              <a:rPr lang="ru-RU" dirty="0" smtClean="0">
                <a:hlinkClick r:id="rId5" tooltip="Чай фруктовый"/>
              </a:rPr>
              <a:t>растения</a:t>
            </a:r>
            <a:r>
              <a:rPr lang="ru-RU" dirty="0" smtClean="0"/>
              <a:t>, которые не могут опылять медоносные пчёлы, например, красный клевер.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75000"/>
                  </a:schemeClr>
                </a:solidFill>
              </a:rPr>
              <a:t>Муравьи</a:t>
            </a:r>
            <a:endParaRPr lang="ru-RU" sz="6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4038600" cy="3358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632271"/>
          </a:xfrm>
        </p:spPr>
        <p:txBody>
          <a:bodyPr>
            <a:normAutofit/>
          </a:bodyPr>
          <a:lstStyle/>
          <a:p>
            <a:r>
              <a:rPr lang="ru-RU" dirty="0" smtClean="0"/>
              <a:t>Муравьи оказывают огромное влияние на окружающий мир.</a:t>
            </a:r>
          </a:p>
          <a:p>
            <a:r>
              <a:rPr lang="ru-RU" dirty="0" smtClean="0"/>
              <a:t>Известно, что муравьи улучшают плодородие почвы. Сооружая и постоянно перестраивая муравейник, они перемешивают почву, доставляя воздух и влагу к корням растений.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1.Кто такие насекомые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2.Сколько ножек у насекомых</a:t>
            </a:r>
            <a:r>
              <a:rPr lang="en-US" dirty="0" smtClean="0"/>
              <a:t>?</a:t>
            </a:r>
          </a:p>
          <a:p>
            <a:r>
              <a:rPr lang="ru-RU" dirty="0" smtClean="0"/>
              <a:t>3.На сколько частей разделено тело насекомого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4</a:t>
            </a:r>
            <a:r>
              <a:rPr lang="ru-RU" dirty="0" smtClean="0"/>
              <a:t>.Зачем насекомому усики</a:t>
            </a:r>
            <a:r>
              <a:rPr lang="en-US" dirty="0" smtClean="0"/>
              <a:t>?</a:t>
            </a:r>
          </a:p>
          <a:p>
            <a:r>
              <a:rPr lang="en-US" dirty="0" smtClean="0"/>
              <a:t>5</a:t>
            </a:r>
            <a:r>
              <a:rPr lang="ru-RU" dirty="0" smtClean="0"/>
              <a:t>.Каких насекомых ты знаешь</a:t>
            </a:r>
            <a:r>
              <a:rPr lang="en-US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Используемый материал.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en-US" dirty="0" smtClean="0"/>
              <a:t>ages.yandex.ru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2. </a:t>
            </a:r>
            <a:r>
              <a:rPr lang="en-US" dirty="0" smtClean="0">
                <a:hlinkClick r:id="rId2"/>
              </a:rPr>
              <a:t>http://www.mir-babochek.ru/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>
                <a:hlinkClick r:id="rId3"/>
              </a:rPr>
              <a:t>3. </a:t>
            </a:r>
            <a:r>
              <a:rPr lang="en-US" dirty="0" smtClean="0">
                <a:hlinkClick r:id="rId3"/>
              </a:rPr>
              <a:t>http://travel-siberia.ru/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>
                <a:hlinkClick r:id="rId4"/>
              </a:rPr>
              <a:t>4. </a:t>
            </a:r>
            <a:r>
              <a:rPr lang="en-US" dirty="0" smtClean="0">
                <a:hlinkClick r:id="rId4"/>
              </a:rPr>
              <a:t>http://www.astrades.ee/osy.htm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r>
              <a:rPr lang="ru-RU" dirty="0" smtClean="0">
                <a:hlinkClick r:id="rId5"/>
              </a:rPr>
              <a:t>5. </a:t>
            </a:r>
            <a:r>
              <a:rPr lang="en-US" dirty="0" smtClean="0">
                <a:hlinkClick r:id="rId5"/>
              </a:rPr>
              <a:t>http://mirzhivotnih.ru/ca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/>
              <a:t>6.Большая детская энциклопедия.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НАСЕКОМЫЕ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мире существует больше видов насекомых,</a:t>
            </a:r>
          </a:p>
          <a:p>
            <a:pPr>
              <a:buNone/>
            </a:pPr>
            <a:r>
              <a:rPr lang="ru-RU" dirty="0" smtClean="0"/>
              <a:t>чем видов всех других животных вместе </a:t>
            </a:r>
            <a:r>
              <a:rPr lang="ru-RU" dirty="0" err="1" smtClean="0"/>
              <a:t>взя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тых</a:t>
            </a:r>
            <a:r>
              <a:rPr lang="ru-RU" dirty="0" smtClean="0"/>
              <a:t>. Среди них имеются и страшные охотники,</a:t>
            </a:r>
          </a:p>
          <a:p>
            <a:pPr>
              <a:buNone/>
            </a:pPr>
            <a:r>
              <a:rPr lang="ru-RU" dirty="0" smtClean="0"/>
              <a:t>и чемпионы по маскировке. Насекомые способ</a:t>
            </a:r>
          </a:p>
          <a:p>
            <a:pPr>
              <a:buNone/>
            </a:pPr>
            <a:r>
              <a:rPr lang="ru-RU" dirty="0" err="1" smtClean="0"/>
              <a:t>ны</a:t>
            </a:r>
            <a:r>
              <a:rPr lang="ru-RU" dirty="0" smtClean="0"/>
              <a:t> жалить, грызть и выделять яд.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428604"/>
            <a:ext cx="8382000" cy="207170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НАСЕКОМЫЕ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18269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18269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c02cb1168531c0755c6327b45a009e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69495" y="4429131"/>
            <a:ext cx="3264785" cy="2165343"/>
          </a:xfr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Содержимое 9" descr="1fd210df52f05099548826e7402_pre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3022" y="4429132"/>
            <a:ext cx="3271830" cy="2165342"/>
          </a:xfr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jivotniy_mir1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85992"/>
            <a:ext cx="4000528" cy="18573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Рисунок 11" descr="1297013535_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214554"/>
            <a:ext cx="3929090" cy="185738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Кто такие насекомые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Насекомые- это животные, у</a:t>
            </a:r>
          </a:p>
          <a:p>
            <a:pPr algn="ctr">
              <a:buNone/>
            </a:pPr>
            <a:r>
              <a:rPr lang="ru-RU" sz="2800" dirty="0" smtClean="0"/>
              <a:t>которого три пары ножек( то есть всего шесть) и  тело четко делится на три части:</a:t>
            </a:r>
          </a:p>
          <a:p>
            <a:pPr algn="ctr">
              <a:buNone/>
            </a:pPr>
            <a:r>
              <a:rPr lang="ru-RU" sz="2800" dirty="0" smtClean="0"/>
              <a:t>голову, грудь, брюшко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ff93e752649bd84d8f951d93544d04e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214554"/>
            <a:ext cx="4038600" cy="4383894"/>
          </a:xfrm>
          <a:ln w="762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Зачем насекомому усики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Усики у насекомого- это органы чувств , которыми оно воспринимает запахи и </a:t>
            </a:r>
          </a:p>
          <a:p>
            <a:pPr>
              <a:buNone/>
            </a:pPr>
            <a:r>
              <a:rPr lang="ru-RU" sz="2400" dirty="0" smtClean="0"/>
              <a:t>различает вкус. Чем усики длиннее , тем они чувствительнее . Некоторые</a:t>
            </a:r>
          </a:p>
          <a:p>
            <a:pPr>
              <a:buNone/>
            </a:pPr>
            <a:r>
              <a:rPr lang="ru-RU" sz="2400" dirty="0" smtClean="0"/>
              <a:t>Насекомые ощупывают усиками как мы пальцами,</a:t>
            </a:r>
          </a:p>
          <a:p>
            <a:pPr>
              <a:buNone/>
            </a:pPr>
            <a:r>
              <a:rPr lang="ru-RU" sz="2400" dirty="0" smtClean="0"/>
              <a:t>окружающие предметы.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PicsDesktop.net_1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97994"/>
            <a:ext cx="4038600" cy="302895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Бабочки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Бабочки</a:t>
            </a:r>
            <a:r>
              <a:rPr lang="ru-RU" dirty="0" smtClean="0"/>
              <a:t> наиболее легко распознаваемы. Их крылья, в отличие от большинства насекомых имеют характерную форму, они красочны и непрозрачны. Бабочки знакомы каждому и невероятно популярны.  Бабочки не кусают, не жалят, не являются носителями болезней, а также не наносят серьезного ущерба (во взрослой форме).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74757715_3887029_31025645_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4038600" cy="3529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820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Как из гусеницы получается бабочка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3857652" cy="207170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.Бабочка откладывает яйца на те растения, которые едят молодые гусеницы.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21225" y="1500174"/>
            <a:ext cx="4041775" cy="2071702"/>
          </a:xfrm>
        </p:spPr>
        <p:txBody>
          <a:bodyPr/>
          <a:lstStyle/>
          <a:p>
            <a:r>
              <a:rPr lang="ru-RU" dirty="0" smtClean="0"/>
              <a:t>4. Эта масса медленно формируется в бабочку . Когда бабочка вылезает из куколки, крылья у нее мягкие и сморщенные.Но они  быстро высыхают на солнце.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81000" y="3786189"/>
            <a:ext cx="3833810" cy="2808529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2.Молодая гусеница много ест и очень быстро растет.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3.Гусеница становится куколкой: она ткет себе твердый кокон, внутри которого ее тело превращается в кашеобразную массу.</a:t>
            </a:r>
            <a:endParaRPr lang="ru-RU" dirty="0"/>
          </a:p>
        </p:txBody>
      </p:sp>
      <p:pic>
        <p:nvPicPr>
          <p:cNvPr id="10" name="Содержимое 9" descr="babochka-i-gusenica_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3714752"/>
            <a:ext cx="3929090" cy="2786082"/>
          </a:xfr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Кузнечики</a:t>
            </a:r>
            <a:endParaRPr lang="ru-RU" sz="5400" dirty="0">
              <a:solidFill>
                <a:srgbClr val="92D050"/>
              </a:solidFill>
            </a:endParaRPr>
          </a:p>
        </p:txBody>
      </p:sp>
      <p:pic>
        <p:nvPicPr>
          <p:cNvPr id="10" name="Содержимое 9" descr="909b286c3a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829048" cy="3167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/>
              <a:t>Кузнечик</a:t>
            </a:r>
            <a:r>
              <a:rPr lang="ru-RU" sz="2400" dirty="0" smtClean="0"/>
              <a:t> – насекомое, один из самых распространенных представителей отряда прямокрылых. К этому семейству относятся и сверчки, и саранча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Богомолы</a:t>
            </a:r>
            <a:endParaRPr lang="ru-RU" sz="5400" b="1" dirty="0"/>
          </a:p>
        </p:txBody>
      </p:sp>
      <p:pic>
        <p:nvPicPr>
          <p:cNvPr id="5" name="Содержимое 4" descr="90479891_3437583_bogomol_1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42886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/>
              <a:t>Богомол </a:t>
            </a:r>
            <a:r>
              <a:rPr lang="ru-RU" sz="2800" dirty="0" smtClean="0"/>
              <a:t> крупное хищное </a:t>
            </a:r>
            <a:r>
              <a:rPr lang="ru-RU" sz="2800" dirty="0" smtClean="0">
                <a:hlinkClick r:id="rId3" tooltip="Насекомое"/>
              </a:rPr>
              <a:t>насекомое</a:t>
            </a:r>
            <a:r>
              <a:rPr lang="ru-RU" sz="2800" dirty="0" smtClean="0"/>
              <a:t> с хорошо приспособленными для хватания пищи передними конечностями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7">
      <a:dk1>
        <a:srgbClr val="5F497A"/>
      </a:dk1>
      <a:lt1>
        <a:srgbClr val="FFFF00"/>
      </a:lt1>
      <a:dk2>
        <a:srgbClr val="00843C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361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 Мир насекомых</vt:lpstr>
      <vt:lpstr>НАСЕКОМЫЕ</vt:lpstr>
      <vt:lpstr>НАСЕКОМЫЕ</vt:lpstr>
      <vt:lpstr>Кто такие насекомые?</vt:lpstr>
      <vt:lpstr>Зачем насекомому усики?</vt:lpstr>
      <vt:lpstr>Бабочки</vt:lpstr>
      <vt:lpstr>Как из гусеницы получается бабочка?</vt:lpstr>
      <vt:lpstr>Кузнечики</vt:lpstr>
      <vt:lpstr>Богомолы</vt:lpstr>
      <vt:lpstr>Стрекозы</vt:lpstr>
      <vt:lpstr>Жуки</vt:lpstr>
      <vt:lpstr>Мухи</vt:lpstr>
      <vt:lpstr>Пчелы</vt:lpstr>
      <vt:lpstr>Осы</vt:lpstr>
      <vt:lpstr>Шмели</vt:lpstr>
      <vt:lpstr>Муравьи</vt:lpstr>
      <vt:lpstr>Подведение итогов.</vt:lpstr>
      <vt:lpstr>Используемый материал.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41</cp:revision>
  <dcterms:created xsi:type="dcterms:W3CDTF">2013-08-13T07:04:31Z</dcterms:created>
  <dcterms:modified xsi:type="dcterms:W3CDTF">2013-08-13T13:46:45Z</dcterms:modified>
</cp:coreProperties>
</file>