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4" r:id="rId3"/>
    <p:sldId id="277" r:id="rId4"/>
    <p:sldId id="280" r:id="rId5"/>
    <p:sldId id="260" r:id="rId6"/>
    <p:sldId id="265" r:id="rId7"/>
    <p:sldId id="266" r:id="rId8"/>
    <p:sldId id="267" r:id="rId9"/>
    <p:sldId id="268" r:id="rId10"/>
    <p:sldId id="270" r:id="rId11"/>
    <p:sldId id="281" r:id="rId12"/>
    <p:sldId id="283" r:id="rId13"/>
    <p:sldId id="285" r:id="rId14"/>
    <p:sldId id="286" r:id="rId15"/>
    <p:sldId id="287" r:id="rId16"/>
    <p:sldId id="288" r:id="rId17"/>
    <p:sldId id="289" r:id="rId18"/>
    <p:sldId id="27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D05"/>
    <a:srgbClr val="2BF930"/>
    <a:srgbClr val="06D4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4660"/>
  </p:normalViewPr>
  <p:slideViewPr>
    <p:cSldViewPr>
      <p:cViewPr varScale="1">
        <p:scale>
          <a:sx n="74" d="100"/>
          <a:sy n="74" d="100"/>
        </p:scale>
        <p:origin x="-94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04.08.2012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04.08.2012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04.08.2012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04.08.2012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4">
                <a:tint val="45000"/>
                <a:satMod val="400000"/>
              </a:schemeClr>
            </a:duotone>
            <a:lum bright="16000" contrast="31000"/>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04.08.2012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44016" y="188640"/>
            <a:ext cx="9612560" cy="6552728"/>
            <a:chOff x="-144016" y="188640"/>
            <a:chExt cx="9612560" cy="6552728"/>
          </a:xfrm>
        </p:grpSpPr>
        <p:pic>
          <p:nvPicPr>
            <p:cNvPr id="8" name="Picture 8" descr="C:\Users\Admin\Desktop\ОКСАНА\Дет сад\Дыхательная гимнастика\forest.jpg"/>
            <p:cNvPicPr>
              <a:picLocks noChangeAspect="1" noChangeArrowheads="1"/>
            </p:cNvPicPr>
            <p:nvPr/>
          </p:nvPicPr>
          <p:blipFill>
            <a:blip r:embed="rId2" cstate="print"/>
            <a:srcRect/>
            <a:stretch>
              <a:fillRect/>
            </a:stretch>
          </p:blipFill>
          <p:spPr bwMode="auto">
            <a:xfrm>
              <a:off x="3851920" y="764704"/>
              <a:ext cx="5011902" cy="4953429"/>
            </a:xfrm>
            <a:prstGeom prst="rect">
              <a:avLst/>
            </a:prstGeom>
            <a:noFill/>
          </p:spPr>
        </p:pic>
        <p:sp>
          <p:nvSpPr>
            <p:cNvPr id="2" name="Прямоугольник 1"/>
            <p:cNvSpPr/>
            <p:nvPr/>
          </p:nvSpPr>
          <p:spPr>
            <a:xfrm>
              <a:off x="107504" y="2060848"/>
              <a:ext cx="3744416" cy="1754326"/>
            </a:xfrm>
            <a:prstGeom prst="rect">
              <a:avLst/>
            </a:prstGeom>
            <a:noFill/>
          </p:spPr>
          <p:txBody>
            <a:bodyPr wrap="square" lIns="91440" tIns="45720" rIns="91440" bIns="45720">
              <a:spAutoFit/>
            </a:bodyPr>
            <a:lstStyle/>
            <a:p>
              <a:pPr algn="ctr"/>
              <a:r>
                <a:rPr lang="ru-RU" sz="5400" b="1" cap="none" spc="0" dirty="0" smtClean="0">
                  <a:ln w="10541" cmpd="sng">
                    <a:solidFill>
                      <a:schemeClr val="accent1">
                        <a:shade val="88000"/>
                        <a:satMod val="110000"/>
                      </a:schemeClr>
                    </a:solidFill>
                    <a:prstDash val="solid"/>
                  </a:ln>
                  <a:solidFill>
                    <a:schemeClr val="tx2">
                      <a:lumMod val="50000"/>
                    </a:schemeClr>
                  </a:solidFill>
                  <a:effectLst/>
                  <a:latin typeface="Arno Pro" pitchFamily="18" charset="0"/>
                </a:rPr>
                <a:t>«На лесной </a:t>
              </a:r>
              <a:r>
                <a:rPr lang="ru-RU" sz="5400" b="1" dirty="0" smtClean="0">
                  <a:ln w="10541" cmpd="sng">
                    <a:solidFill>
                      <a:schemeClr val="accent1">
                        <a:shade val="88000"/>
                        <a:satMod val="110000"/>
                      </a:schemeClr>
                    </a:solidFill>
                    <a:prstDash val="solid"/>
                  </a:ln>
                  <a:solidFill>
                    <a:schemeClr val="tx2">
                      <a:lumMod val="50000"/>
                    </a:schemeClr>
                  </a:solidFill>
                  <a:latin typeface="Arno Pro" pitchFamily="18" charset="0"/>
                </a:rPr>
                <a:t>  </a:t>
              </a:r>
              <a:r>
                <a:rPr lang="ru-RU" sz="5400" b="1" cap="none" spc="0" dirty="0" smtClean="0">
                  <a:ln w="10541" cmpd="sng">
                    <a:solidFill>
                      <a:schemeClr val="accent1">
                        <a:shade val="88000"/>
                        <a:satMod val="110000"/>
                      </a:schemeClr>
                    </a:solidFill>
                    <a:prstDash val="solid"/>
                  </a:ln>
                  <a:solidFill>
                    <a:schemeClr val="tx2">
                      <a:lumMod val="50000"/>
                    </a:schemeClr>
                  </a:solidFill>
                  <a:effectLst/>
                  <a:latin typeface="Arno Pro" pitchFamily="18" charset="0"/>
                </a:rPr>
                <a:t>полянке»</a:t>
              </a:r>
              <a:endParaRPr lang="ru-RU" sz="5400" b="1" cap="none" spc="0" dirty="0">
                <a:ln w="10541" cmpd="sng">
                  <a:solidFill>
                    <a:schemeClr val="accent1">
                      <a:shade val="88000"/>
                      <a:satMod val="110000"/>
                    </a:schemeClr>
                  </a:solidFill>
                  <a:prstDash val="solid"/>
                </a:ln>
                <a:solidFill>
                  <a:schemeClr val="tx2">
                    <a:lumMod val="50000"/>
                  </a:schemeClr>
                </a:solidFill>
                <a:effectLst/>
                <a:latin typeface="Arno Pro" pitchFamily="18" charset="0"/>
              </a:endParaRPr>
            </a:p>
          </p:txBody>
        </p:sp>
        <p:sp>
          <p:nvSpPr>
            <p:cNvPr id="3" name="Прямоугольник 2"/>
            <p:cNvSpPr/>
            <p:nvPr/>
          </p:nvSpPr>
          <p:spPr>
            <a:xfrm>
              <a:off x="-144016" y="188640"/>
              <a:ext cx="9612560" cy="523220"/>
            </a:xfrm>
            <a:prstGeom prst="rect">
              <a:avLst/>
            </a:prstGeom>
            <a:noFill/>
          </p:spPr>
          <p:txBody>
            <a:bodyPr wrap="square" lIns="91440" tIns="45720" rIns="91440" bIns="45720">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Комплекс дыхательной гимнастики</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467544" y="3645024"/>
              <a:ext cx="2985561" cy="707886"/>
            </a:xfrm>
            <a:prstGeom prst="rect">
              <a:avLst/>
            </a:prstGeom>
            <a:noFill/>
          </p:spPr>
          <p:txBody>
            <a:bodyPr wrap="none" lIns="91440" tIns="45720" rIns="91440" bIns="45720">
              <a:spAutoFit/>
            </a:bodyPr>
            <a:lstStyle/>
            <a:p>
              <a:pPr algn="ctr"/>
              <a:r>
                <a:rPr lang="ru-RU" sz="2000" b="1" cap="all" dirty="0" smtClean="0">
                  <a:ln w="9000" cmpd="sng">
                    <a:solidFill>
                      <a:schemeClr val="accent4">
                        <a:shade val="50000"/>
                        <a:satMod val="120000"/>
                      </a:schemeClr>
                    </a:solidFill>
                    <a:prstDash val="solid"/>
                  </a:ln>
                  <a:solidFill>
                    <a:srgbClr val="035D05"/>
                  </a:solidFill>
                  <a:effectLst>
                    <a:reflection blurRad="12700" stA="28000" endPos="45000" dist="1000" dir="5400000" sy="-100000" algn="bl" rotWithShape="0"/>
                  </a:effectLst>
                </a:rPr>
                <a:t>Вторая   младшая  </a:t>
              </a:r>
            </a:p>
            <a:p>
              <a:pPr algn="ctr"/>
              <a:r>
                <a:rPr lang="ru-RU" sz="2000" b="1" cap="all" dirty="0" smtClean="0">
                  <a:ln w="9000" cmpd="sng">
                    <a:solidFill>
                      <a:schemeClr val="accent4">
                        <a:shade val="50000"/>
                        <a:satMod val="120000"/>
                      </a:schemeClr>
                    </a:solidFill>
                    <a:prstDash val="solid"/>
                  </a:ln>
                  <a:solidFill>
                    <a:srgbClr val="035D05"/>
                  </a:solidFill>
                  <a:effectLst>
                    <a:reflection blurRad="12700" stA="28000" endPos="45000" dist="1000" dir="5400000" sy="-100000" algn="bl" rotWithShape="0"/>
                  </a:effectLst>
                </a:rPr>
                <a:t> группа</a:t>
              </a:r>
              <a:endParaRPr lang="ru-RU" sz="2000" b="1" cap="all" dirty="0">
                <a:ln w="9000" cmpd="sng">
                  <a:solidFill>
                    <a:schemeClr val="accent4">
                      <a:shade val="50000"/>
                      <a:satMod val="120000"/>
                    </a:schemeClr>
                  </a:solidFill>
                  <a:prstDash val="solid"/>
                </a:ln>
                <a:solidFill>
                  <a:srgbClr val="035D05"/>
                </a:solidFill>
                <a:effectLst>
                  <a:reflection blurRad="12700" stA="28000" endPos="45000" dist="1000" dir="5400000" sy="-100000" algn="bl" rotWithShape="0"/>
                </a:effectLst>
              </a:endParaRPr>
            </a:p>
          </p:txBody>
        </p:sp>
        <p:sp>
          <p:nvSpPr>
            <p:cNvPr id="5" name="Прямоугольник 4"/>
            <p:cNvSpPr/>
            <p:nvPr/>
          </p:nvSpPr>
          <p:spPr>
            <a:xfrm>
              <a:off x="611560" y="5733256"/>
              <a:ext cx="7704856" cy="523220"/>
            </a:xfrm>
            <a:prstGeom prst="rect">
              <a:avLst/>
            </a:prstGeom>
            <a:noFill/>
          </p:spPr>
          <p:txBody>
            <a:bodyPr wrap="square" lIns="91440" tIns="45720" rIns="91440" bIns="45720">
              <a:spAutoFit/>
            </a:bodyPr>
            <a:lstStyle/>
            <a:p>
              <a:pPr algn="ctr"/>
              <a:r>
                <a:rPr lang="ru-RU" sz="2800" b="1" dirty="0" smtClean="0">
                  <a:ln w="1905"/>
                  <a:solidFill>
                    <a:srgbClr val="035D05"/>
                  </a:solidFill>
                  <a:effectLst>
                    <a:innerShdw blurRad="69850" dist="43180" dir="5400000">
                      <a:srgbClr val="000000">
                        <a:alpha val="65000"/>
                      </a:srgbClr>
                    </a:innerShdw>
                  </a:effectLst>
                </a:rPr>
                <a:t>Д /с  № 175 «Полянка», группа 83 «Птенчики»</a:t>
              </a:r>
              <a:endParaRPr lang="ru-RU" sz="2800" b="1" dirty="0">
                <a:ln w="1905"/>
                <a:solidFill>
                  <a:srgbClr val="035D05"/>
                </a:solidFill>
                <a:effectLst>
                  <a:innerShdw blurRad="69850" dist="43180" dir="5400000">
                    <a:srgbClr val="000000">
                      <a:alpha val="65000"/>
                    </a:srgbClr>
                  </a:innerShdw>
                </a:effectLst>
              </a:endParaRPr>
            </a:p>
          </p:txBody>
        </p:sp>
        <p:sp>
          <p:nvSpPr>
            <p:cNvPr id="9" name="Прямоугольник 8"/>
            <p:cNvSpPr/>
            <p:nvPr/>
          </p:nvSpPr>
          <p:spPr>
            <a:xfrm>
              <a:off x="4479634" y="2967335"/>
              <a:ext cx="1847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Прямоугольник 9"/>
            <p:cNvSpPr/>
            <p:nvPr/>
          </p:nvSpPr>
          <p:spPr>
            <a:xfrm>
              <a:off x="611560" y="6218148"/>
              <a:ext cx="7704856" cy="523220"/>
            </a:xfrm>
            <a:prstGeom prst="rect">
              <a:avLst/>
            </a:prstGeom>
            <a:noFill/>
          </p:spPr>
          <p:txBody>
            <a:bodyPr wrap="square" lIns="91440" tIns="45720" rIns="91440" bIns="45720">
              <a:spAutoFit/>
            </a:bodyPr>
            <a:lstStyle/>
            <a:p>
              <a:pPr algn="ctr"/>
              <a:r>
                <a:rPr lang="ru-RU" sz="2800" b="1" dirty="0" smtClean="0">
                  <a:ln w="1905"/>
                  <a:solidFill>
                    <a:srgbClr val="035D05"/>
                  </a:solidFill>
                  <a:effectLst>
                    <a:innerShdw blurRad="69850" dist="43180" dir="5400000">
                      <a:srgbClr val="000000">
                        <a:alpha val="65000"/>
                      </a:srgbClr>
                    </a:innerShdw>
                  </a:effectLst>
                </a:rPr>
                <a:t>Воспитатель: Любавина О.С.</a:t>
              </a:r>
              <a:endParaRPr lang="ru-RU" sz="2800" b="1" dirty="0">
                <a:ln w="1905"/>
                <a:solidFill>
                  <a:srgbClr val="035D05"/>
                </a:solidFill>
                <a:effectLst>
                  <a:innerShdw blurRad="69850" dist="43180" dir="5400000">
                    <a:srgbClr val="000000">
                      <a:alpha val="65000"/>
                    </a:srgbClr>
                  </a:innerShdw>
                </a:effectLs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211960" y="3789040"/>
            <a:ext cx="4572000" cy="27238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tx1"/>
                </a:solidFill>
                <a:effectLst/>
                <a:ea typeface="Times New Roman" pitchFamily="18" charset="0"/>
                <a:cs typeface="Calibri" pitchFamily="34" charset="0"/>
              </a:rPr>
              <a:t>Методические указания</a:t>
            </a:r>
            <a:r>
              <a:rPr kumimoji="0" lang="ru-RU" b="1" i="0" u="sng" strike="noStrike" cap="none" normalizeH="0" baseline="0" dirty="0" smtClean="0">
                <a:ln>
                  <a:noFill/>
                </a:ln>
                <a:solidFill>
                  <a:schemeClr val="tx1"/>
                </a:solidFill>
                <a:effectLst/>
                <a:ea typeface="Times New Roman" pitchFamily="18" charset="0"/>
                <a:cs typeface="Calibri" pitchFamily="34" charset="0"/>
              </a:rPr>
              <a:t>.</a:t>
            </a:r>
            <a:r>
              <a:rPr kumimoji="0" lang="ru-RU" b="0" i="0" u="none" strike="noStrike" cap="none" normalizeH="0" baseline="0" dirty="0" smtClean="0">
                <a:ln>
                  <a:noFill/>
                </a:ln>
                <a:solidFill>
                  <a:schemeClr val="tx1"/>
                </a:solidFill>
                <a:effectLst/>
                <a:ea typeface="Times New Roman" pitchFamily="18" charset="0"/>
                <a:cs typeface="Calibri" pitchFamily="34" charset="0"/>
              </a:rPr>
              <a:t> Игру повторяют несколько раз, меняя детей. Нужно следить, чтобы дети стояли прямо, при вдохе не поднимали плечи. Дуть на бабочку только на одном выдохе, не добирая воздуха. Щеки не надувать, губы слегка выдвинуть вперед. Каждый ребенок может дуть не более 10 секунд с паузами, так как продолжительное дутье может вызвать головокружение.</a:t>
            </a:r>
            <a:endParaRPr kumimoji="0" lang="ru-RU" b="0" i="0" u="none" strike="noStrike" cap="none" normalizeH="0" baseline="0" dirty="0" smtClean="0">
              <a:ln>
                <a:noFill/>
              </a:ln>
              <a:solidFill>
                <a:schemeClr val="tx1"/>
              </a:solidFill>
              <a:effectLst/>
              <a:cs typeface="Arial" pitchFamily="34" charset="0"/>
            </a:endParaRPr>
          </a:p>
        </p:txBody>
      </p:sp>
      <p:sp>
        <p:nvSpPr>
          <p:cNvPr id="3" name="Прямоугольник 2"/>
          <p:cNvSpPr/>
          <p:nvPr/>
        </p:nvSpPr>
        <p:spPr>
          <a:xfrm>
            <a:off x="251520" y="1124744"/>
            <a:ext cx="4572000" cy="2862322"/>
          </a:xfrm>
          <a:prstGeom prst="rect">
            <a:avLst/>
          </a:prstGeom>
        </p:spPr>
        <p:txBody>
          <a:bodyPr>
            <a:spAutoFit/>
          </a:bodyPr>
          <a:lstStyle/>
          <a:p>
            <a:pPr lvl="0" fontAlgn="base">
              <a:spcBef>
                <a:spcPct val="0"/>
              </a:spcBef>
              <a:spcAft>
                <a:spcPct val="0"/>
              </a:spcAft>
            </a:pPr>
            <a:r>
              <a:rPr lang="ru-RU" dirty="0" smtClean="0">
                <a:solidFill>
                  <a:srgbClr val="002060"/>
                </a:solidFill>
                <a:ea typeface="Times New Roman" pitchFamily="18" charset="0"/>
                <a:cs typeface="Calibri" pitchFamily="34" charset="0"/>
              </a:rPr>
              <a:t>Дети сидят на стульях. Воспитатель говорит: «Дети, посмотрите, какие красивые бабочки: синие, желтые, красные! Как их много! Они как живые! Посмотрим, могут ли они летать. (Дует на них). Смотрите, полетели. Попробуйте и вы подуть, у кого дальше полетит?»</a:t>
            </a:r>
            <a:endParaRPr lang="ru-RU" dirty="0" smtClean="0">
              <a:solidFill>
                <a:srgbClr val="002060"/>
              </a:solidFill>
              <a:cs typeface="Arial" pitchFamily="34" charset="0"/>
            </a:endParaRPr>
          </a:p>
          <a:p>
            <a:pPr lvl="0" eaLnBrk="0" fontAlgn="base" hangingPunct="0">
              <a:spcBef>
                <a:spcPct val="0"/>
              </a:spcBef>
              <a:spcAft>
                <a:spcPct val="0"/>
              </a:spcAft>
            </a:pPr>
            <a:r>
              <a:rPr lang="ru-RU" dirty="0" smtClean="0">
                <a:solidFill>
                  <a:srgbClr val="002060"/>
                </a:solidFill>
                <a:ea typeface="Times New Roman" pitchFamily="18" charset="0"/>
                <a:cs typeface="Calibri" pitchFamily="34" charset="0"/>
              </a:rPr>
              <a:t>  </a:t>
            </a:r>
          </a:p>
          <a:p>
            <a:pPr lvl="0" eaLnBrk="0" fontAlgn="base" hangingPunct="0">
              <a:spcBef>
                <a:spcPct val="0"/>
              </a:spcBef>
              <a:spcAft>
                <a:spcPct val="0"/>
              </a:spcAft>
            </a:pPr>
            <a:r>
              <a:rPr lang="ru-RU" dirty="0" smtClean="0">
                <a:solidFill>
                  <a:srgbClr val="002060"/>
                </a:solidFill>
                <a:ea typeface="Times New Roman" pitchFamily="18" charset="0"/>
                <a:cs typeface="Calibri" pitchFamily="34" charset="0"/>
              </a:rPr>
              <a:t> Воспитатель ставит возле каждой бабочки ребенка. Дети дуют на бабочек.</a:t>
            </a:r>
          </a:p>
        </p:txBody>
      </p:sp>
      <p:sp>
        <p:nvSpPr>
          <p:cNvPr id="4" name="Прямоугольник 3"/>
          <p:cNvSpPr/>
          <p:nvPr/>
        </p:nvSpPr>
        <p:spPr>
          <a:xfrm>
            <a:off x="2365491" y="260648"/>
            <a:ext cx="4158511" cy="584775"/>
          </a:xfrm>
          <a:prstGeom prst="rect">
            <a:avLst/>
          </a:prstGeom>
        </p:spPr>
        <p:txBody>
          <a:bodyPr wrap="none">
            <a:spAutoFit/>
          </a:bodyPr>
          <a:lstStyle/>
          <a:p>
            <a:pPr lvl="0" algn="ctr" fontAlgn="base">
              <a:spcBef>
                <a:spcPct val="0"/>
              </a:spcBef>
              <a:spcAft>
                <a:spcPct val="0"/>
              </a:spcAft>
            </a:pPr>
            <a:r>
              <a:rPr lang="ru-RU" sz="3200" dirty="0" smtClean="0">
                <a:solidFill>
                  <a:srgbClr val="FFFF00"/>
                </a:solidFill>
                <a:latin typeface="Arial Black" pitchFamily="34" charset="0"/>
                <a:ea typeface="Times New Roman" pitchFamily="18" charset="0"/>
                <a:cs typeface="Arial" pitchFamily="34" charset="0"/>
              </a:rPr>
              <a:t>«Бабочка, лети!»</a:t>
            </a:r>
            <a:endParaRPr lang="ru-RU" sz="3200" dirty="0" smtClean="0">
              <a:solidFill>
                <a:srgbClr val="FFFF00"/>
              </a:solidFill>
              <a:latin typeface="Arial Black" pitchFamily="34" charset="0"/>
              <a:cs typeface="Arial" pitchFamily="34" charset="0"/>
            </a:endParaRPr>
          </a:p>
        </p:txBody>
      </p:sp>
      <p:pic>
        <p:nvPicPr>
          <p:cNvPr id="2050" name="Picture 2" descr="C:\Users\Admin\Desktop\ОКСАНА\Дет сад\Дыхательная гимнастика\0_fdcc_c5b68687_L.jpg"/>
          <p:cNvPicPr>
            <a:picLocks noChangeAspect="1" noChangeArrowheads="1"/>
          </p:cNvPicPr>
          <p:nvPr/>
        </p:nvPicPr>
        <p:blipFill>
          <a:blip r:embed="rId2" cstate="print"/>
          <a:srcRect b="7088"/>
          <a:stretch>
            <a:fillRect/>
          </a:stretch>
        </p:blipFill>
        <p:spPr bwMode="auto">
          <a:xfrm>
            <a:off x="4860032" y="891974"/>
            <a:ext cx="3952297" cy="3033193"/>
          </a:xfrm>
          <a:prstGeom prst="rect">
            <a:avLst/>
          </a:prstGeom>
          <a:noFill/>
        </p:spPr>
      </p:pic>
      <p:pic>
        <p:nvPicPr>
          <p:cNvPr id="2051" name="Picture 3" descr="C:\Users\Admin\Desktop\ОКСАНА\Дет сад\Дыхательная гимнастика\d_1.jpg"/>
          <p:cNvPicPr>
            <a:picLocks noChangeAspect="1" noChangeArrowheads="1"/>
          </p:cNvPicPr>
          <p:nvPr/>
        </p:nvPicPr>
        <p:blipFill>
          <a:blip r:embed="rId3" cstate="print"/>
          <a:srcRect/>
          <a:stretch>
            <a:fillRect/>
          </a:stretch>
        </p:blipFill>
        <p:spPr bwMode="auto">
          <a:xfrm>
            <a:off x="611560" y="4221088"/>
            <a:ext cx="3238500" cy="18161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92696"/>
            <a:ext cx="9144000" cy="5201424"/>
          </a:xfrm>
          <a:prstGeom prst="rect">
            <a:avLst/>
          </a:prstGeom>
          <a:noFill/>
        </p:spPr>
        <p:txBody>
          <a:bodyPr wrap="square" lIns="91440" tIns="45720" rIns="91440" bIns="45720">
            <a:spAutoFit/>
          </a:bodyPr>
          <a:lstStyle/>
          <a:p>
            <a:pPr algn="ct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Комплекс упражнений</a:t>
            </a:r>
          </a:p>
          <a:p>
            <a:pPr algn="ctr"/>
            <a:endPar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endParaRPr>
          </a:p>
          <a:p>
            <a:pPr algn="ctr"/>
            <a:r>
              <a:rPr lang="ru-RU" sz="7200" b="1" i="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«Забавы на лесной полянке»</a:t>
            </a:r>
          </a:p>
          <a:p>
            <a:pPr algn="ctr"/>
            <a:endParaRPr lang="ru-RU" sz="7200" b="1" i="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endParaRPr>
          </a:p>
          <a:p>
            <a:pPr algn="ct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 (с предметами)</a:t>
            </a:r>
            <a:endParaRPr lang="ru-RU"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077072"/>
            <a:ext cx="5886400" cy="2308324"/>
          </a:xfrm>
          <a:prstGeom prst="rect">
            <a:avLst/>
          </a:prstGeom>
        </p:spPr>
        <p:txBody>
          <a:bodyPr wrap="square">
            <a:spAutoFit/>
          </a:bodyPr>
          <a:lstStyle/>
          <a:p>
            <a:endParaRPr lang="ru-RU" dirty="0" smtClean="0">
              <a:solidFill>
                <a:srgbClr val="002060"/>
              </a:solidFill>
            </a:endParaRPr>
          </a:p>
          <a:p>
            <a:r>
              <a:rPr lang="ru-RU" dirty="0" smtClean="0">
                <a:solidFill>
                  <a:srgbClr val="002060"/>
                </a:solidFill>
              </a:rPr>
              <a:t>Обязательно обратить внимание  детей  на слова: </a:t>
            </a:r>
          </a:p>
          <a:p>
            <a:r>
              <a:rPr lang="ru-RU" dirty="0" smtClean="0">
                <a:solidFill>
                  <a:srgbClr val="002060"/>
                </a:solidFill>
              </a:rPr>
              <a:t>слабо, сильно, много, мало. </a:t>
            </a:r>
          </a:p>
          <a:p>
            <a:endParaRPr lang="ru-RU" dirty="0" smtClean="0">
              <a:solidFill>
                <a:srgbClr val="002060"/>
              </a:solidFill>
            </a:endParaRPr>
          </a:p>
          <a:p>
            <a:r>
              <a:rPr lang="ru-RU" dirty="0" smtClean="0">
                <a:solidFill>
                  <a:srgbClr val="002060"/>
                </a:solidFill>
              </a:rPr>
              <a:t>Эту игру можно также использовать для закрепления знания цветов. Для этого возьмите разноцветные стаканчики и трубочки и предложите детям  подуть в зеленый стаканчик через зеленую трубочку и т.д.</a:t>
            </a:r>
            <a:endParaRPr lang="ru-RU" dirty="0">
              <a:solidFill>
                <a:srgbClr val="002060"/>
              </a:solidFill>
            </a:endParaRPr>
          </a:p>
        </p:txBody>
      </p:sp>
      <p:sp>
        <p:nvSpPr>
          <p:cNvPr id="3" name="Прямоугольник 2"/>
          <p:cNvSpPr/>
          <p:nvPr/>
        </p:nvSpPr>
        <p:spPr>
          <a:xfrm>
            <a:off x="2642736" y="260648"/>
            <a:ext cx="3611886"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itchFamily="34" charset="0"/>
                <a:ea typeface="Times New Roman" pitchFamily="18" charset="0"/>
                <a:cs typeface="Arial" pitchFamily="34" charset="0"/>
              </a:rPr>
              <a:t>«Буль-бульки»</a:t>
            </a:r>
            <a:endParaRPr lang="ru-RU" sz="3200" dirty="0" smtClean="0">
              <a:solidFill>
                <a:srgbClr val="035D05"/>
              </a:solidFill>
              <a:latin typeface="Arial Black" pitchFamily="34" charset="0"/>
              <a:cs typeface="Arial" pitchFamily="34" charset="0"/>
            </a:endParaRPr>
          </a:p>
        </p:txBody>
      </p:sp>
      <p:sp>
        <p:nvSpPr>
          <p:cNvPr id="4" name="Прямоугольник 3"/>
          <p:cNvSpPr/>
          <p:nvPr/>
        </p:nvSpPr>
        <p:spPr>
          <a:xfrm>
            <a:off x="4211960" y="1059701"/>
            <a:ext cx="4752528" cy="2585323"/>
          </a:xfrm>
          <a:prstGeom prst="rect">
            <a:avLst/>
          </a:prstGeom>
        </p:spPr>
        <p:txBody>
          <a:bodyPr wrap="square">
            <a:spAutoFit/>
          </a:bodyPr>
          <a:lstStyle/>
          <a:p>
            <a:pPr algn="just"/>
            <a:r>
              <a:rPr lang="ru-RU" dirty="0" smtClean="0">
                <a:solidFill>
                  <a:srgbClr val="002060"/>
                </a:solidFill>
              </a:rPr>
              <a:t>Взять два пластмассовых прозрачных стаканчика. В один налить много воды, почти до краев, а в другой налить чуть-чуть. Предложить детям поиграть в «Буль - бульки" с помощью трубочек для коктейля. Для этого в стаканчик, где много воды нужно дуть через трубочку слабо, а в стаканчик, где мало воды - можно дуть сильно. Задача детей играть в "Буль - бульки"  - не пролить воду. </a:t>
            </a:r>
          </a:p>
        </p:txBody>
      </p:sp>
      <p:pic>
        <p:nvPicPr>
          <p:cNvPr id="32770" name="Picture 2" descr="C:\Users\Admin\Desktop\ОКСАНА\Дет сад\Дыхательная гимнастика\6899549-bubbles-in-glass-of-water-on-a-blue-background.jpg"/>
          <p:cNvPicPr>
            <a:picLocks noChangeAspect="1" noChangeArrowheads="1"/>
          </p:cNvPicPr>
          <p:nvPr/>
        </p:nvPicPr>
        <p:blipFill>
          <a:blip r:embed="rId2" cstate="print"/>
          <a:srcRect l="19071"/>
          <a:stretch>
            <a:fillRect/>
          </a:stretch>
        </p:blipFill>
        <p:spPr bwMode="auto">
          <a:xfrm>
            <a:off x="323527" y="1052736"/>
            <a:ext cx="3841351" cy="3168352"/>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1988840"/>
            <a:ext cx="4572000" cy="1477328"/>
          </a:xfrm>
          <a:prstGeom prst="rect">
            <a:avLst/>
          </a:prstGeom>
        </p:spPr>
        <p:txBody>
          <a:bodyPr>
            <a:spAutoFit/>
          </a:bodyPr>
          <a:lstStyle/>
          <a:p>
            <a:r>
              <a:rPr lang="ru-RU" dirty="0" smtClean="0">
                <a:solidFill>
                  <a:srgbClr val="002060"/>
                </a:solidFill>
              </a:rPr>
              <a:t>При этом задача не в том, чтобы научить их играть, потому, не обращать внимание на мелодию. Важно, чтобы дети вдыхали воздух через губные инструменты и выдыхали в них же</a:t>
            </a:r>
            <a:endParaRPr lang="ru-RU" dirty="0">
              <a:solidFill>
                <a:srgbClr val="002060"/>
              </a:solidFill>
            </a:endParaRPr>
          </a:p>
        </p:txBody>
      </p:sp>
      <p:sp>
        <p:nvSpPr>
          <p:cNvPr id="3" name="Прямоугольник 2"/>
          <p:cNvSpPr/>
          <p:nvPr/>
        </p:nvSpPr>
        <p:spPr>
          <a:xfrm>
            <a:off x="323528" y="1340768"/>
            <a:ext cx="6048672" cy="369332"/>
          </a:xfrm>
          <a:prstGeom prst="rect">
            <a:avLst/>
          </a:prstGeom>
        </p:spPr>
        <p:txBody>
          <a:bodyPr wrap="square">
            <a:spAutoFit/>
          </a:bodyPr>
          <a:lstStyle/>
          <a:p>
            <a:r>
              <a:rPr lang="ru-RU" dirty="0" smtClean="0">
                <a:solidFill>
                  <a:srgbClr val="002060"/>
                </a:solidFill>
              </a:rPr>
              <a:t>Предложить детям стать музыкантами оркестра </a:t>
            </a:r>
            <a:endParaRPr lang="ru-RU" dirty="0"/>
          </a:p>
        </p:txBody>
      </p:sp>
      <p:sp>
        <p:nvSpPr>
          <p:cNvPr id="4" name="Прямоугольник 3"/>
          <p:cNvSpPr/>
          <p:nvPr/>
        </p:nvSpPr>
        <p:spPr>
          <a:xfrm>
            <a:off x="1773114" y="260648"/>
            <a:ext cx="5351145"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itchFamily="34" charset="0"/>
                <a:ea typeface="Times New Roman" pitchFamily="18" charset="0"/>
                <a:cs typeface="Arial" pitchFamily="34" charset="0"/>
              </a:rPr>
              <a:t>«Лесные музыканты»</a:t>
            </a:r>
            <a:endParaRPr lang="ru-RU" sz="3200" dirty="0" smtClean="0">
              <a:solidFill>
                <a:srgbClr val="035D05"/>
              </a:solidFill>
              <a:latin typeface="Arial Black" pitchFamily="34" charset="0"/>
              <a:cs typeface="Arial" pitchFamily="34" charset="0"/>
            </a:endParaRPr>
          </a:p>
        </p:txBody>
      </p:sp>
      <p:pic>
        <p:nvPicPr>
          <p:cNvPr id="34819" name="Picture 3" descr="C:\Users\Admin\Desktop\ОКСАНА\Дет сад\ФОТО\Будни\P1020573.JPG"/>
          <p:cNvPicPr>
            <a:picLocks noChangeAspect="1" noChangeArrowheads="1"/>
          </p:cNvPicPr>
          <p:nvPr/>
        </p:nvPicPr>
        <p:blipFill>
          <a:blip r:embed="rId2" cstate="print"/>
          <a:srcRect t="18565" r="25940"/>
          <a:stretch>
            <a:fillRect/>
          </a:stretch>
        </p:blipFill>
        <p:spPr bwMode="auto">
          <a:xfrm>
            <a:off x="4572000" y="3628151"/>
            <a:ext cx="3600400" cy="2969202"/>
          </a:xfrm>
          <a:prstGeom prst="rect">
            <a:avLst/>
          </a:prstGeom>
          <a:ln>
            <a:noFill/>
          </a:ln>
          <a:effectLst>
            <a:softEdge rad="112500"/>
          </a:effectLst>
        </p:spPr>
      </p:pic>
      <p:pic>
        <p:nvPicPr>
          <p:cNvPr id="34820" name="Picture 4" descr="C:\Users\Admin\Desktop\ОКСАНА\Дет сад\Дыхательная гимнастика\Forest-orchestra1.jpg"/>
          <p:cNvPicPr>
            <a:picLocks noChangeAspect="1" noChangeArrowheads="1"/>
          </p:cNvPicPr>
          <p:nvPr/>
        </p:nvPicPr>
        <p:blipFill>
          <a:blip r:embed="rId3" cstate="print"/>
          <a:srcRect l="5201" t="7813" r="6601" b="19626"/>
          <a:stretch>
            <a:fillRect/>
          </a:stretch>
        </p:blipFill>
        <p:spPr bwMode="auto">
          <a:xfrm>
            <a:off x="179512" y="1844824"/>
            <a:ext cx="4220004" cy="288032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4581128"/>
            <a:ext cx="5616624" cy="1477328"/>
          </a:xfrm>
          <a:prstGeom prst="rect">
            <a:avLst/>
          </a:prstGeom>
        </p:spPr>
        <p:txBody>
          <a:bodyPr wrap="square">
            <a:spAutoFit/>
          </a:bodyPr>
          <a:lstStyle/>
          <a:p>
            <a:r>
              <a:rPr lang="ru-RU" dirty="0" smtClean="0">
                <a:solidFill>
                  <a:srgbClr val="002060"/>
                </a:solidFill>
              </a:rPr>
              <a:t>Дети могут сами выдувать мыльные пузыри, если же у них не получается дуть или они не хотят заниматься, то выдувает пузыри взрослый, направляя их в ребенка. Это стимулирует ребенка дуть на пузыри, чтобы они не попали в него</a:t>
            </a:r>
            <a:endParaRPr lang="ru-RU" dirty="0">
              <a:solidFill>
                <a:srgbClr val="002060"/>
              </a:solidFill>
            </a:endParaRPr>
          </a:p>
        </p:txBody>
      </p:sp>
      <p:sp>
        <p:nvSpPr>
          <p:cNvPr id="3" name="Прямоугольник 2"/>
          <p:cNvSpPr/>
          <p:nvPr/>
        </p:nvSpPr>
        <p:spPr>
          <a:xfrm>
            <a:off x="1502208" y="260648"/>
            <a:ext cx="5892960"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itchFamily="34" charset="0"/>
                <a:ea typeface="Times New Roman" pitchFamily="18" charset="0"/>
                <a:cs typeface="Arial" pitchFamily="34" charset="0"/>
              </a:rPr>
              <a:t>«Волшебные пузырьки»</a:t>
            </a:r>
            <a:endParaRPr lang="ru-RU" sz="3200" dirty="0" smtClean="0">
              <a:solidFill>
                <a:srgbClr val="035D05"/>
              </a:solidFill>
              <a:latin typeface="Arial Black" pitchFamily="34" charset="0"/>
              <a:cs typeface="Arial" pitchFamily="34" charset="0"/>
            </a:endParaRPr>
          </a:p>
        </p:txBody>
      </p:sp>
      <p:sp>
        <p:nvSpPr>
          <p:cNvPr id="4" name="Прямоугольник 3"/>
          <p:cNvSpPr/>
          <p:nvPr/>
        </p:nvSpPr>
        <p:spPr>
          <a:xfrm>
            <a:off x="467544" y="1052736"/>
            <a:ext cx="4572000" cy="646331"/>
          </a:xfrm>
          <a:prstGeom prst="rect">
            <a:avLst/>
          </a:prstGeom>
        </p:spPr>
        <p:txBody>
          <a:bodyPr>
            <a:spAutoFit/>
          </a:bodyPr>
          <a:lstStyle/>
          <a:p>
            <a:r>
              <a:rPr lang="ru-RU" dirty="0" smtClean="0">
                <a:solidFill>
                  <a:srgbClr val="002060"/>
                </a:solidFill>
              </a:rPr>
              <a:t>Предложить детям  поиграть с мыльными пузырями</a:t>
            </a:r>
          </a:p>
        </p:txBody>
      </p:sp>
      <p:pic>
        <p:nvPicPr>
          <p:cNvPr id="35842" name="Picture 2" descr="C:\Users\Admin\Desktop\ОКСАНА\Дет сад\Дыхательная гимнастика\982640.jpg"/>
          <p:cNvPicPr>
            <a:picLocks noChangeAspect="1" noChangeArrowheads="1"/>
          </p:cNvPicPr>
          <p:nvPr/>
        </p:nvPicPr>
        <p:blipFill>
          <a:blip r:embed="rId2" cstate="print"/>
          <a:srcRect/>
          <a:stretch>
            <a:fillRect/>
          </a:stretch>
        </p:blipFill>
        <p:spPr bwMode="auto">
          <a:xfrm>
            <a:off x="2963821" y="1700808"/>
            <a:ext cx="3552395" cy="2664296"/>
          </a:xfrm>
          <a:prstGeom prst="rect">
            <a:avLst/>
          </a:prstGeom>
          <a:ln>
            <a:noFill/>
          </a:ln>
          <a:effectLst>
            <a:softEdge rad="112500"/>
          </a:effectLst>
        </p:spPr>
      </p:pic>
      <p:pic>
        <p:nvPicPr>
          <p:cNvPr id="6" name="Picture 5" descr="C:\Users\Admin\Desktop\ОКСАНА\Дет сад\Дыхательная гимнастика\p13_4460965.jpg"/>
          <p:cNvPicPr>
            <a:picLocks noChangeAspect="1" noChangeArrowheads="1"/>
          </p:cNvPicPr>
          <p:nvPr/>
        </p:nvPicPr>
        <p:blipFill>
          <a:blip r:embed="rId3" cstate="print"/>
          <a:srcRect/>
          <a:stretch>
            <a:fillRect/>
          </a:stretch>
        </p:blipFill>
        <p:spPr bwMode="auto">
          <a:xfrm>
            <a:off x="193014" y="3501008"/>
            <a:ext cx="2794810" cy="2071886"/>
          </a:xfrm>
          <a:prstGeom prst="rect">
            <a:avLst/>
          </a:prstGeom>
          <a:ln>
            <a:noFill/>
          </a:ln>
          <a:effectLst>
            <a:softEdge rad="112500"/>
          </a:effectLst>
        </p:spPr>
      </p:pic>
      <p:pic>
        <p:nvPicPr>
          <p:cNvPr id="7" name="Picture 7" descr="C:\Users\Admin\Desktop\ОКСАНА\Дет сад\Дыхательная гимнастика\x_8632fe8e.jpg"/>
          <p:cNvPicPr>
            <a:picLocks noChangeAspect="1" noChangeArrowheads="1"/>
          </p:cNvPicPr>
          <p:nvPr/>
        </p:nvPicPr>
        <p:blipFill>
          <a:blip r:embed="rId4" cstate="print"/>
          <a:srcRect/>
          <a:stretch>
            <a:fillRect/>
          </a:stretch>
        </p:blipFill>
        <p:spPr bwMode="auto">
          <a:xfrm>
            <a:off x="6529511" y="908720"/>
            <a:ext cx="2434977" cy="194151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1124744"/>
            <a:ext cx="792088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ea typeface="Times New Roman" pitchFamily="18" charset="0"/>
                <a:cs typeface="Times New Roman" pitchFamily="18" charset="0"/>
              </a:rPr>
              <a:t> Игра проводиться на воздухе.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ea typeface="Times New Roman" pitchFamily="18" charset="0"/>
                <a:cs typeface="Times New Roman" pitchFamily="18" charset="0"/>
              </a:rPr>
              <a:t> Когда дети находятся на поляне, воспитатель просит каждого ребенка сорвать по одуванчику и всем по очереди подуть на них.</a:t>
            </a:r>
            <a:endParaRPr kumimoji="0" lang="ru-RU"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827584" y="5229200"/>
            <a:ext cx="7704856" cy="646331"/>
          </a:xfrm>
          <a:prstGeom prst="rect">
            <a:avLst/>
          </a:prstGeom>
        </p:spPr>
        <p:txBody>
          <a:bodyPr wrap="square">
            <a:spAutoFit/>
          </a:bodyPr>
          <a:lstStyle/>
          <a:p>
            <a:r>
              <a:rPr lang="ru-RU" b="1" i="1" u="sng" dirty="0" smtClean="0">
                <a:solidFill>
                  <a:srgbClr val="002060"/>
                </a:solidFill>
                <a:ea typeface="Times New Roman" pitchFamily="18" charset="0"/>
                <a:cs typeface="Times New Roman" pitchFamily="18" charset="0"/>
              </a:rPr>
              <a:t>Методические указания</a:t>
            </a:r>
            <a:r>
              <a:rPr lang="ru-RU" dirty="0" smtClean="0">
                <a:solidFill>
                  <a:srgbClr val="002060"/>
                </a:solidFill>
                <a:ea typeface="Times New Roman" pitchFamily="18" charset="0"/>
                <a:cs typeface="Times New Roman" pitchFamily="18" charset="0"/>
              </a:rPr>
              <a:t>. Дуть на одуванчик надо так, чтобы слетели все пушинки. Сдуть все пушинки с одуванчика нужно с трех-четырех раз.</a:t>
            </a:r>
            <a:endParaRPr lang="ru-RU" dirty="0">
              <a:solidFill>
                <a:srgbClr val="002060"/>
              </a:solidFill>
            </a:endParaRPr>
          </a:p>
        </p:txBody>
      </p:sp>
      <p:sp>
        <p:nvSpPr>
          <p:cNvPr id="4" name="Прямоугольник 3"/>
          <p:cNvSpPr/>
          <p:nvPr/>
        </p:nvSpPr>
        <p:spPr>
          <a:xfrm>
            <a:off x="1993530" y="260648"/>
            <a:ext cx="4910320"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itchFamily="34" charset="0"/>
                <a:ea typeface="Times New Roman" pitchFamily="18" charset="0"/>
                <a:cs typeface="Arial" pitchFamily="34" charset="0"/>
              </a:rPr>
              <a:t>«Одуванчики летят»</a:t>
            </a:r>
            <a:endParaRPr lang="ru-RU" sz="3200" dirty="0" smtClean="0">
              <a:solidFill>
                <a:srgbClr val="035D05"/>
              </a:solidFill>
              <a:latin typeface="Arial Black" pitchFamily="34" charset="0"/>
              <a:cs typeface="Arial" pitchFamily="34" charset="0"/>
            </a:endParaRPr>
          </a:p>
        </p:txBody>
      </p:sp>
      <p:pic>
        <p:nvPicPr>
          <p:cNvPr id="5" name="Picture 3" descr="C:\Users\Admin\Desktop\ОКСАНА\Дет сад\Дыхательная гимнастика\48b1996f3571-300x265.jpg"/>
          <p:cNvPicPr>
            <a:picLocks noChangeAspect="1" noChangeArrowheads="1"/>
          </p:cNvPicPr>
          <p:nvPr/>
        </p:nvPicPr>
        <p:blipFill>
          <a:blip r:embed="rId2" cstate="print"/>
          <a:srcRect/>
          <a:stretch>
            <a:fillRect/>
          </a:stretch>
        </p:blipFill>
        <p:spPr bwMode="auto">
          <a:xfrm>
            <a:off x="4788024" y="2150857"/>
            <a:ext cx="3456384" cy="3053139"/>
          </a:xfrm>
          <a:prstGeom prst="rect">
            <a:avLst/>
          </a:prstGeom>
          <a:ln>
            <a:noFill/>
          </a:ln>
          <a:effectLst>
            <a:softEdge rad="112500"/>
          </a:effectLst>
        </p:spPr>
      </p:pic>
      <p:pic>
        <p:nvPicPr>
          <p:cNvPr id="1026" name="Picture 2" descr="C:\Users\Admin\Desktop\ОКСАНА\Дет сад\Дыхательная гимнастика\af428dandelions-posters.jpg"/>
          <p:cNvPicPr>
            <a:picLocks noChangeAspect="1" noChangeArrowheads="1"/>
          </p:cNvPicPr>
          <p:nvPr/>
        </p:nvPicPr>
        <p:blipFill>
          <a:blip r:embed="rId3" cstate="print"/>
          <a:srcRect t="9558"/>
          <a:stretch>
            <a:fillRect/>
          </a:stretch>
        </p:blipFill>
        <p:spPr bwMode="auto">
          <a:xfrm>
            <a:off x="1547664" y="2172123"/>
            <a:ext cx="2448272" cy="2974403"/>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67544" y="1196752"/>
            <a:ext cx="4607496"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ea typeface="Times New Roman" pitchFamily="18" charset="0"/>
                <a:cs typeface="Times New Roman" pitchFamily="18" charset="0"/>
              </a:rPr>
              <a:t>Для игры заготавливаются таз с водой и бумажные кораблики. Чтобы кораблик двигался, нужно на него дуть не торопясь, сложив губы как для звука «Ф». Кораблик при этом двигается плавно. Но вот налетает порывисты ветер. «П-п-п…» дует ребенок, складывая губы как для звука «П». Можно дуть просто вытягивая губя трубочкой, но не надувая щек</a:t>
            </a:r>
            <a:endParaRPr kumimoji="0" lang="ru-RU"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3779912" y="4293096"/>
            <a:ext cx="5184576" cy="1754326"/>
          </a:xfrm>
          <a:prstGeom prst="rect">
            <a:avLst/>
          </a:prstGeom>
        </p:spPr>
        <p:txBody>
          <a:bodyPr wrap="square">
            <a:spAutoFit/>
          </a:bodyPr>
          <a:lstStyle/>
          <a:p>
            <a:pPr lvl="0" algn="ctr" eaLnBrk="0" fontAlgn="base" hangingPunct="0">
              <a:spcBef>
                <a:spcPct val="0"/>
              </a:spcBef>
              <a:spcAft>
                <a:spcPct val="0"/>
              </a:spcAft>
            </a:pPr>
            <a:r>
              <a:rPr lang="ru-RU" b="1" i="1" u="sng" dirty="0" smtClean="0">
                <a:solidFill>
                  <a:srgbClr val="002060"/>
                </a:solidFill>
                <a:ea typeface="Times New Roman" pitchFamily="18" charset="0"/>
                <a:cs typeface="Times New Roman" pitchFamily="18" charset="0"/>
              </a:rPr>
              <a:t>Методические указания</a:t>
            </a:r>
            <a:r>
              <a:rPr lang="ru-RU" dirty="0" smtClean="0">
                <a:solidFill>
                  <a:srgbClr val="002060"/>
                </a:solidFill>
                <a:ea typeface="Times New Roman" pitchFamily="18" charset="0"/>
                <a:cs typeface="Times New Roman" pitchFamily="18" charset="0"/>
              </a:rPr>
              <a:t>. Дети сидят большим полукругом. В центре на маленьком столе стоит таз с водой.</a:t>
            </a:r>
            <a:endParaRPr lang="ru-RU" dirty="0" smtClean="0">
              <a:solidFill>
                <a:srgbClr val="002060"/>
              </a:solidFill>
              <a:cs typeface="Arial" pitchFamily="34" charset="0"/>
            </a:endParaRPr>
          </a:p>
          <a:p>
            <a:pPr lvl="0" algn="ctr" eaLnBrk="0" fontAlgn="base" hangingPunct="0">
              <a:spcBef>
                <a:spcPct val="0"/>
              </a:spcBef>
              <a:spcAft>
                <a:spcPct val="0"/>
              </a:spcAft>
            </a:pPr>
            <a:r>
              <a:rPr lang="ru-RU" dirty="0" smtClean="0">
                <a:solidFill>
                  <a:srgbClr val="002060"/>
                </a:solidFill>
                <a:ea typeface="Times New Roman" pitchFamily="18" charset="0"/>
                <a:cs typeface="Times New Roman" pitchFamily="18" charset="0"/>
              </a:rPr>
              <a:t>   Вызванные дети дуют, сидя на стульчиках. При повторении игры нужно пригнать кораблик к определенному месту</a:t>
            </a:r>
            <a:endParaRPr lang="ru-RU" dirty="0" smtClean="0">
              <a:solidFill>
                <a:srgbClr val="002060"/>
              </a:solidFill>
              <a:cs typeface="Arial" pitchFamily="34" charset="0"/>
            </a:endParaRPr>
          </a:p>
        </p:txBody>
      </p:sp>
      <p:sp>
        <p:nvSpPr>
          <p:cNvPr id="4" name="Прямоугольник 3"/>
          <p:cNvSpPr/>
          <p:nvPr/>
        </p:nvSpPr>
        <p:spPr>
          <a:xfrm>
            <a:off x="807313" y="260648"/>
            <a:ext cx="7282764"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itchFamily="34" charset="0"/>
                <a:ea typeface="Times New Roman" pitchFamily="18" charset="0"/>
                <a:cs typeface="Arial" pitchFamily="34" charset="0"/>
              </a:rPr>
              <a:t>«Плывут - плывут  кораблики»</a:t>
            </a:r>
            <a:endParaRPr lang="ru-RU" sz="3200" dirty="0" smtClean="0">
              <a:solidFill>
                <a:srgbClr val="035D05"/>
              </a:solidFill>
              <a:latin typeface="Arial Black" pitchFamily="34" charset="0"/>
              <a:cs typeface="Arial" pitchFamily="34" charset="0"/>
            </a:endParaRPr>
          </a:p>
        </p:txBody>
      </p:sp>
      <p:pic>
        <p:nvPicPr>
          <p:cNvPr id="5" name="Picture 5" descr="C:\Users\Admin\Desktop\ОКСАНА\Дет сад\Дыхательная гимнастика\277.jpg"/>
          <p:cNvPicPr>
            <a:picLocks noChangeAspect="1" noChangeArrowheads="1"/>
          </p:cNvPicPr>
          <p:nvPr/>
        </p:nvPicPr>
        <p:blipFill>
          <a:blip r:embed="rId2" cstate="print"/>
          <a:srcRect/>
          <a:stretch>
            <a:fillRect/>
          </a:stretch>
        </p:blipFill>
        <p:spPr bwMode="auto">
          <a:xfrm>
            <a:off x="5292080" y="1340768"/>
            <a:ext cx="3600400" cy="2544283"/>
          </a:xfrm>
          <a:prstGeom prst="rect">
            <a:avLst/>
          </a:prstGeom>
          <a:ln>
            <a:noFill/>
          </a:ln>
          <a:effectLst>
            <a:softEdge rad="112500"/>
          </a:effectLst>
        </p:spPr>
      </p:pic>
      <p:pic>
        <p:nvPicPr>
          <p:cNvPr id="44034" name="Picture 2" descr="C:\Users\Admin\Desktop\ОКСАНА\Дет сад\Дыхательная гимнастика\79006963_78770302170103 (1).jpg"/>
          <p:cNvPicPr>
            <a:picLocks noChangeAspect="1" noChangeArrowheads="1"/>
          </p:cNvPicPr>
          <p:nvPr/>
        </p:nvPicPr>
        <p:blipFill>
          <a:blip r:embed="rId3" cstate="print"/>
          <a:srcRect/>
          <a:stretch>
            <a:fillRect/>
          </a:stretch>
        </p:blipFill>
        <p:spPr bwMode="auto">
          <a:xfrm>
            <a:off x="323528" y="4077072"/>
            <a:ext cx="3484258" cy="216024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ОКСАНА\Дет сад\Дыхательная гимнастика\70168896.jpg"/>
          <p:cNvPicPr>
            <a:picLocks noChangeAspect="1" noChangeArrowheads="1"/>
          </p:cNvPicPr>
          <p:nvPr/>
        </p:nvPicPr>
        <p:blipFill>
          <a:blip r:embed="rId2" cstate="print"/>
          <a:srcRect/>
          <a:stretch>
            <a:fillRect/>
          </a:stretch>
        </p:blipFill>
        <p:spPr bwMode="auto">
          <a:xfrm>
            <a:off x="323528" y="3356992"/>
            <a:ext cx="4355976" cy="3266982"/>
          </a:xfrm>
          <a:prstGeom prst="rect">
            <a:avLst/>
          </a:prstGeom>
          <a:ln>
            <a:noFill/>
          </a:ln>
          <a:effectLst>
            <a:softEdge rad="112500"/>
          </a:effectLst>
        </p:spPr>
      </p:pic>
      <p:pic>
        <p:nvPicPr>
          <p:cNvPr id="1027" name="Picture 3" descr="C:\Users\Admin\Desktop\ОКСАНА\Дет сад\Дыхательная гимнастика\18-124-58.jpg"/>
          <p:cNvPicPr>
            <a:picLocks noChangeAspect="1" noChangeArrowheads="1"/>
          </p:cNvPicPr>
          <p:nvPr/>
        </p:nvPicPr>
        <p:blipFill>
          <a:blip r:embed="rId3" cstate="print"/>
          <a:srcRect/>
          <a:stretch>
            <a:fillRect/>
          </a:stretch>
        </p:blipFill>
        <p:spPr bwMode="auto">
          <a:xfrm>
            <a:off x="6516216" y="332656"/>
            <a:ext cx="2323976" cy="2817821"/>
          </a:xfrm>
          <a:prstGeom prst="rect">
            <a:avLst/>
          </a:prstGeom>
          <a:ln>
            <a:noFill/>
          </a:ln>
          <a:effectLst>
            <a:softEdge rad="112500"/>
          </a:effectLst>
        </p:spPr>
      </p:pic>
      <p:sp>
        <p:nvSpPr>
          <p:cNvPr id="4" name="Прямоугольник 3"/>
          <p:cNvSpPr/>
          <p:nvPr/>
        </p:nvSpPr>
        <p:spPr>
          <a:xfrm>
            <a:off x="2565008" y="260648"/>
            <a:ext cx="3767378"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itchFamily="34" charset="0"/>
                <a:ea typeface="Times New Roman" pitchFamily="18" charset="0"/>
                <a:cs typeface="Arial" pitchFamily="34" charset="0"/>
              </a:rPr>
              <a:t>«Дует ветерок»</a:t>
            </a:r>
            <a:endParaRPr lang="ru-RU" sz="3200" dirty="0" smtClean="0">
              <a:solidFill>
                <a:srgbClr val="035D05"/>
              </a:solidFill>
              <a:latin typeface="Arial Black" pitchFamily="34" charset="0"/>
              <a:cs typeface="Arial" pitchFamily="34" charset="0"/>
            </a:endParaRPr>
          </a:p>
        </p:txBody>
      </p:sp>
      <p:sp>
        <p:nvSpPr>
          <p:cNvPr id="1028" name="Rectangle 4"/>
          <p:cNvSpPr>
            <a:spLocks noChangeArrowheads="1"/>
          </p:cNvSpPr>
          <p:nvPr/>
        </p:nvSpPr>
        <p:spPr bwMode="auto">
          <a:xfrm rot="10800000" flipV="1">
            <a:off x="539552" y="1433101"/>
            <a:ext cx="58326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Перед началом игры подготовить игрушку-вертушку. Можно изготовить ее самостоятельно при помощи бумаги и деревянной палочки. </a:t>
            </a:r>
            <a:br>
              <a:rPr kumimoji="0" lang="ru-RU" b="0" i="0" u="none" strike="noStrike" cap="none" normalizeH="0" baseline="0" dirty="0" smtClean="0">
                <a:ln>
                  <a:noFill/>
                </a:ln>
                <a:solidFill>
                  <a:srgbClr val="002060"/>
                </a:solidFill>
                <a:effectLst/>
                <a:latin typeface="Times New Roman" pitchFamily="18" charset="0"/>
                <a:cs typeface="Times New Roman" pitchFamily="18" charset="0"/>
              </a:rPr>
            </a:b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Показать детям вертушку</a:t>
            </a:r>
          </a:p>
        </p:txBody>
      </p:sp>
      <p:sp>
        <p:nvSpPr>
          <p:cNvPr id="6" name="Прямоугольник 5"/>
          <p:cNvSpPr/>
          <p:nvPr/>
        </p:nvSpPr>
        <p:spPr>
          <a:xfrm>
            <a:off x="4860032" y="3573016"/>
            <a:ext cx="4032448" cy="2308324"/>
          </a:xfrm>
          <a:prstGeom prst="rect">
            <a:avLst/>
          </a:prstGeom>
        </p:spPr>
        <p:txBody>
          <a:bodyPr wrap="square">
            <a:spAutoFit/>
          </a:bodyPr>
          <a:lstStyle/>
          <a:p>
            <a:pPr lvl="0" algn="just" fontAlgn="base">
              <a:spcBef>
                <a:spcPct val="0"/>
              </a:spcBef>
              <a:spcAft>
                <a:spcPct val="0"/>
              </a:spcAft>
            </a:pPr>
            <a:r>
              <a:rPr lang="ru-RU" dirty="0" smtClean="0">
                <a:solidFill>
                  <a:srgbClr val="002060"/>
                </a:solidFill>
                <a:latin typeface="Times New Roman" pitchFamily="18" charset="0"/>
                <a:cs typeface="Times New Roman" pitchFamily="18" charset="0"/>
              </a:rPr>
              <a:t>На улице продемонстрировать, как она начинает вертеться от дуновения ветра. Затем предложить подуть на нее самостоятельно.</a:t>
            </a:r>
            <a:br>
              <a:rPr lang="ru-RU" dirty="0" smtClean="0">
                <a:solidFill>
                  <a:srgbClr val="002060"/>
                </a:solidFill>
                <a:latin typeface="Times New Roman" pitchFamily="18" charset="0"/>
                <a:cs typeface="Times New Roman" pitchFamily="18" charset="0"/>
              </a:rPr>
            </a:br>
            <a:r>
              <a:rPr lang="ru-RU" dirty="0" smtClean="0">
                <a:solidFill>
                  <a:srgbClr val="002060"/>
                </a:solidFill>
                <a:latin typeface="Times New Roman" pitchFamily="18" charset="0"/>
                <a:cs typeface="Times New Roman" pitchFamily="18" charset="0"/>
              </a:rPr>
              <a:t>  - Давайте сделаем ветер - подуем на вертушку. Вот как завертелась! Подуйте еще сильнее - вертушка вертится быстрее</a:t>
            </a:r>
            <a:endParaRPr lang="ru-RU" sz="2800" dirty="0" smtClean="0">
              <a:solidFill>
                <a:srgbClr val="00206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8136904" cy="2677656"/>
          </a:xfrm>
          <a:prstGeom prst="rect">
            <a:avLst/>
          </a:prstGeom>
        </p:spPr>
        <p:txBody>
          <a:bodyPr wrap="square">
            <a:spAutoFit/>
          </a:bodyPr>
          <a:lstStyle/>
          <a:p>
            <a:pPr algn="ctr"/>
            <a:r>
              <a:rPr lang="ru-RU" sz="2800" dirty="0" smtClean="0">
                <a:solidFill>
                  <a:srgbClr val="002060"/>
                </a:solidFill>
              </a:rPr>
              <a:t>Использование дыхательной гимнастики, как средство оздоровления в работе с детьми дошкольного возраста по физическому </a:t>
            </a:r>
          </a:p>
          <a:p>
            <a:pPr algn="ctr"/>
            <a:r>
              <a:rPr lang="ru-RU" sz="2800" dirty="0" smtClean="0">
                <a:solidFill>
                  <a:srgbClr val="002060"/>
                </a:solidFill>
              </a:rPr>
              <a:t>воспитанию создает возможность </a:t>
            </a:r>
          </a:p>
          <a:p>
            <a:pPr algn="ctr"/>
            <a:r>
              <a:rPr lang="ru-RU" sz="2800" b="1" u="sng" dirty="0" smtClean="0">
                <a:solidFill>
                  <a:srgbClr val="002060"/>
                </a:solidFill>
              </a:rPr>
              <a:t>уменьшения  заболеваний </a:t>
            </a:r>
          </a:p>
          <a:p>
            <a:pPr algn="ctr"/>
            <a:r>
              <a:rPr lang="ru-RU" sz="2800" b="1" u="sng" dirty="0" smtClean="0">
                <a:solidFill>
                  <a:srgbClr val="002060"/>
                </a:solidFill>
              </a:rPr>
              <a:t>дыхательной системы</a:t>
            </a:r>
            <a:endParaRPr lang="ru-RU" sz="2800" b="1" u="sng" dirty="0">
              <a:solidFill>
                <a:srgbClr val="002060"/>
              </a:solidFill>
            </a:endParaRPr>
          </a:p>
        </p:txBody>
      </p:sp>
      <p:sp>
        <p:nvSpPr>
          <p:cNvPr id="4" name="Прямоугольник 3"/>
          <p:cNvSpPr/>
          <p:nvPr/>
        </p:nvSpPr>
        <p:spPr>
          <a:xfrm>
            <a:off x="683568" y="4077072"/>
            <a:ext cx="7776864" cy="1938992"/>
          </a:xfrm>
          <a:prstGeom prst="rect">
            <a:avLst/>
          </a:prstGeom>
        </p:spPr>
        <p:txBody>
          <a:bodyPr wrap="square">
            <a:spAutoFit/>
          </a:bodyPr>
          <a:lstStyle/>
          <a:p>
            <a:pPr algn="ctr"/>
            <a:r>
              <a:rPr lang="ru-RU" sz="2400" i="1" dirty="0" smtClean="0">
                <a:solidFill>
                  <a:srgbClr val="002060"/>
                </a:solidFill>
              </a:rPr>
              <a:t>Только при совместном овладении педагогами и родителями элементов дыхательной гимнастики дает положительный результат в оздоровлении ребенка не только на физическое развитие, но и на иммунитет организма в целом </a:t>
            </a:r>
            <a:endParaRPr lang="ru-RU" sz="2400" i="1" dirty="0">
              <a:solidFill>
                <a:srgbClr val="002060"/>
              </a:solidFill>
            </a:endParaRPr>
          </a:p>
        </p:txBody>
      </p:sp>
      <p:pic>
        <p:nvPicPr>
          <p:cNvPr id="2049" name="Picture 1" descr="C:\Users\Admin\Desktop\ОКСАНА\Дет сад\Дыхательная гимнастика\sost.jpg"/>
          <p:cNvPicPr>
            <a:picLocks noChangeAspect="1" noChangeArrowheads="1"/>
          </p:cNvPicPr>
          <p:nvPr/>
        </p:nvPicPr>
        <p:blipFill>
          <a:blip r:embed="rId2" cstate="print"/>
          <a:srcRect/>
          <a:stretch>
            <a:fillRect/>
          </a:stretch>
        </p:blipFill>
        <p:spPr bwMode="auto">
          <a:xfrm>
            <a:off x="251520" y="2204864"/>
            <a:ext cx="1872208" cy="1872208"/>
          </a:xfrm>
          <a:prstGeom prst="rect">
            <a:avLst/>
          </a:prstGeom>
          <a:ln>
            <a:noFill/>
          </a:ln>
          <a:effectLst>
            <a:softEdge rad="112500"/>
          </a:effectLst>
        </p:spPr>
      </p:pic>
      <p:pic>
        <p:nvPicPr>
          <p:cNvPr id="2050" name="Picture 2" descr="C:\Users\Admin\Desktop\ОКСАНА\Дет сад\Дыхательная гимнастика\event-2776.jpg"/>
          <p:cNvPicPr>
            <a:picLocks noChangeAspect="1" noChangeArrowheads="1"/>
          </p:cNvPicPr>
          <p:nvPr/>
        </p:nvPicPr>
        <p:blipFill>
          <a:blip r:embed="rId3" cstate="print"/>
          <a:srcRect/>
          <a:stretch>
            <a:fillRect/>
          </a:stretch>
        </p:blipFill>
        <p:spPr bwMode="auto">
          <a:xfrm>
            <a:off x="6876256" y="2420888"/>
            <a:ext cx="2208245" cy="1656184"/>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708628" y="1412776"/>
            <a:ext cx="6191118" cy="4728721"/>
            <a:chOff x="1712718" y="1484784"/>
            <a:chExt cx="6443229" cy="4728721"/>
          </a:xfrm>
        </p:grpSpPr>
        <p:sp>
          <p:nvSpPr>
            <p:cNvPr id="1025" name="Rectangle 1"/>
            <p:cNvSpPr>
              <a:spLocks noChangeArrowheads="1"/>
            </p:cNvSpPr>
            <p:nvPr/>
          </p:nvSpPr>
          <p:spPr bwMode="auto">
            <a:xfrm>
              <a:off x="1720280" y="1484784"/>
              <a:ext cx="568533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41338" algn="just" defTabSz="914400" rtl="0" eaLnBrk="1" fontAlgn="base" latinLnBrk="0" hangingPunct="1">
                <a:lnSpc>
                  <a:spcPct val="100000"/>
                </a:lnSpc>
                <a:spcBef>
                  <a:spcPct val="0"/>
                </a:spcBef>
                <a:spcAft>
                  <a:spcPct val="0"/>
                </a:spcAft>
                <a:buClrTx/>
                <a:buSzTx/>
                <a:buFontTx/>
                <a:buNone/>
                <a:tabLst/>
              </a:pPr>
              <a:r>
                <a:rPr lang="ru-RU" dirty="0" smtClean="0">
                  <a:solidFill>
                    <a:srgbClr val="002060"/>
                  </a:solidFill>
                  <a:ea typeface="Times New Roman" pitchFamily="18" charset="0"/>
                  <a:cs typeface="Arial" pitchFamily="34" charset="0"/>
                </a:rPr>
                <a:t>1. У</a:t>
              </a:r>
              <a:r>
                <a:rPr kumimoji="0" lang="ru-RU" b="0" i="0" u="none" strike="noStrike" cap="none" normalizeH="0" baseline="0" dirty="0" smtClean="0">
                  <a:ln>
                    <a:noFill/>
                  </a:ln>
                  <a:solidFill>
                    <a:srgbClr val="002060"/>
                  </a:solidFill>
                  <a:effectLst/>
                  <a:ea typeface="Times New Roman" pitchFamily="18" charset="0"/>
                  <a:cs typeface="Arial" pitchFamily="34" charset="0"/>
                </a:rPr>
                <a:t>чить детей прислушиваться к своему дыханию</a:t>
              </a:r>
            </a:p>
            <a:p>
              <a:pPr marL="0" marR="0" lvl="0" indent="541338"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303044" y="5013176"/>
              <a:ext cx="4571999" cy="1200329"/>
            </a:xfrm>
            <a:prstGeom prst="rect">
              <a:avLst/>
            </a:prstGeom>
          </p:spPr>
          <p:txBody>
            <a:bodyPr>
              <a:spAutoFit/>
            </a:bodyPr>
            <a:lstStyle/>
            <a:p>
              <a:r>
                <a:rPr lang="ru-RU" dirty="0" smtClean="0">
                  <a:solidFill>
                    <a:srgbClr val="002060"/>
                  </a:solidFill>
                </a:rPr>
                <a:t>5. Расслаблять и восстанавливать организм  после физической нагрузки и эмоционального возбуждения; </a:t>
              </a:r>
            </a:p>
            <a:p>
              <a:r>
                <a:rPr lang="ru-RU" dirty="0" smtClean="0">
                  <a:solidFill>
                    <a:srgbClr val="002060"/>
                  </a:solidFill>
                </a:rPr>
                <a:t>регулировать процесс дыхания</a:t>
              </a:r>
              <a:endParaRPr lang="ru-RU" dirty="0">
                <a:solidFill>
                  <a:srgbClr val="002060"/>
                </a:solidFill>
              </a:endParaRPr>
            </a:p>
          </p:txBody>
        </p:sp>
        <p:sp>
          <p:nvSpPr>
            <p:cNvPr id="5" name="Прямоугольник 4"/>
            <p:cNvSpPr/>
            <p:nvPr/>
          </p:nvSpPr>
          <p:spPr>
            <a:xfrm>
              <a:off x="2303045" y="2924944"/>
              <a:ext cx="4572000" cy="923330"/>
            </a:xfrm>
            <a:prstGeom prst="rect">
              <a:avLst/>
            </a:prstGeom>
          </p:spPr>
          <p:txBody>
            <a:bodyPr>
              <a:spAutoFit/>
            </a:bodyPr>
            <a:lstStyle/>
            <a:p>
              <a:r>
                <a:rPr lang="ru-RU" dirty="0" smtClean="0">
                  <a:solidFill>
                    <a:srgbClr val="002060"/>
                  </a:solidFill>
                </a:rPr>
                <a:t>3. Укреплять мышцы органов брюшной полости, осуществлять вентиляцию нижней части легких</a:t>
              </a:r>
              <a:endParaRPr lang="ru-RU" dirty="0">
                <a:solidFill>
                  <a:srgbClr val="002060"/>
                </a:solidFill>
              </a:endParaRPr>
            </a:p>
          </p:txBody>
        </p:sp>
        <p:sp>
          <p:nvSpPr>
            <p:cNvPr id="1026" name="Rectangle 2"/>
            <p:cNvSpPr>
              <a:spLocks noChangeArrowheads="1"/>
            </p:cNvSpPr>
            <p:nvPr/>
          </p:nvSpPr>
          <p:spPr bwMode="auto">
            <a:xfrm>
              <a:off x="1712718" y="2060848"/>
              <a:ext cx="644322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4133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ea typeface="Times New Roman" pitchFamily="18" charset="0"/>
                  <a:cs typeface="Arial" pitchFamily="34" charset="0"/>
                </a:rPr>
                <a:t>2. Укреплять и стимулировать верхние дыхательные </a:t>
              </a:r>
            </a:p>
            <a:p>
              <a:pPr marL="0" marR="0" lvl="0" indent="54133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ea typeface="Times New Roman" pitchFamily="18" charset="0"/>
                  <a:cs typeface="Arial" pitchFamily="34" charset="0"/>
                </a:rPr>
                <a:t>пути, обеспечивая вентиляцию верхних отделов легких</a:t>
              </a:r>
              <a:endParaRPr kumimoji="0" lang="ru-RU" b="0" i="0" u="none" strike="noStrike" cap="none" normalizeH="0" baseline="0" dirty="0" smtClean="0">
                <a:ln>
                  <a:noFill/>
                </a:ln>
                <a:solidFill>
                  <a:srgbClr val="002060"/>
                </a:solidFill>
                <a:effectLst/>
                <a:cs typeface="Arial" pitchFamily="34" charset="0"/>
              </a:endParaRPr>
            </a:p>
          </p:txBody>
        </p:sp>
        <p:sp>
          <p:nvSpPr>
            <p:cNvPr id="7" name="Прямоугольник 6"/>
            <p:cNvSpPr/>
            <p:nvPr/>
          </p:nvSpPr>
          <p:spPr>
            <a:xfrm>
              <a:off x="2303044" y="4077072"/>
              <a:ext cx="4571999" cy="646331"/>
            </a:xfrm>
            <a:prstGeom prst="rect">
              <a:avLst/>
            </a:prstGeom>
          </p:spPr>
          <p:txBody>
            <a:bodyPr>
              <a:spAutoFit/>
            </a:bodyPr>
            <a:lstStyle/>
            <a:p>
              <a:r>
                <a:rPr lang="ru-RU" dirty="0" smtClean="0">
                  <a:solidFill>
                    <a:srgbClr val="002060"/>
                  </a:solidFill>
                </a:rPr>
                <a:t>4. Укреплять дыхательные мышцы всей дыхательной системы</a:t>
              </a:r>
              <a:endParaRPr lang="ru-RU" dirty="0">
                <a:solidFill>
                  <a:srgbClr val="002060"/>
                </a:solidFill>
              </a:endParaRPr>
            </a:p>
          </p:txBody>
        </p:sp>
      </p:grpSp>
      <p:pic>
        <p:nvPicPr>
          <p:cNvPr id="9" name="Picture 6" descr="C:\Users\Admin\Desktop\ОКСАНА\Дет сад\Дыхательная гимнастика\img_36_big.jpg"/>
          <p:cNvPicPr>
            <a:picLocks noChangeAspect="1" noChangeArrowheads="1"/>
          </p:cNvPicPr>
          <p:nvPr/>
        </p:nvPicPr>
        <p:blipFill>
          <a:blip r:embed="rId2" cstate="print"/>
          <a:srcRect l="13333" t="8533" r="15556" b="13244"/>
          <a:stretch>
            <a:fillRect/>
          </a:stretch>
        </p:blipFill>
        <p:spPr bwMode="auto">
          <a:xfrm>
            <a:off x="251520" y="1916832"/>
            <a:ext cx="2952328" cy="3690410"/>
          </a:xfrm>
          <a:prstGeom prst="rect">
            <a:avLst/>
          </a:prstGeom>
          <a:ln>
            <a:noFill/>
          </a:ln>
          <a:effectLst>
            <a:softEdge rad="112500"/>
          </a:effectLst>
        </p:spPr>
      </p:pic>
      <p:sp>
        <p:nvSpPr>
          <p:cNvPr id="11" name="Прямоугольник 10"/>
          <p:cNvSpPr/>
          <p:nvPr/>
        </p:nvSpPr>
        <p:spPr>
          <a:xfrm>
            <a:off x="467544" y="188640"/>
            <a:ext cx="8318303" cy="1200329"/>
          </a:xfrm>
          <a:prstGeom prst="rect">
            <a:avLst/>
          </a:prstGeom>
          <a:noFill/>
        </p:spPr>
        <p:txBody>
          <a:bodyPr wrap="none" lIns="91440" tIns="45720" rIns="91440" bIns="45720">
            <a:spAutoFit/>
          </a:bodyPr>
          <a:lstStyle/>
          <a:p>
            <a:pPr lvl="0" algn="ctr" fontAlgn="base">
              <a:spcBef>
                <a:spcPct val="0"/>
              </a:spcBef>
              <a:spcAft>
                <a:spcPct val="0"/>
              </a:spcAft>
            </a:pP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a typeface="Times New Roman" pitchFamily="18" charset="0"/>
                <a:cs typeface="Arial" pitchFamily="34" charset="0"/>
              </a:rPr>
              <a:t>ЦЕЛИ </a:t>
            </a:r>
          </a:p>
          <a:p>
            <a:pPr lvl="0" algn="ctr" fontAlgn="base">
              <a:spcBef>
                <a:spcPct val="0"/>
              </a:spcBef>
              <a:spcAft>
                <a:spcPct val="0"/>
              </a:spcAft>
            </a:pP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a typeface="Times New Roman" pitchFamily="18" charset="0"/>
                <a:cs typeface="Arial" pitchFamily="34" charset="0"/>
              </a:rPr>
              <a:t>дыхательной гимнастики:</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700808"/>
            <a:ext cx="5616624" cy="2585323"/>
          </a:xfrm>
          <a:prstGeom prst="rect">
            <a:avLst/>
          </a:prstGeom>
        </p:spPr>
        <p:txBody>
          <a:bodyPr wrap="square">
            <a:spAutoFit/>
          </a:bodyPr>
          <a:lstStyle/>
          <a:p>
            <a:r>
              <a:rPr lang="ru-RU" dirty="0" smtClean="0">
                <a:solidFill>
                  <a:srgbClr val="002060"/>
                </a:solidFill>
              </a:rPr>
              <a:t>Педагоги и родители предварительно должны сами освоить дыхательные упражнения</a:t>
            </a:r>
          </a:p>
          <a:p>
            <a:endParaRPr lang="ru-RU" dirty="0" smtClean="0">
              <a:solidFill>
                <a:srgbClr val="002060"/>
              </a:solidFill>
            </a:endParaRPr>
          </a:p>
          <a:p>
            <a:r>
              <a:rPr lang="ru-RU" dirty="0" smtClean="0">
                <a:solidFill>
                  <a:srgbClr val="002060"/>
                </a:solidFill>
              </a:rPr>
              <a:t>Не заниматься за 20 минут до еды и 1 час после еды</a:t>
            </a:r>
          </a:p>
          <a:p>
            <a:endParaRPr lang="ru-RU" dirty="0" smtClean="0">
              <a:solidFill>
                <a:srgbClr val="002060"/>
              </a:solidFill>
            </a:endParaRPr>
          </a:p>
          <a:p>
            <a:pPr algn="just"/>
            <a:r>
              <a:rPr lang="ru-RU" dirty="0" smtClean="0">
                <a:solidFill>
                  <a:srgbClr val="002060"/>
                </a:solidFill>
              </a:rPr>
              <a:t>Комплексы можно использовать в работе с детьми разного дошкольного возраста, но начинать надо с упрощенной формой выполнения с постепенным усложнением</a:t>
            </a:r>
            <a:endParaRPr lang="ru-RU" dirty="0">
              <a:solidFill>
                <a:srgbClr val="002060"/>
              </a:solidFill>
            </a:endParaRPr>
          </a:p>
        </p:txBody>
      </p:sp>
      <p:sp>
        <p:nvSpPr>
          <p:cNvPr id="3" name="Прямоугольник 2"/>
          <p:cNvSpPr/>
          <p:nvPr/>
        </p:nvSpPr>
        <p:spPr>
          <a:xfrm>
            <a:off x="395536" y="5818038"/>
            <a:ext cx="5544616" cy="923330"/>
          </a:xfrm>
          <a:prstGeom prst="rect">
            <a:avLst/>
          </a:prstGeom>
        </p:spPr>
        <p:txBody>
          <a:bodyPr wrap="square">
            <a:spAutoFit/>
          </a:bodyPr>
          <a:lstStyle/>
          <a:p>
            <a:pPr algn="just"/>
            <a:r>
              <a:rPr lang="ru-RU" dirty="0" smtClean="0">
                <a:solidFill>
                  <a:srgbClr val="002060"/>
                </a:solidFill>
              </a:rPr>
              <a:t>Применять в разных частях физкультурного занятия и в режимных моментах; совместное сотрудничество с педагогами и родителями</a:t>
            </a:r>
            <a:endParaRPr lang="ru-RU" dirty="0">
              <a:solidFill>
                <a:srgbClr val="002060"/>
              </a:solidFill>
            </a:endParaRPr>
          </a:p>
        </p:txBody>
      </p:sp>
      <p:sp>
        <p:nvSpPr>
          <p:cNvPr id="4" name="Прямоугольник 3"/>
          <p:cNvSpPr/>
          <p:nvPr/>
        </p:nvSpPr>
        <p:spPr>
          <a:xfrm>
            <a:off x="395536" y="-27384"/>
            <a:ext cx="8460432" cy="1754326"/>
          </a:xfrm>
          <a:prstGeom prst="rect">
            <a:avLst/>
          </a:prstGeom>
        </p:spPr>
        <p:txBody>
          <a:bodyPr wrap="square">
            <a:spAutoFit/>
          </a:bodyPr>
          <a:lstStyle/>
          <a:p>
            <a:pPr lvl="0" algn="ctr" fontAlgn="base">
              <a:spcBef>
                <a:spcPct val="0"/>
              </a:spcBef>
              <a:spcAft>
                <a:spcPct val="0"/>
              </a:spcAft>
            </a:pP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Методические рекомендации к  проведению  дыхательной гимнастики</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7" descr="C:\Users\Admin\Desktop\ОКСАНА\Дет сад\Дыхательная гимнастика\x_8632fe8e.jpg"/>
          <p:cNvPicPr>
            <a:picLocks noChangeAspect="1" noChangeArrowheads="1"/>
          </p:cNvPicPr>
          <p:nvPr/>
        </p:nvPicPr>
        <p:blipFill>
          <a:blip r:embed="rId2" cstate="print"/>
          <a:srcRect/>
          <a:stretch>
            <a:fillRect/>
          </a:stretch>
        </p:blipFill>
        <p:spPr bwMode="auto">
          <a:xfrm>
            <a:off x="5965955" y="2060848"/>
            <a:ext cx="3070541" cy="2448272"/>
          </a:xfrm>
          <a:prstGeom prst="rect">
            <a:avLst/>
          </a:prstGeom>
          <a:ln>
            <a:noFill/>
          </a:ln>
          <a:effectLst>
            <a:softEdge rad="112500"/>
          </a:effectLst>
        </p:spPr>
      </p:pic>
      <p:sp>
        <p:nvSpPr>
          <p:cNvPr id="9" name="Прямоугольник 8"/>
          <p:cNvSpPr/>
          <p:nvPr/>
        </p:nvSpPr>
        <p:spPr>
          <a:xfrm>
            <a:off x="323528" y="4437112"/>
            <a:ext cx="5472608" cy="1200329"/>
          </a:xfrm>
          <a:prstGeom prst="rect">
            <a:avLst/>
          </a:prstGeom>
        </p:spPr>
        <p:txBody>
          <a:bodyPr wrap="square">
            <a:spAutoFit/>
          </a:bodyPr>
          <a:lstStyle/>
          <a:p>
            <a:r>
              <a:rPr lang="ru-RU" dirty="0" smtClean="0">
                <a:solidFill>
                  <a:srgbClr val="002060"/>
                </a:solidFill>
              </a:rPr>
              <a:t>Заниматься лучше 2 раза в день: по утрам и  по вечерам. Не стоит делать гимнастику для перед сном, так как она довольно сильно бодрит, и уложить ребенка после ее выполнения будет проблематично</a:t>
            </a:r>
            <a:endParaRPr lang="ru-RU"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36712"/>
            <a:ext cx="9144000" cy="4647426"/>
          </a:xfrm>
          <a:prstGeom prst="rect">
            <a:avLst/>
          </a:prstGeom>
          <a:noFill/>
        </p:spPr>
        <p:txBody>
          <a:bodyPr wrap="square" lIns="91440" tIns="45720" rIns="91440" bIns="45720">
            <a:spAutoFit/>
          </a:bodyPr>
          <a:lstStyle/>
          <a:p>
            <a:pPr marL="742950" indent="-742950" algn="ct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Комплекс  упражнений </a:t>
            </a:r>
          </a:p>
          <a:p>
            <a:pPr marL="742950" indent="-742950" algn="ctr"/>
            <a:endPar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endParaRPr>
          </a:p>
          <a:p>
            <a:pPr marL="742950" indent="-742950" algn="ctr"/>
            <a:r>
              <a:rPr lang="ru-RU" sz="7200" b="1" i="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«Звери на полянке»</a:t>
            </a:r>
          </a:p>
          <a:p>
            <a:pPr marL="742950" indent="-742950" algn="ctr"/>
            <a:endPar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endParaRPr>
          </a:p>
          <a:p>
            <a:pPr marL="742950" indent="-742950" algn="ctr"/>
            <a:endPar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endParaRPr>
          </a:p>
          <a:p>
            <a:pPr marL="742950" indent="-742950" algn="ct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(звуковые дыхательные упражнения, носовая гимнастика, упражнения очистительного дыхания)</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644008" y="1124744"/>
            <a:ext cx="449999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Воспитатель распределяет между детьми роли различных животных и птиц.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Дети, услышав от ведущего название своего животного,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медленном выдохе произносят</a:t>
            </a:r>
            <a:r>
              <a:rPr kumimoji="0" lang="ru-RU"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соответствующее звукоподражание.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Игра оживляется, если ведущий старается запутать играющих: называет животное,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смотрит на ребенка, исполняющего совсем другую роль.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Внимание направлено на длительность и четкость звучания согласных и гласных звуков.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835696" y="260648"/>
            <a:ext cx="5828840" cy="584775"/>
          </a:xfrm>
          <a:prstGeom prst="rect">
            <a:avLst/>
          </a:prstGeom>
        </p:spPr>
        <p:txBody>
          <a:bodyPr wrap="none">
            <a:spAutoFit/>
          </a:bodyPr>
          <a:lstStyle/>
          <a:p>
            <a:pPr lvl="0" fontAlgn="base">
              <a:spcBef>
                <a:spcPct val="0"/>
              </a:spcBef>
              <a:spcAft>
                <a:spcPct val="0"/>
              </a:spcAft>
            </a:pPr>
            <a:r>
              <a:rPr lang="ru-RU" sz="3200" dirty="0" smtClean="0">
                <a:solidFill>
                  <a:srgbClr val="FFFF00"/>
                </a:solidFill>
                <a:latin typeface="Arial" pitchFamily="34" charset="0"/>
                <a:ea typeface="Times New Roman" pitchFamily="18" charset="0"/>
                <a:cs typeface="Arial" pitchFamily="34" charset="0"/>
              </a:rPr>
              <a:t>“</a:t>
            </a:r>
            <a:r>
              <a:rPr lang="ru-RU" sz="3200" dirty="0" smtClean="0">
                <a:solidFill>
                  <a:srgbClr val="FFFF00"/>
                </a:solidFill>
                <a:latin typeface="Arial Black" pitchFamily="34" charset="0"/>
                <a:ea typeface="Times New Roman" pitchFamily="18" charset="0"/>
                <a:cs typeface="Arial" pitchFamily="34" charset="0"/>
              </a:rPr>
              <a:t>Перекличка животных”</a:t>
            </a:r>
            <a:endParaRPr lang="ru-RU" sz="3200" dirty="0" smtClean="0">
              <a:solidFill>
                <a:srgbClr val="FFFF00"/>
              </a:solidFill>
              <a:latin typeface="Arial Black" pitchFamily="34" charset="0"/>
              <a:cs typeface="Arial" pitchFamily="34" charset="0"/>
            </a:endParaRPr>
          </a:p>
        </p:txBody>
      </p:sp>
      <p:pic>
        <p:nvPicPr>
          <p:cNvPr id="2050" name="Picture 2" descr="C:\Users\Admin\Desktop\ОКСАНА\Дет сад\Дыхательная гимнастика\кртинки лесные животные\3203cy320x480.jpg"/>
          <p:cNvPicPr>
            <a:picLocks noChangeAspect="1" noChangeArrowheads="1"/>
          </p:cNvPicPr>
          <p:nvPr/>
        </p:nvPicPr>
        <p:blipFill>
          <a:blip r:embed="rId2" cstate="print"/>
          <a:srcRect t="24013" b="29919"/>
          <a:stretch>
            <a:fillRect/>
          </a:stretch>
        </p:blipFill>
        <p:spPr bwMode="auto">
          <a:xfrm>
            <a:off x="2699792" y="1484784"/>
            <a:ext cx="1736354" cy="1199858"/>
          </a:xfrm>
          <a:prstGeom prst="rect">
            <a:avLst/>
          </a:prstGeom>
          <a:noFill/>
        </p:spPr>
      </p:pic>
      <p:pic>
        <p:nvPicPr>
          <p:cNvPr id="2051" name="Picture 3" descr="C:\Users\Admin\Desktop\ОКСАНА\Дет сад\Дыхательная гимнастика\кртинки лесные животные\48906883_kaban.jpg"/>
          <p:cNvPicPr>
            <a:picLocks noChangeAspect="1" noChangeArrowheads="1"/>
          </p:cNvPicPr>
          <p:nvPr/>
        </p:nvPicPr>
        <p:blipFill>
          <a:blip r:embed="rId3" cstate="print"/>
          <a:srcRect l="6801" r="16520" b="8879"/>
          <a:stretch>
            <a:fillRect/>
          </a:stretch>
        </p:blipFill>
        <p:spPr bwMode="auto">
          <a:xfrm>
            <a:off x="611560" y="2996952"/>
            <a:ext cx="2138422" cy="1735260"/>
          </a:xfrm>
          <a:prstGeom prst="rect">
            <a:avLst/>
          </a:prstGeom>
          <a:noFill/>
        </p:spPr>
      </p:pic>
      <p:pic>
        <p:nvPicPr>
          <p:cNvPr id="2052" name="Picture 4" descr="C:\Users\Admin\Desktop\ОКСАНА\Дет сад\Дыхательная гимнастика\кртинки лесные животные\daitel.jpg"/>
          <p:cNvPicPr>
            <a:picLocks noChangeAspect="1" noChangeArrowheads="1"/>
          </p:cNvPicPr>
          <p:nvPr/>
        </p:nvPicPr>
        <p:blipFill>
          <a:blip r:embed="rId4" cstate="print"/>
          <a:srcRect/>
          <a:stretch>
            <a:fillRect/>
          </a:stretch>
        </p:blipFill>
        <p:spPr bwMode="auto">
          <a:xfrm>
            <a:off x="2915816" y="2924944"/>
            <a:ext cx="1443540" cy="1916832"/>
          </a:xfrm>
          <a:prstGeom prst="rect">
            <a:avLst/>
          </a:prstGeom>
          <a:noFill/>
        </p:spPr>
      </p:pic>
      <p:pic>
        <p:nvPicPr>
          <p:cNvPr id="2053" name="Picture 5" descr="C:\Users\Admin\Desktop\ОКСАНА\Дет сад\Дыхательная гимнастика\кртинки лесные животные\fotosbornik_ru_4215.jpg"/>
          <p:cNvPicPr>
            <a:picLocks noChangeAspect="1" noChangeArrowheads="1"/>
          </p:cNvPicPr>
          <p:nvPr/>
        </p:nvPicPr>
        <p:blipFill>
          <a:blip r:embed="rId5" cstate="print"/>
          <a:srcRect/>
          <a:stretch>
            <a:fillRect/>
          </a:stretch>
        </p:blipFill>
        <p:spPr bwMode="auto">
          <a:xfrm>
            <a:off x="2627784" y="5085184"/>
            <a:ext cx="1968219" cy="1476164"/>
          </a:xfrm>
          <a:prstGeom prst="rect">
            <a:avLst/>
          </a:prstGeom>
          <a:noFill/>
        </p:spPr>
      </p:pic>
      <p:pic>
        <p:nvPicPr>
          <p:cNvPr id="2054" name="Picture 6" descr="C:\Users\Admin\Desktop\ОКСАНА\Дет сад\Дыхательная гимнастика\кртинки лесные животные\i (1).jpg"/>
          <p:cNvPicPr>
            <a:picLocks noChangeAspect="1" noChangeArrowheads="1"/>
          </p:cNvPicPr>
          <p:nvPr/>
        </p:nvPicPr>
        <p:blipFill>
          <a:blip r:embed="rId6" cstate="print"/>
          <a:srcRect/>
          <a:stretch>
            <a:fillRect/>
          </a:stretch>
        </p:blipFill>
        <p:spPr bwMode="auto">
          <a:xfrm>
            <a:off x="611560" y="1412776"/>
            <a:ext cx="1832346" cy="1368152"/>
          </a:xfrm>
          <a:prstGeom prst="rect">
            <a:avLst/>
          </a:prstGeom>
          <a:noFill/>
        </p:spPr>
      </p:pic>
      <p:pic>
        <p:nvPicPr>
          <p:cNvPr id="2055" name="Picture 7" descr="C:\Users\Admin\Desktop\ОКСАНА\Дет сад\Дыхательная гимнастика\кртинки лесные животные\i.jpg"/>
          <p:cNvPicPr>
            <a:picLocks noChangeAspect="1" noChangeArrowheads="1"/>
          </p:cNvPicPr>
          <p:nvPr/>
        </p:nvPicPr>
        <p:blipFill>
          <a:blip r:embed="rId7" cstate="print"/>
          <a:srcRect/>
          <a:stretch>
            <a:fillRect/>
          </a:stretch>
        </p:blipFill>
        <p:spPr bwMode="auto">
          <a:xfrm>
            <a:off x="539552" y="5085184"/>
            <a:ext cx="1906679" cy="143636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1772816"/>
            <a:ext cx="4572000" cy="4801314"/>
          </a:xfrm>
          <a:prstGeom prst="rect">
            <a:avLst/>
          </a:prstGeom>
        </p:spPr>
        <p:txBody>
          <a:bodyPr>
            <a:spAutoFit/>
          </a:bodyPr>
          <a:lstStyle/>
          <a:p>
            <a:r>
              <a:rPr lang="ru-RU" dirty="0" smtClean="0"/>
              <a:t> </a:t>
            </a:r>
            <a:r>
              <a:rPr lang="ru-RU" dirty="0" smtClean="0">
                <a:solidFill>
                  <a:srgbClr val="002060"/>
                </a:solidFill>
              </a:rPr>
              <a:t>Жучок-жучок</a:t>
            </a:r>
            <a:r>
              <a:rPr lang="ru-RU" dirty="0" smtClean="0"/>
              <a:t>  (малыш разводит руки в стороны ладошками вверх, поднимает голову, вдох) </a:t>
            </a:r>
            <a:br>
              <a:rPr lang="ru-RU" dirty="0" smtClean="0"/>
            </a:br>
            <a:r>
              <a:rPr lang="ru-RU" dirty="0" smtClean="0">
                <a:solidFill>
                  <a:srgbClr val="002060"/>
                </a:solidFill>
              </a:rPr>
              <a:t>Отправляется в полёт </a:t>
            </a:r>
            <a:r>
              <a:rPr lang="ru-RU" dirty="0" smtClean="0"/>
              <a:t>(задерживает дыхание) </a:t>
            </a:r>
            <a:br>
              <a:rPr lang="ru-RU" dirty="0" smtClean="0"/>
            </a:br>
            <a:r>
              <a:rPr lang="ru-RU" dirty="0" err="1" smtClean="0">
                <a:solidFill>
                  <a:srgbClr val="002060"/>
                </a:solidFill>
              </a:rPr>
              <a:t>Жу</a:t>
            </a:r>
            <a:r>
              <a:rPr lang="ru-RU" dirty="0" smtClean="0">
                <a:solidFill>
                  <a:srgbClr val="002060"/>
                </a:solidFill>
              </a:rPr>
              <a:t>- </a:t>
            </a:r>
            <a:r>
              <a:rPr lang="ru-RU" dirty="0" err="1" smtClean="0">
                <a:solidFill>
                  <a:srgbClr val="002060"/>
                </a:solidFill>
              </a:rPr>
              <a:t>жу</a:t>
            </a:r>
            <a:r>
              <a:rPr lang="ru-RU" dirty="0" smtClean="0">
                <a:solidFill>
                  <a:srgbClr val="002060"/>
                </a:solidFill>
              </a:rPr>
              <a:t> -</a:t>
            </a:r>
            <a:r>
              <a:rPr lang="ru-RU" dirty="0" err="1" smtClean="0">
                <a:solidFill>
                  <a:srgbClr val="002060"/>
                </a:solidFill>
              </a:rPr>
              <a:t>жу</a:t>
            </a:r>
            <a:r>
              <a:rPr lang="ru-RU" dirty="0" smtClean="0">
                <a:solidFill>
                  <a:srgbClr val="002060"/>
                </a:solidFill>
              </a:rPr>
              <a:t> </a:t>
            </a:r>
            <a:r>
              <a:rPr lang="ru-RU" dirty="0" smtClean="0"/>
              <a:t>(делает поворот вправо) </a:t>
            </a:r>
            <a:br>
              <a:rPr lang="ru-RU" dirty="0" smtClean="0"/>
            </a:br>
            <a:r>
              <a:rPr lang="ru-RU" dirty="0" err="1" smtClean="0">
                <a:solidFill>
                  <a:srgbClr val="002060"/>
                </a:solidFill>
              </a:rPr>
              <a:t>Жу-жу-жу</a:t>
            </a:r>
            <a:r>
              <a:rPr lang="ru-RU" dirty="0" smtClean="0"/>
              <a:t> (выдох, произносит ж-ж-ж) </a:t>
            </a:r>
            <a:br>
              <a:rPr lang="ru-RU" dirty="0" smtClean="0"/>
            </a:br>
            <a:r>
              <a:rPr lang="ru-RU" dirty="0" smtClean="0">
                <a:solidFill>
                  <a:srgbClr val="002060"/>
                </a:solidFill>
              </a:rPr>
              <a:t>Постою и отдохну </a:t>
            </a:r>
            <a:r>
              <a:rPr lang="ru-RU" dirty="0" smtClean="0"/>
              <a:t>(встает прямо, опустив руки)</a:t>
            </a:r>
            <a:br>
              <a:rPr lang="ru-RU" dirty="0" smtClean="0"/>
            </a:br>
            <a:r>
              <a:rPr lang="ru-RU" dirty="0" smtClean="0">
                <a:solidFill>
                  <a:srgbClr val="002060"/>
                </a:solidFill>
              </a:rPr>
              <a:t>Я налево полечу </a:t>
            </a:r>
            <a:r>
              <a:rPr lang="ru-RU" dirty="0" smtClean="0"/>
              <a:t>(поднимает голову, вдох) </a:t>
            </a:r>
            <a:br>
              <a:rPr lang="ru-RU" dirty="0" smtClean="0"/>
            </a:br>
            <a:r>
              <a:rPr lang="ru-RU" dirty="0" err="1" smtClean="0">
                <a:solidFill>
                  <a:srgbClr val="002060"/>
                </a:solidFill>
              </a:rPr>
              <a:t>Жу</a:t>
            </a:r>
            <a:r>
              <a:rPr lang="ru-RU" dirty="0" smtClean="0">
                <a:solidFill>
                  <a:srgbClr val="002060"/>
                </a:solidFill>
              </a:rPr>
              <a:t> – </a:t>
            </a:r>
            <a:r>
              <a:rPr lang="ru-RU" dirty="0" err="1" smtClean="0">
                <a:solidFill>
                  <a:srgbClr val="002060"/>
                </a:solidFill>
              </a:rPr>
              <a:t>жу</a:t>
            </a:r>
            <a:r>
              <a:rPr lang="ru-RU" dirty="0" smtClean="0">
                <a:solidFill>
                  <a:srgbClr val="002060"/>
                </a:solidFill>
              </a:rPr>
              <a:t> – </a:t>
            </a:r>
            <a:r>
              <a:rPr lang="ru-RU" dirty="0" err="1" smtClean="0">
                <a:solidFill>
                  <a:srgbClr val="002060"/>
                </a:solidFill>
              </a:rPr>
              <a:t>жу</a:t>
            </a:r>
            <a:r>
              <a:rPr lang="ru-RU" dirty="0" smtClean="0">
                <a:solidFill>
                  <a:srgbClr val="002060"/>
                </a:solidFill>
              </a:rPr>
              <a:t> </a:t>
            </a:r>
            <a:r>
              <a:rPr lang="ru-RU" dirty="0" smtClean="0"/>
              <a:t>(делает поворот влево) </a:t>
            </a:r>
            <a:br>
              <a:rPr lang="ru-RU" dirty="0" smtClean="0"/>
            </a:br>
            <a:r>
              <a:rPr lang="ru-RU" dirty="0" err="1" smtClean="0">
                <a:solidFill>
                  <a:srgbClr val="002060"/>
                </a:solidFill>
              </a:rPr>
              <a:t>Жу</a:t>
            </a:r>
            <a:r>
              <a:rPr lang="ru-RU" dirty="0" smtClean="0">
                <a:solidFill>
                  <a:srgbClr val="002060"/>
                </a:solidFill>
              </a:rPr>
              <a:t>- </a:t>
            </a:r>
            <a:r>
              <a:rPr lang="ru-RU" dirty="0" err="1" smtClean="0">
                <a:solidFill>
                  <a:srgbClr val="002060"/>
                </a:solidFill>
              </a:rPr>
              <a:t>жу</a:t>
            </a:r>
            <a:r>
              <a:rPr lang="ru-RU" dirty="0" smtClean="0">
                <a:solidFill>
                  <a:srgbClr val="002060"/>
                </a:solidFill>
              </a:rPr>
              <a:t> –</a:t>
            </a:r>
            <a:r>
              <a:rPr lang="ru-RU" dirty="0" err="1" smtClean="0">
                <a:solidFill>
                  <a:srgbClr val="002060"/>
                </a:solidFill>
              </a:rPr>
              <a:t>жу</a:t>
            </a:r>
            <a:r>
              <a:rPr lang="ru-RU" dirty="0" smtClean="0">
                <a:solidFill>
                  <a:srgbClr val="002060"/>
                </a:solidFill>
              </a:rPr>
              <a:t> </a:t>
            </a:r>
            <a:r>
              <a:rPr lang="ru-RU" dirty="0" smtClean="0"/>
              <a:t>(выдох, ж-ж-ж) </a:t>
            </a:r>
            <a:br>
              <a:rPr lang="ru-RU" dirty="0" smtClean="0"/>
            </a:br>
            <a:r>
              <a:rPr lang="ru-RU" dirty="0" smtClean="0">
                <a:solidFill>
                  <a:srgbClr val="002060"/>
                </a:solidFill>
              </a:rPr>
              <a:t> </a:t>
            </a:r>
            <a:r>
              <a:rPr lang="ru-RU" dirty="0" smtClean="0"/>
              <a:t>(встаёт прямо и опускает руки). </a:t>
            </a:r>
          </a:p>
          <a:p>
            <a:r>
              <a:rPr lang="ru-RU" dirty="0" smtClean="0">
                <a:solidFill>
                  <a:srgbClr val="002060"/>
                </a:solidFill>
              </a:rPr>
              <a:t>Постою и отдохну !</a:t>
            </a:r>
            <a:r>
              <a:rPr lang="ru-RU" dirty="0" smtClean="0"/>
              <a:t/>
            </a:r>
            <a:br>
              <a:rPr lang="ru-RU" dirty="0" smtClean="0"/>
            </a:br>
            <a:endParaRPr lang="ru-RU" dirty="0" smtClean="0"/>
          </a:p>
          <a:p>
            <a:r>
              <a:rPr lang="ru-RU" dirty="0" smtClean="0"/>
              <a:t>Повторить 2-3 раза</a:t>
            </a:r>
            <a:br>
              <a:rPr lang="ru-RU" dirty="0" smtClean="0"/>
            </a:br>
            <a:endParaRPr lang="ru-RU" dirty="0"/>
          </a:p>
        </p:txBody>
      </p:sp>
      <p:sp>
        <p:nvSpPr>
          <p:cNvPr id="3" name="Прямоугольник 2"/>
          <p:cNvSpPr/>
          <p:nvPr/>
        </p:nvSpPr>
        <p:spPr>
          <a:xfrm>
            <a:off x="2339752" y="260648"/>
            <a:ext cx="4110421" cy="584775"/>
          </a:xfrm>
          <a:prstGeom prst="rect">
            <a:avLst/>
          </a:prstGeom>
        </p:spPr>
        <p:txBody>
          <a:bodyPr wrap="none">
            <a:spAutoFit/>
          </a:bodyPr>
          <a:lstStyle/>
          <a:p>
            <a:pPr lvl="0" fontAlgn="base">
              <a:spcBef>
                <a:spcPct val="0"/>
              </a:spcBef>
              <a:spcAft>
                <a:spcPct val="0"/>
              </a:spcAft>
            </a:pPr>
            <a:r>
              <a:rPr lang="ru-RU" sz="3200" dirty="0" smtClean="0">
                <a:solidFill>
                  <a:srgbClr val="FFFF00"/>
                </a:solidFill>
                <a:latin typeface="Arial Black" pitchFamily="34" charset="0"/>
                <a:ea typeface="Times New Roman" pitchFamily="18" charset="0"/>
                <a:cs typeface="Arial" pitchFamily="34" charset="0"/>
              </a:rPr>
              <a:t>“Жучок - летчик”</a:t>
            </a:r>
            <a:endParaRPr lang="ru-RU" sz="3200" dirty="0" smtClean="0">
              <a:solidFill>
                <a:srgbClr val="FFFF00"/>
              </a:solidFill>
              <a:latin typeface="Arial Black" pitchFamily="34" charset="0"/>
              <a:cs typeface="Arial" pitchFamily="34" charset="0"/>
            </a:endParaRPr>
          </a:p>
        </p:txBody>
      </p:sp>
      <p:sp>
        <p:nvSpPr>
          <p:cNvPr id="4" name="Прямоугольник 3"/>
          <p:cNvSpPr/>
          <p:nvPr/>
        </p:nvSpPr>
        <p:spPr>
          <a:xfrm>
            <a:off x="467544" y="908720"/>
            <a:ext cx="4572000" cy="923330"/>
          </a:xfrm>
          <a:prstGeom prst="rect">
            <a:avLst/>
          </a:prstGeom>
        </p:spPr>
        <p:txBody>
          <a:bodyPr>
            <a:spAutoFit/>
          </a:bodyPr>
          <a:lstStyle/>
          <a:p>
            <a:r>
              <a:rPr lang="ru-RU" dirty="0" smtClean="0">
                <a:solidFill>
                  <a:srgbClr val="0070C0"/>
                </a:solidFill>
              </a:rPr>
              <a:t>Воспитатель читает стихотворение стихотворение, а ребята выполняют движения в ритме стиха:</a:t>
            </a:r>
            <a:endParaRPr lang="ru-RU" dirty="0">
              <a:solidFill>
                <a:srgbClr val="0070C0"/>
              </a:solidFill>
            </a:endParaRPr>
          </a:p>
        </p:txBody>
      </p:sp>
      <p:pic>
        <p:nvPicPr>
          <p:cNvPr id="21506" name="Picture 2" descr="C:\Users\Admin\Desktop\ОКСАНА\Дет сад\Дыхательная гимнастика\кртинки лесные животные\20110401_f.jpg"/>
          <p:cNvPicPr>
            <a:picLocks noChangeAspect="1" noChangeArrowheads="1"/>
          </p:cNvPicPr>
          <p:nvPr/>
        </p:nvPicPr>
        <p:blipFill>
          <a:blip r:embed="rId2" cstate="print"/>
          <a:srcRect/>
          <a:stretch>
            <a:fillRect/>
          </a:stretch>
        </p:blipFill>
        <p:spPr bwMode="auto">
          <a:xfrm>
            <a:off x="467544" y="1988840"/>
            <a:ext cx="3890274" cy="395897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7944" y="1772816"/>
            <a:ext cx="5076056" cy="4801314"/>
          </a:xfrm>
          <a:prstGeom prst="rect">
            <a:avLst/>
          </a:prstGeom>
        </p:spPr>
        <p:txBody>
          <a:bodyPr wrap="square">
            <a:spAutoFit/>
          </a:bodyPr>
          <a:lstStyle/>
          <a:p>
            <a:r>
              <a:rPr lang="ru-RU" dirty="0" smtClean="0">
                <a:solidFill>
                  <a:schemeClr val="bg1"/>
                </a:solidFill>
              </a:rPr>
              <a:t>У мишки дом огромный</a:t>
            </a:r>
          </a:p>
          <a:p>
            <a:r>
              <a:rPr lang="ru-RU" dirty="0" smtClean="0"/>
              <a:t> (выпрямиться, встать на носочки, поднять руки вверх, потянуться, посмотреть на руки, вдох) </a:t>
            </a:r>
            <a:br>
              <a:rPr lang="ru-RU" dirty="0" smtClean="0"/>
            </a:br>
            <a:r>
              <a:rPr lang="ru-RU" dirty="0" smtClean="0">
                <a:solidFill>
                  <a:schemeClr val="bg1"/>
                </a:solidFill>
              </a:rPr>
              <a:t>У мышки – очень маленький </a:t>
            </a:r>
          </a:p>
          <a:p>
            <a:r>
              <a:rPr lang="ru-RU" dirty="0" smtClean="0"/>
              <a:t>(присесть, обхватить руками колени, опустить голову, выдох с произнесением звука </a:t>
            </a:r>
            <a:r>
              <a:rPr lang="ru-RU" dirty="0" err="1" smtClean="0"/>
              <a:t>ш-ш-ш</a:t>
            </a:r>
            <a:r>
              <a:rPr lang="ru-RU" dirty="0" smtClean="0"/>
              <a:t>) </a:t>
            </a:r>
            <a:br>
              <a:rPr lang="ru-RU" dirty="0" smtClean="0"/>
            </a:br>
            <a:r>
              <a:rPr lang="ru-RU" dirty="0" smtClean="0">
                <a:solidFill>
                  <a:schemeClr val="bg1"/>
                </a:solidFill>
              </a:rPr>
              <a:t>Мышка ходит в гости к мишке </a:t>
            </a:r>
          </a:p>
          <a:p>
            <a:r>
              <a:rPr lang="ru-RU" dirty="0" smtClean="0"/>
              <a:t>(походить на носочках) </a:t>
            </a:r>
            <a:br>
              <a:rPr lang="ru-RU" dirty="0" smtClean="0"/>
            </a:br>
            <a:r>
              <a:rPr lang="ru-RU" dirty="0" smtClean="0">
                <a:solidFill>
                  <a:schemeClr val="bg1"/>
                </a:solidFill>
              </a:rPr>
              <a:t>Он же к ней не попадёт. </a:t>
            </a:r>
          </a:p>
          <a:p>
            <a:endParaRPr lang="ru-RU" dirty="0" smtClean="0"/>
          </a:p>
          <a:p>
            <a:endParaRPr lang="ru-RU" dirty="0" smtClean="0"/>
          </a:p>
          <a:p>
            <a:endParaRPr lang="ru-RU" dirty="0" smtClean="0"/>
          </a:p>
          <a:p>
            <a:endParaRPr lang="ru-RU" dirty="0" smtClean="0"/>
          </a:p>
          <a:p>
            <a:endParaRPr lang="ru-RU" dirty="0" smtClean="0"/>
          </a:p>
          <a:p>
            <a:r>
              <a:rPr lang="ru-RU" dirty="0" smtClean="0"/>
              <a:t/>
            </a:r>
            <a:br>
              <a:rPr lang="ru-RU" dirty="0" smtClean="0"/>
            </a:br>
            <a:r>
              <a:rPr lang="ru-RU" dirty="0" smtClean="0"/>
              <a:t>Повторить 3 – 4 раза.</a:t>
            </a:r>
            <a:br>
              <a:rPr lang="ru-RU" dirty="0" smtClean="0"/>
            </a:br>
            <a:endParaRPr lang="ru-RU" dirty="0"/>
          </a:p>
        </p:txBody>
      </p:sp>
      <p:sp>
        <p:nvSpPr>
          <p:cNvPr id="3" name="Прямоугольник 2"/>
          <p:cNvSpPr/>
          <p:nvPr/>
        </p:nvSpPr>
        <p:spPr>
          <a:xfrm>
            <a:off x="467544" y="908720"/>
            <a:ext cx="4572000" cy="923330"/>
          </a:xfrm>
          <a:prstGeom prst="rect">
            <a:avLst/>
          </a:prstGeom>
        </p:spPr>
        <p:txBody>
          <a:bodyPr>
            <a:spAutoFit/>
          </a:bodyPr>
          <a:lstStyle/>
          <a:p>
            <a:r>
              <a:rPr lang="ru-RU" dirty="0" smtClean="0">
                <a:solidFill>
                  <a:srgbClr val="0070C0"/>
                </a:solidFill>
              </a:rPr>
              <a:t>Воспитатель читает стихотворение стихотворение, а ребята выполняют движения в ритме стиха:</a:t>
            </a:r>
            <a:endParaRPr lang="ru-RU" dirty="0">
              <a:solidFill>
                <a:srgbClr val="0070C0"/>
              </a:solidFill>
            </a:endParaRPr>
          </a:p>
        </p:txBody>
      </p:sp>
      <p:sp>
        <p:nvSpPr>
          <p:cNvPr id="4" name="Прямоугольник 3"/>
          <p:cNvSpPr/>
          <p:nvPr/>
        </p:nvSpPr>
        <p:spPr>
          <a:xfrm>
            <a:off x="2339752" y="260648"/>
            <a:ext cx="4410182" cy="584775"/>
          </a:xfrm>
          <a:prstGeom prst="rect">
            <a:avLst/>
          </a:prstGeom>
        </p:spPr>
        <p:txBody>
          <a:bodyPr wrap="none">
            <a:spAutoFit/>
          </a:bodyPr>
          <a:lstStyle/>
          <a:p>
            <a:pPr lvl="0" fontAlgn="base">
              <a:spcBef>
                <a:spcPct val="0"/>
              </a:spcBef>
              <a:spcAft>
                <a:spcPct val="0"/>
              </a:spcAft>
            </a:pPr>
            <a:r>
              <a:rPr lang="ru-RU" sz="3200" dirty="0" smtClean="0">
                <a:solidFill>
                  <a:srgbClr val="FFFF00"/>
                </a:solidFill>
                <a:latin typeface="Arial Black" pitchFamily="34" charset="0"/>
                <a:ea typeface="Times New Roman" pitchFamily="18" charset="0"/>
                <a:cs typeface="Arial" pitchFamily="34" charset="0"/>
              </a:rPr>
              <a:t>“Мышка и мишка”</a:t>
            </a:r>
            <a:endParaRPr lang="ru-RU" sz="3200" dirty="0" smtClean="0">
              <a:solidFill>
                <a:srgbClr val="FFFF00"/>
              </a:solidFill>
              <a:latin typeface="Arial Black" pitchFamily="34" charset="0"/>
              <a:cs typeface="Arial" pitchFamily="34" charset="0"/>
            </a:endParaRPr>
          </a:p>
        </p:txBody>
      </p:sp>
      <p:pic>
        <p:nvPicPr>
          <p:cNvPr id="22530" name="Picture 2" descr="C:\Users\Admin\Desktop\ОКСАНА\Дет сад\Дыхательная гимнастика\кртинки лесные животные\755249.jpg"/>
          <p:cNvPicPr>
            <a:picLocks noChangeAspect="1" noChangeArrowheads="1"/>
          </p:cNvPicPr>
          <p:nvPr/>
        </p:nvPicPr>
        <p:blipFill>
          <a:blip r:embed="rId2" cstate="print"/>
          <a:srcRect l="9366" t="6566" r="6531" b="10087"/>
          <a:stretch>
            <a:fillRect/>
          </a:stretch>
        </p:blipFill>
        <p:spPr bwMode="auto">
          <a:xfrm>
            <a:off x="539552" y="2017967"/>
            <a:ext cx="2310342" cy="1843081"/>
          </a:xfrm>
          <a:prstGeom prst="rect">
            <a:avLst/>
          </a:prstGeom>
          <a:noFill/>
        </p:spPr>
      </p:pic>
      <p:pic>
        <p:nvPicPr>
          <p:cNvPr id="22531" name="Picture 3" descr="C:\Users\Admin\Desktop\ОКСАНА\Дет сад\Дыхательная гимнастика\кртинки лесные животные\48bc843b7f.jpg"/>
          <p:cNvPicPr>
            <a:picLocks noChangeAspect="1" noChangeArrowheads="1"/>
          </p:cNvPicPr>
          <p:nvPr/>
        </p:nvPicPr>
        <p:blipFill>
          <a:blip r:embed="rId3" cstate="print"/>
          <a:srcRect/>
          <a:stretch>
            <a:fillRect/>
          </a:stretch>
        </p:blipFill>
        <p:spPr bwMode="auto">
          <a:xfrm>
            <a:off x="1259632" y="4176464"/>
            <a:ext cx="2694523" cy="22768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7944" y="1844824"/>
            <a:ext cx="4572000" cy="4801314"/>
          </a:xfrm>
          <a:prstGeom prst="rect">
            <a:avLst/>
          </a:prstGeom>
        </p:spPr>
        <p:txBody>
          <a:bodyPr>
            <a:spAutoFit/>
          </a:bodyPr>
          <a:lstStyle/>
          <a:p>
            <a:r>
              <a:rPr lang="ru-RU" dirty="0" smtClean="0">
                <a:solidFill>
                  <a:schemeClr val="bg1"/>
                </a:solidFill>
              </a:rPr>
              <a:t>Я ветер сильный, я лечу, </a:t>
            </a:r>
            <a:br>
              <a:rPr lang="ru-RU" dirty="0" smtClean="0">
                <a:solidFill>
                  <a:schemeClr val="bg1"/>
                </a:solidFill>
              </a:rPr>
            </a:br>
            <a:r>
              <a:rPr lang="ru-RU" dirty="0" smtClean="0">
                <a:solidFill>
                  <a:schemeClr val="bg1"/>
                </a:solidFill>
              </a:rPr>
              <a:t>Лечу, куда хочу </a:t>
            </a:r>
            <a:r>
              <a:rPr lang="ru-RU" dirty="0" smtClean="0"/>
              <a:t>(руки опущены, ноги слегка расставлены, вдох через нос) </a:t>
            </a:r>
            <a:br>
              <a:rPr lang="ru-RU" dirty="0" smtClean="0"/>
            </a:br>
            <a:r>
              <a:rPr lang="ru-RU" dirty="0" smtClean="0">
                <a:solidFill>
                  <a:schemeClr val="bg1"/>
                </a:solidFill>
              </a:rPr>
              <a:t>Хочу налево посвищу </a:t>
            </a:r>
            <a:r>
              <a:rPr lang="ru-RU" dirty="0" smtClean="0"/>
              <a:t>(повернуть голову налево, губы трубочкой и подуть) </a:t>
            </a:r>
            <a:br>
              <a:rPr lang="ru-RU" dirty="0" smtClean="0"/>
            </a:br>
            <a:r>
              <a:rPr lang="ru-RU" dirty="0" smtClean="0">
                <a:solidFill>
                  <a:schemeClr val="bg1"/>
                </a:solidFill>
              </a:rPr>
              <a:t>Могу подуть направо </a:t>
            </a:r>
            <a:r>
              <a:rPr lang="ru-RU" dirty="0" smtClean="0"/>
              <a:t>(голова прямо, вдох, голова направо, губы трубочкой, выдох) </a:t>
            </a:r>
            <a:br>
              <a:rPr lang="ru-RU" dirty="0" smtClean="0"/>
            </a:br>
            <a:r>
              <a:rPr lang="ru-RU" dirty="0" smtClean="0">
                <a:solidFill>
                  <a:schemeClr val="bg1"/>
                </a:solidFill>
              </a:rPr>
              <a:t>Могу и вверх </a:t>
            </a:r>
            <a:r>
              <a:rPr lang="ru-RU" dirty="0" smtClean="0"/>
              <a:t>(голова прямо, вдох через нос, выдох через губы трубочкой, вдох) </a:t>
            </a:r>
            <a:br>
              <a:rPr lang="ru-RU" dirty="0" smtClean="0"/>
            </a:br>
            <a:r>
              <a:rPr lang="ru-RU" dirty="0" smtClean="0">
                <a:solidFill>
                  <a:schemeClr val="bg1"/>
                </a:solidFill>
              </a:rPr>
              <a:t>И в облака </a:t>
            </a:r>
            <a:r>
              <a:rPr lang="ru-RU" dirty="0" smtClean="0"/>
              <a:t>(опустить голову, подбородком коснуться груди, спокойный выдох через рот) </a:t>
            </a:r>
            <a:br>
              <a:rPr lang="ru-RU" dirty="0" smtClean="0"/>
            </a:br>
            <a:r>
              <a:rPr lang="ru-RU" dirty="0" smtClean="0">
                <a:solidFill>
                  <a:schemeClr val="bg1"/>
                </a:solidFill>
              </a:rPr>
              <a:t>Ну а пока я тучи разгоняю </a:t>
            </a:r>
            <a:r>
              <a:rPr lang="ru-RU" dirty="0" smtClean="0"/>
              <a:t>(круговые движения руками)</a:t>
            </a:r>
          </a:p>
          <a:p>
            <a:r>
              <a:rPr lang="ru-RU" dirty="0" smtClean="0"/>
              <a:t/>
            </a:r>
            <a:br>
              <a:rPr lang="ru-RU" dirty="0" smtClean="0"/>
            </a:br>
            <a:r>
              <a:rPr lang="ru-RU" dirty="0" smtClean="0"/>
              <a:t>Повторить 3-4 раза.</a:t>
            </a:r>
            <a:br>
              <a:rPr lang="ru-RU" dirty="0" smtClean="0"/>
            </a:br>
            <a:endParaRPr lang="ru-RU" dirty="0"/>
          </a:p>
        </p:txBody>
      </p:sp>
      <p:sp>
        <p:nvSpPr>
          <p:cNvPr id="3" name="Прямоугольник 2"/>
          <p:cNvSpPr/>
          <p:nvPr/>
        </p:nvSpPr>
        <p:spPr>
          <a:xfrm>
            <a:off x="467544" y="836712"/>
            <a:ext cx="4572000" cy="923330"/>
          </a:xfrm>
          <a:prstGeom prst="rect">
            <a:avLst/>
          </a:prstGeom>
        </p:spPr>
        <p:txBody>
          <a:bodyPr>
            <a:spAutoFit/>
          </a:bodyPr>
          <a:lstStyle/>
          <a:p>
            <a:r>
              <a:rPr lang="ru-RU" dirty="0" smtClean="0">
                <a:solidFill>
                  <a:srgbClr val="0070C0"/>
                </a:solidFill>
              </a:rPr>
              <a:t>Воспитатель читает стихотворение стихотворение, а ребята выполняют движения в ритме стиха:</a:t>
            </a:r>
            <a:endParaRPr lang="ru-RU" dirty="0">
              <a:solidFill>
                <a:srgbClr val="0070C0"/>
              </a:solidFill>
            </a:endParaRPr>
          </a:p>
        </p:txBody>
      </p:sp>
      <p:sp>
        <p:nvSpPr>
          <p:cNvPr id="4" name="Прямоугольник 3"/>
          <p:cNvSpPr/>
          <p:nvPr/>
        </p:nvSpPr>
        <p:spPr>
          <a:xfrm>
            <a:off x="3203848" y="260648"/>
            <a:ext cx="2481770" cy="584775"/>
          </a:xfrm>
          <a:prstGeom prst="rect">
            <a:avLst/>
          </a:prstGeom>
        </p:spPr>
        <p:txBody>
          <a:bodyPr wrap="none">
            <a:spAutoFit/>
          </a:bodyPr>
          <a:lstStyle/>
          <a:p>
            <a:pPr lvl="0" algn="ctr" fontAlgn="base">
              <a:spcBef>
                <a:spcPct val="0"/>
              </a:spcBef>
              <a:spcAft>
                <a:spcPct val="0"/>
              </a:spcAft>
            </a:pPr>
            <a:r>
              <a:rPr lang="ru-RU" sz="3200" dirty="0" smtClean="0">
                <a:solidFill>
                  <a:srgbClr val="FFFF00"/>
                </a:solidFill>
                <a:latin typeface="Arial Black" pitchFamily="34" charset="0"/>
                <a:ea typeface="Times New Roman" pitchFamily="18" charset="0"/>
                <a:cs typeface="Arial" pitchFamily="34" charset="0"/>
              </a:rPr>
              <a:t>“Ветерок”</a:t>
            </a:r>
            <a:endParaRPr lang="ru-RU" sz="3200" dirty="0" smtClean="0">
              <a:solidFill>
                <a:srgbClr val="FFFF00"/>
              </a:solidFill>
              <a:latin typeface="Arial Black" pitchFamily="34" charset="0"/>
              <a:cs typeface="Arial" pitchFamily="34" charset="0"/>
            </a:endParaRPr>
          </a:p>
        </p:txBody>
      </p:sp>
      <p:pic>
        <p:nvPicPr>
          <p:cNvPr id="7" name="Picture 6" descr="C:\Users\Admin\Desktop\ОКСАНА\Дет сад\Дыхательная гимнастика\19592-1280x800.jpg"/>
          <p:cNvPicPr>
            <a:picLocks noChangeAspect="1" noChangeArrowheads="1"/>
          </p:cNvPicPr>
          <p:nvPr/>
        </p:nvPicPr>
        <p:blipFill>
          <a:blip r:embed="rId2" cstate="print"/>
          <a:srcRect/>
          <a:stretch>
            <a:fillRect/>
          </a:stretch>
        </p:blipFill>
        <p:spPr bwMode="auto">
          <a:xfrm>
            <a:off x="611560" y="1988840"/>
            <a:ext cx="3225958" cy="2016224"/>
          </a:xfrm>
          <a:prstGeom prst="rect">
            <a:avLst/>
          </a:prstGeom>
          <a:ln>
            <a:noFill/>
          </a:ln>
          <a:effectLst>
            <a:softEdge rad="112500"/>
          </a:effectLst>
        </p:spPr>
      </p:pic>
      <p:pic>
        <p:nvPicPr>
          <p:cNvPr id="8" name="Picture 7" descr="C:\Users\Admin\Desktop\ОКСАНА\Дет сад\Дыхательная гимнастика\3851604_large.jpeg"/>
          <p:cNvPicPr>
            <a:picLocks noChangeAspect="1" noChangeArrowheads="1"/>
          </p:cNvPicPr>
          <p:nvPr/>
        </p:nvPicPr>
        <p:blipFill>
          <a:blip r:embed="rId3" cstate="print"/>
          <a:srcRect/>
          <a:stretch>
            <a:fillRect/>
          </a:stretch>
        </p:blipFill>
        <p:spPr bwMode="auto">
          <a:xfrm>
            <a:off x="611560" y="4149080"/>
            <a:ext cx="3286746" cy="223224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8024" y="1484784"/>
            <a:ext cx="4355976" cy="3970318"/>
          </a:xfrm>
          <a:prstGeom prst="rect">
            <a:avLst/>
          </a:prstGeom>
        </p:spPr>
        <p:txBody>
          <a:bodyPr wrap="square">
            <a:spAutoFit/>
          </a:bodyPr>
          <a:lstStyle/>
          <a:p>
            <a:r>
              <a:rPr lang="ru-RU" dirty="0" smtClean="0"/>
              <a:t/>
            </a:r>
            <a:br>
              <a:rPr lang="ru-RU" dirty="0" smtClean="0"/>
            </a:br>
            <a:r>
              <a:rPr lang="ru-RU" dirty="0" smtClean="0">
                <a:solidFill>
                  <a:schemeClr val="bg1"/>
                </a:solidFill>
              </a:rPr>
              <a:t>Пчёлка сказала:</a:t>
            </a:r>
          </a:p>
          <a:p>
            <a:r>
              <a:rPr lang="ru-RU" dirty="0" smtClean="0">
                <a:solidFill>
                  <a:schemeClr val="bg1"/>
                </a:solidFill>
              </a:rPr>
              <a:t> «</a:t>
            </a:r>
            <a:r>
              <a:rPr lang="ru-RU" dirty="0" err="1" smtClean="0">
                <a:solidFill>
                  <a:schemeClr val="bg1"/>
                </a:solidFill>
              </a:rPr>
              <a:t>Жу-жу-жу</a:t>
            </a:r>
            <a:r>
              <a:rPr lang="ru-RU" dirty="0" smtClean="0">
                <a:solidFill>
                  <a:schemeClr val="bg1"/>
                </a:solidFill>
              </a:rPr>
              <a:t>»</a:t>
            </a:r>
          </a:p>
          <a:p>
            <a:r>
              <a:rPr lang="ru-RU" dirty="0" smtClean="0"/>
              <a:t> (сжимаем грудную клетку и на выдохе произносим: ж-ж-ж, затем на вдохе разводим руки в стороны, расправляем плечи и произносим…) </a:t>
            </a:r>
            <a:br>
              <a:rPr lang="ru-RU" dirty="0" smtClean="0"/>
            </a:br>
            <a:r>
              <a:rPr lang="ru-RU" dirty="0" smtClean="0">
                <a:solidFill>
                  <a:schemeClr val="bg1"/>
                </a:solidFill>
              </a:rPr>
              <a:t>Полечу и пожужжу,</a:t>
            </a:r>
          </a:p>
          <a:p>
            <a:r>
              <a:rPr lang="ru-RU" dirty="0" smtClean="0">
                <a:solidFill>
                  <a:schemeClr val="bg1"/>
                </a:solidFill>
              </a:rPr>
              <a:t> детям мёда принесу </a:t>
            </a:r>
          </a:p>
          <a:p>
            <a:r>
              <a:rPr lang="ru-RU" dirty="0" smtClean="0"/>
              <a:t>(встаёт и, разведя руки в стороны, делает круг по комнате, возвращается на место). </a:t>
            </a:r>
          </a:p>
          <a:p>
            <a:r>
              <a:rPr lang="ru-RU" dirty="0" smtClean="0"/>
              <a:t/>
            </a:r>
            <a:br>
              <a:rPr lang="ru-RU" dirty="0" smtClean="0"/>
            </a:br>
            <a:r>
              <a:rPr lang="ru-RU" dirty="0" smtClean="0"/>
              <a:t>Повторить 5 раз. Следить, чтоб вдох был через нос, и дыхание было глубокое.</a:t>
            </a:r>
            <a:endParaRPr lang="ru-RU" dirty="0"/>
          </a:p>
        </p:txBody>
      </p:sp>
      <p:sp>
        <p:nvSpPr>
          <p:cNvPr id="4" name="Прямоугольник 3"/>
          <p:cNvSpPr/>
          <p:nvPr/>
        </p:nvSpPr>
        <p:spPr>
          <a:xfrm>
            <a:off x="1913438" y="260648"/>
            <a:ext cx="5062604" cy="584775"/>
          </a:xfrm>
          <a:prstGeom prst="rect">
            <a:avLst/>
          </a:prstGeom>
        </p:spPr>
        <p:txBody>
          <a:bodyPr wrap="none">
            <a:spAutoFit/>
          </a:bodyPr>
          <a:lstStyle/>
          <a:p>
            <a:pPr lvl="0" algn="ctr" fontAlgn="base">
              <a:spcBef>
                <a:spcPct val="0"/>
              </a:spcBef>
              <a:spcAft>
                <a:spcPct val="0"/>
              </a:spcAft>
            </a:pPr>
            <a:r>
              <a:rPr lang="ru-RU" sz="3200" dirty="0" smtClean="0">
                <a:solidFill>
                  <a:srgbClr val="FFFF00"/>
                </a:solidFill>
                <a:latin typeface="Arial Black" pitchFamily="34" charset="0"/>
                <a:ea typeface="Times New Roman" pitchFamily="18" charset="0"/>
                <a:cs typeface="Arial" pitchFamily="34" charset="0"/>
              </a:rPr>
              <a:t>“Заботливая пчелка”</a:t>
            </a:r>
            <a:endParaRPr lang="ru-RU" sz="3200" dirty="0" smtClean="0">
              <a:solidFill>
                <a:srgbClr val="FFFF00"/>
              </a:solidFill>
              <a:latin typeface="Arial Black" pitchFamily="34" charset="0"/>
              <a:cs typeface="Arial" pitchFamily="34" charset="0"/>
            </a:endParaRPr>
          </a:p>
        </p:txBody>
      </p:sp>
      <p:pic>
        <p:nvPicPr>
          <p:cNvPr id="24578" name="Picture 2" descr="C:\Users\Admin\Desktop\ОКСАНА\Дет сад\Дыхательная гимнастика\кртинки лесные животные\0_43994_f6472f69_XL.jpg"/>
          <p:cNvPicPr>
            <a:picLocks noChangeAspect="1" noChangeArrowheads="1"/>
          </p:cNvPicPr>
          <p:nvPr/>
        </p:nvPicPr>
        <p:blipFill>
          <a:blip r:embed="rId2" cstate="print"/>
          <a:srcRect/>
          <a:stretch>
            <a:fillRect/>
          </a:stretch>
        </p:blipFill>
        <p:spPr bwMode="auto">
          <a:xfrm>
            <a:off x="539552" y="2302375"/>
            <a:ext cx="4032448" cy="2782809"/>
          </a:xfrm>
          <a:prstGeom prst="rect">
            <a:avLst/>
          </a:prstGeom>
          <a:noFill/>
        </p:spPr>
      </p:pic>
      <p:sp>
        <p:nvSpPr>
          <p:cNvPr id="6" name="Прямоугольник 5"/>
          <p:cNvSpPr/>
          <p:nvPr/>
        </p:nvSpPr>
        <p:spPr>
          <a:xfrm>
            <a:off x="467544" y="1052736"/>
            <a:ext cx="4572000" cy="646331"/>
          </a:xfrm>
          <a:prstGeom prst="rect">
            <a:avLst/>
          </a:prstGeom>
        </p:spPr>
        <p:txBody>
          <a:bodyPr>
            <a:spAutoFit/>
          </a:bodyPr>
          <a:lstStyle/>
          <a:p>
            <a:r>
              <a:rPr lang="ru-RU" dirty="0" smtClean="0">
                <a:solidFill>
                  <a:srgbClr val="0070C0"/>
                </a:solidFill>
              </a:rPr>
              <a:t>Дети сидят прямо, скрестив руки на груди и опустив голову</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TotalTime>
  <Words>938</Words>
  <Application>Microsoft Office PowerPoint</Application>
  <PresentationFormat>Экран (4:3)</PresentationFormat>
  <Paragraphs>110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107</cp:revision>
  <dcterms:created xsi:type="dcterms:W3CDTF">2012-03-24T10:01:20Z</dcterms:created>
  <dcterms:modified xsi:type="dcterms:W3CDTF">2012-08-04T19:30:53Z</dcterms:modified>
</cp:coreProperties>
</file>