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legacyDiagramTex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3" r:id="rId4"/>
    <p:sldId id="264" r:id="rId5"/>
    <p:sldId id="265" r:id="rId6"/>
    <p:sldId id="267" r:id="rId7"/>
    <p:sldId id="268" r:id="rId8"/>
    <p:sldId id="269" r:id="rId9"/>
    <p:sldId id="270" r:id="rId10"/>
    <p:sldId id="271" r:id="rId11"/>
    <p:sldId id="258" r:id="rId12"/>
    <p:sldId id="266" r:id="rId13"/>
    <p:sldId id="259" r:id="rId14"/>
    <p:sldId id="260" r:id="rId15"/>
    <p:sldId id="26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openxmlformats.org/officeDocument/2006/relationships/image" Target="../media/image16.jpeg"/></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1.bin"/><Relationship Id="rId2" Type="http://schemas.microsoft.com/office/2006/relationships/legacyDiagramText" Target="legacyDiagramText10.bin"/><Relationship Id="rId1" Type="http://schemas.microsoft.com/office/2006/relationships/legacyDiagramText" Target="legacyDiagramText9.bin"/><Relationship Id="rId4" Type="http://schemas.microsoft.com/office/2006/relationships/legacyDiagramText" Target="legacyDiagramText12.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1F0672-8572-48D9-A5E3-DA1876A82FFD}" type="datetimeFigureOut">
              <a:rPr lang="ru-RU" smtClean="0"/>
              <a:pPr/>
              <a:t>16.10.2012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AB38D9-80FF-4504-83B8-15ECD60577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0672-8572-48D9-A5E3-DA1876A82FFD}" type="datetimeFigureOut">
              <a:rPr lang="ru-RU" smtClean="0"/>
              <a:pPr/>
              <a:t>16.10.2012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B38D9-80FF-4504-83B8-15ECD60577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0" name="Picture 2" descr="G:\Картинки\SCA72D2CLCA5W5WKACA01BF7PCA3M8NQMCAEQC9J2CA6SEBF9CASXT10PCAO15O03CAO0MFARCA9F1ALOCAGZOEO9CANCEQXLCAJ14IT2CABEVK95CAJQS8JXCACXYB4XCAK1T9L8CAG5UTQ8CA858FH5CAKU42OH.jpg"/>
          <p:cNvPicPr>
            <a:picLocks noChangeAspect="1" noChangeArrowheads="1"/>
          </p:cNvPicPr>
          <p:nvPr/>
        </p:nvPicPr>
        <p:blipFill>
          <a:blip r:embed="rId3" cstate="screen"/>
          <a:srcRect/>
          <a:stretch>
            <a:fillRect/>
          </a:stretch>
        </p:blipFill>
        <p:spPr bwMode="auto">
          <a:xfrm>
            <a:off x="4067174" y="2867024"/>
            <a:ext cx="3148032" cy="3276620"/>
          </a:xfrm>
          <a:prstGeom prst="rect">
            <a:avLst/>
          </a:prstGeom>
          <a:noFill/>
        </p:spPr>
      </p:pic>
      <p:sp>
        <p:nvSpPr>
          <p:cNvPr id="7" name="Прямоугольник 6"/>
          <p:cNvSpPr/>
          <p:nvPr/>
        </p:nvSpPr>
        <p:spPr>
          <a:xfrm>
            <a:off x="0" y="142852"/>
            <a:ext cx="9388852" cy="2585323"/>
          </a:xfrm>
          <a:prstGeom prst="rect">
            <a:avLst/>
          </a:prstGeom>
          <a:noFill/>
        </p:spPr>
        <p:txBody>
          <a:bodyPr wrap="none" lIns="91440" tIns="45720" rIns="91440" bIns="45720">
            <a:spAutoFit/>
          </a:bodyPr>
          <a:lstStyle/>
          <a:p>
            <a:pPr algn="ctr"/>
            <a:r>
              <a:rPr lang="ru-RU"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Система работы в ДОУ</a:t>
            </a:r>
          </a:p>
          <a:p>
            <a:pPr algn="ct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a:t>
            </a: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о сохранению и укреплению </a:t>
            </a:r>
          </a:p>
          <a:p>
            <a:pPr algn="ct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з</a:t>
            </a:r>
            <a:r>
              <a:rPr lang="ru-RU"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доровья детей</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357158" y="214290"/>
            <a:ext cx="3475118"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Советы </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медсестры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9698" name="Picture 2" descr="G:\для презентации\post-153670-1257920663.jpg"/>
          <p:cNvPicPr>
            <a:picLocks noChangeAspect="1" noChangeArrowheads="1"/>
          </p:cNvPicPr>
          <p:nvPr/>
        </p:nvPicPr>
        <p:blipFill>
          <a:blip r:embed="rId3" cstate="screen"/>
          <a:srcRect/>
          <a:stretch>
            <a:fillRect/>
          </a:stretch>
        </p:blipFill>
        <p:spPr bwMode="auto">
          <a:xfrm>
            <a:off x="3857620" y="142852"/>
            <a:ext cx="4889468" cy="65722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142844" y="428604"/>
            <a:ext cx="8735853"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Советы педагога - психолога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339" name="Picture 3" descr="G:\фото с фотика\DSCN2339.jpg"/>
          <p:cNvPicPr>
            <a:picLocks noChangeAspect="1" noChangeArrowheads="1"/>
          </p:cNvPicPr>
          <p:nvPr/>
        </p:nvPicPr>
        <p:blipFill>
          <a:blip r:embed="rId3" cstate="screen"/>
          <a:srcRect/>
          <a:stretch>
            <a:fillRect/>
          </a:stretch>
        </p:blipFill>
        <p:spPr bwMode="auto">
          <a:xfrm>
            <a:off x="1785918" y="1643050"/>
            <a:ext cx="5974080" cy="44805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178" name="Diagram 10"/>
          <p:cNvGraphicFramePr>
            <a:graphicFrameLocks noChangeAspect="1"/>
          </p:cNvGraphicFramePr>
          <p:nvPr/>
        </p:nvGraphicFramePr>
        <p:xfrm>
          <a:off x="285720" y="428604"/>
          <a:ext cx="8596313" cy="6108700"/>
        </p:xfrm>
        <a:graphic>
          <a:graphicData uri="http://schemas.openxmlformats.org/drawingml/2006/compatibility">
            <com:legacyDrawing xmlns:com="http://schemas.openxmlformats.org/drawingml/2006/compatibility" spid="_x0000_s717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13313" name="Organization Chart 1"/>
          <p:cNvGraphicFramePr>
            <a:graphicFrameLocks/>
          </p:cNvGraphicFramePr>
          <p:nvPr/>
        </p:nvGraphicFramePr>
        <p:xfrm>
          <a:off x="571472" y="500042"/>
          <a:ext cx="8143875" cy="5492750"/>
        </p:xfrm>
        <a:graphic>
          <a:graphicData uri="http://schemas.openxmlformats.org/drawingml/2006/compatibility">
            <com:legacyDrawing xmlns:com="http://schemas.openxmlformats.org/drawingml/2006/compatibility" spid="_x0000_s1331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0" y="3143248"/>
            <a:ext cx="9144000" cy="3539430"/>
          </a:xfrm>
          <a:prstGeom prst="rect">
            <a:avLst/>
          </a:prstGeom>
        </p:spPr>
        <p:txBody>
          <a:bodyPr wrap="square">
            <a:spAutoFit/>
          </a:bodyPr>
          <a:lstStyle/>
          <a:p>
            <a:r>
              <a:rPr lang="ru-RU" sz="1400" b="1" dirty="0" smtClean="0">
                <a:latin typeface="Times New Roman" pitchFamily="18" charset="0"/>
                <a:cs typeface="Times New Roman" pitchFamily="18" charset="0"/>
              </a:rPr>
              <a:t>Очень часто дети, которые плохо говорят для своего возраста, еще и плохо едят. Как правило, для них целая проблема скушать яблоко или морковку, не говоря уж о мясе. Вызвано это слабостью челюстных мышц, а она, в свою очередь, задерживает развитие движений артикуляционного аппарата. </a:t>
            </a:r>
          </a:p>
          <a:p>
            <a:r>
              <a:rPr lang="ru-RU" sz="1400" b="1" dirty="0" smtClean="0">
                <a:latin typeface="Times New Roman" pitchFamily="18" charset="0"/>
                <a:cs typeface="Times New Roman" pitchFamily="18" charset="0"/>
              </a:rPr>
              <a:t> Поэтому обязательно заставляйте ребенка жевать сухари и целые овощи и фрукты, хлеб с корочками и кусковое мясо. Чтобы развить мышцы щек и языка, покажите ребенку, как полоскать рот. Научите надувать щеки и удерживать воздух, "перекатывать" его из одной щеки в другую. </a:t>
            </a:r>
          </a:p>
          <a:p>
            <a:r>
              <a:rPr lang="ru-RU" sz="1400" b="1" dirty="0" smtClean="0">
                <a:latin typeface="Times New Roman" pitchFamily="18" charset="0"/>
                <a:cs typeface="Times New Roman" pitchFamily="18" charset="0"/>
              </a:rPr>
              <a:t> Не забывайте развивать и мелкую моторику - то есть малыш как можно больше должен работать своими непослушными пальчиками. Как бы ни казалось вам это утомительным, пусть малыш сам застегивает пуговицы, шнурует ботинки, засучивает рукава. Причем начинать тренироваться ребенку лучше не на своей одежде, а сперва "помогать" одеться куклам и даже родителям.</a:t>
            </a:r>
          </a:p>
          <a:p>
            <a:r>
              <a:rPr lang="ru-RU" sz="1400" b="1" dirty="0" smtClean="0">
                <a:latin typeface="Times New Roman" pitchFamily="18" charset="0"/>
                <a:cs typeface="Times New Roman" pitchFamily="18" charset="0"/>
              </a:rPr>
              <a:t> По мере того, как детские пальчики будут становиться проворнее, его язык будет все понятнее не только маме.</a:t>
            </a:r>
          </a:p>
          <a:p>
            <a:r>
              <a:rPr lang="ru-RU" sz="1400" b="1" dirty="0" smtClean="0">
                <a:latin typeface="Times New Roman" pitchFamily="18" charset="0"/>
                <a:cs typeface="Times New Roman" pitchFamily="18" charset="0"/>
              </a:rPr>
              <a:t>В малышовом возрасте очень полезно лепить. Только не оставляйте малыша наедине с пластилином, чтобы вовремя пресечь его желание попробовать слепленный шарик на вкус.</a:t>
            </a:r>
          </a:p>
          <a:p>
            <a:r>
              <a:rPr lang="ru-RU" sz="1400" b="1" dirty="0" smtClean="0">
                <a:latin typeface="Times New Roman" pitchFamily="18" charset="0"/>
                <a:cs typeface="Times New Roman" pitchFamily="18" charset="0"/>
              </a:rPr>
              <a:t>Многие мамы не доверяют ребенку ножницы. Но если в кольца ножниц просовывать свои пальцы вместе с детскими и вырезать какие-нибудь фигурки, получится отличная тренировка для руки.</a:t>
            </a:r>
            <a:endParaRPr lang="ru-RU" sz="1400" b="1" dirty="0">
              <a:latin typeface="Times New Roman" pitchFamily="18" charset="0"/>
              <a:cs typeface="Times New Roman" pitchFamily="18" charset="0"/>
            </a:endParaRPr>
          </a:p>
        </p:txBody>
      </p:sp>
      <p:sp>
        <p:nvSpPr>
          <p:cNvPr id="4" name="Прямоугольник 3"/>
          <p:cNvSpPr/>
          <p:nvPr/>
        </p:nvSpPr>
        <p:spPr>
          <a:xfrm>
            <a:off x="285720" y="285728"/>
            <a:ext cx="2983637"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Советы </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логопеда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289" name="Picture 1" descr="G:\фото с фотика\DSCN2341.jpg"/>
          <p:cNvPicPr>
            <a:picLocks noChangeAspect="1" noChangeArrowheads="1"/>
          </p:cNvPicPr>
          <p:nvPr/>
        </p:nvPicPr>
        <p:blipFill>
          <a:blip r:embed="rId3" cstate="screen"/>
          <a:srcRect/>
          <a:stretch>
            <a:fillRect/>
          </a:stretch>
        </p:blipFill>
        <p:spPr bwMode="auto">
          <a:xfrm>
            <a:off x="4714876" y="214290"/>
            <a:ext cx="3901440" cy="29260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11265" name="Picture 1"/>
          <p:cNvPicPr>
            <a:picLocks noChangeAspect="1" noChangeArrowheads="1"/>
          </p:cNvPicPr>
          <p:nvPr/>
        </p:nvPicPr>
        <p:blipFill>
          <a:blip r:embed="rId3" cstate="screen"/>
          <a:srcRect/>
          <a:stretch>
            <a:fillRect/>
          </a:stretch>
        </p:blipFill>
        <p:spPr bwMode="auto">
          <a:xfrm>
            <a:off x="2214546" y="2000240"/>
            <a:ext cx="5072098" cy="4610093"/>
          </a:xfrm>
          <a:prstGeom prst="rect">
            <a:avLst/>
          </a:prstGeom>
          <a:noFill/>
          <a:ln w="9525">
            <a:noFill/>
            <a:miter lim="800000"/>
            <a:headEnd/>
            <a:tailEnd/>
          </a:ln>
        </p:spPr>
      </p:pic>
      <p:sp>
        <p:nvSpPr>
          <p:cNvPr id="4" name="Прямоугольник 3"/>
          <p:cNvSpPr/>
          <p:nvPr/>
        </p:nvSpPr>
        <p:spPr>
          <a:xfrm>
            <a:off x="95351" y="428604"/>
            <a:ext cx="865929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Желаем Вам крепкого здоровья!!!</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14283" y="142852"/>
            <a:ext cx="8715436" cy="6740307"/>
          </a:xfrm>
          <a:prstGeom prst="rect">
            <a:avLst/>
          </a:prstGeom>
          <a:noFill/>
        </p:spPr>
        <p:txBody>
          <a:bodyPr wrap="square" rtlCol="0">
            <a:spAutoFit/>
          </a:bodyPr>
          <a:lstStyle/>
          <a:p>
            <a:pPr algn="ctr"/>
            <a:endParaRPr lang="ru-RU" sz="2400" b="1" i="1" dirty="0" smtClean="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Мероприятия </a:t>
            </a:r>
            <a:r>
              <a:rPr lang="ru-RU" sz="2400" b="1" i="1" dirty="0">
                <a:latin typeface="Times New Roman" pitchFamily="18" charset="0"/>
                <a:cs typeface="Times New Roman" pitchFamily="18" charset="0"/>
              </a:rPr>
              <a:t>по адаптации детей.</a:t>
            </a:r>
            <a:endParaRPr lang="ru-RU" sz="2400" b="1" dirty="0">
              <a:latin typeface="Times New Roman" pitchFamily="18" charset="0"/>
              <a:cs typeface="Times New Roman" pitchFamily="18" charset="0"/>
            </a:endParaRPr>
          </a:p>
          <a:p>
            <a:r>
              <a:rPr lang="ru-RU" sz="2400" b="1" i="1" dirty="0"/>
              <a:t> </a:t>
            </a:r>
            <a:endParaRPr lang="ru-RU" sz="2400" dirty="0"/>
          </a:p>
          <a:p>
            <a:r>
              <a:rPr lang="ru-RU" b="1" i="1" dirty="0" smtClean="0">
                <a:latin typeface="Times New Roman" pitchFamily="18" charset="0"/>
                <a:cs typeface="Times New Roman" pitchFamily="18" charset="0"/>
              </a:rPr>
              <a:t>1.</a:t>
            </a:r>
            <a:r>
              <a:rPr lang="ru-RU" i="1" dirty="0" smtClean="0">
                <a:latin typeface="Times New Roman" pitchFamily="18" charset="0"/>
                <a:cs typeface="Times New Roman" pitchFamily="18" charset="0"/>
              </a:rPr>
              <a:t>Режим </a:t>
            </a:r>
            <a:r>
              <a:rPr lang="ru-RU" i="1" dirty="0">
                <a:latin typeface="Times New Roman" pitchFamily="18" charset="0"/>
                <a:cs typeface="Times New Roman" pitchFamily="18" charset="0"/>
              </a:rPr>
              <a:t>(щадящий)</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Укороченное время пребывания в ГОУ.</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2.</a:t>
            </a:r>
            <a:r>
              <a:rPr lang="ru-RU" i="1" dirty="0" smtClean="0">
                <a:latin typeface="Times New Roman" pitchFamily="18" charset="0"/>
                <a:cs typeface="Times New Roman" pitchFamily="18" charset="0"/>
              </a:rPr>
              <a:t>Питание</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Сохранение привычного способа питания на период адаптации. Не кормить насильно.</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3.</a:t>
            </a:r>
            <a:r>
              <a:rPr lang="ru-RU" i="1" dirty="0" smtClean="0">
                <a:latin typeface="Times New Roman" pitchFamily="18" charset="0"/>
                <a:cs typeface="Times New Roman" pitchFamily="18" charset="0"/>
              </a:rPr>
              <a:t>Гимнастика</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Занятия, соответствующие возрасту.</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4.</a:t>
            </a:r>
            <a:r>
              <a:rPr lang="ru-RU" i="1" dirty="0" smtClean="0">
                <a:latin typeface="Times New Roman" pitchFamily="18" charset="0"/>
                <a:cs typeface="Times New Roman" pitchFamily="18" charset="0"/>
              </a:rPr>
              <a:t>Закаливание</a:t>
            </a:r>
            <a:endParaRPr lang="ru-RU" dirty="0">
              <a:latin typeface="Times New Roman" pitchFamily="18" charset="0"/>
              <a:cs typeface="Times New Roman" pitchFamily="18" charset="0"/>
            </a:endParaRPr>
          </a:p>
          <a:p>
            <a:r>
              <a:rPr lang="ru-RU" i="1" dirty="0" err="1">
                <a:latin typeface="Times New Roman" pitchFamily="18" charset="0"/>
                <a:cs typeface="Times New Roman" pitchFamily="18" charset="0"/>
              </a:rPr>
              <a:t>Закаливание.Теплые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гидропроцедуры</a:t>
            </a:r>
            <a:r>
              <a:rPr lang="ru-RU" i="1" dirty="0">
                <a:latin typeface="Times New Roman" pitchFamily="18" charset="0"/>
                <a:cs typeface="Times New Roman" pitchFamily="18" charset="0"/>
              </a:rPr>
              <a:t> дома.</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5.</a:t>
            </a:r>
            <a:r>
              <a:rPr lang="ru-RU" i="1" dirty="0" smtClean="0">
                <a:latin typeface="Times New Roman" pitchFamily="18" charset="0"/>
                <a:cs typeface="Times New Roman" pitchFamily="18" charset="0"/>
              </a:rPr>
              <a:t>Воспитательные </a:t>
            </a:r>
            <a:r>
              <a:rPr lang="ru-RU" i="1" dirty="0">
                <a:latin typeface="Times New Roman" pitchFamily="18" charset="0"/>
                <a:cs typeface="Times New Roman" pitchFamily="18" charset="0"/>
              </a:rPr>
              <a:t>воздействия.</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Занятия, соответствующие возрасту и развитию при отсутствии негативной реакции ребенка.</a:t>
            </a:r>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6. </a:t>
            </a:r>
            <a:r>
              <a:rPr lang="ru-RU" i="1" dirty="0" smtClean="0">
                <a:latin typeface="Times New Roman" pitchFamily="18" charset="0"/>
                <a:cs typeface="Times New Roman" pitchFamily="18" charset="0"/>
              </a:rPr>
              <a:t>Профилактические </a:t>
            </a:r>
            <a:r>
              <a:rPr lang="ru-RU" i="1" dirty="0">
                <a:latin typeface="Times New Roman" pitchFamily="18" charset="0"/>
                <a:cs typeface="Times New Roman" pitchFamily="18" charset="0"/>
              </a:rPr>
              <a:t>прививки</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Не раньше окончания адаптации</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7.</a:t>
            </a:r>
            <a:r>
              <a:rPr lang="ru-RU" i="1" dirty="0" smtClean="0">
                <a:latin typeface="Times New Roman" pitchFamily="18" charset="0"/>
                <a:cs typeface="Times New Roman" pitchFamily="18" charset="0"/>
              </a:rPr>
              <a:t>Диспансеризация</a:t>
            </a:r>
            <a:r>
              <a:rPr lang="ru-RU" i="1" dirty="0">
                <a:latin typeface="Times New Roman" pitchFamily="18" charset="0"/>
                <a:cs typeface="Times New Roman" pitchFamily="18" charset="0"/>
              </a:rPr>
              <a:t>, проводимая врачами специалистами.</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При </a:t>
            </a:r>
            <a:r>
              <a:rPr lang="ru-RU" i="1" dirty="0" err="1">
                <a:latin typeface="Times New Roman" pitchFamily="18" charset="0"/>
                <a:cs typeface="Times New Roman" pitchFamily="18" charset="0"/>
              </a:rPr>
              <a:t>необходимости-консультация</a:t>
            </a:r>
            <a:r>
              <a:rPr lang="ru-RU" i="1" dirty="0">
                <a:latin typeface="Times New Roman" pitchFamily="18" charset="0"/>
                <a:cs typeface="Times New Roman" pitchFamily="18" charset="0"/>
              </a:rPr>
              <a:t> врачей-специалистов.</a:t>
            </a:r>
            <a:endParaRPr lang="ru-RU"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8.</a:t>
            </a:r>
            <a:r>
              <a:rPr lang="ru-RU" i="1" dirty="0" smtClean="0">
                <a:latin typeface="Times New Roman" pitchFamily="18" charset="0"/>
                <a:cs typeface="Times New Roman" pitchFamily="18" charset="0"/>
              </a:rPr>
              <a:t>Сдача </a:t>
            </a:r>
            <a:r>
              <a:rPr lang="ru-RU" i="1" dirty="0">
                <a:latin typeface="Times New Roman" pitchFamily="18" charset="0"/>
                <a:cs typeface="Times New Roman" pitchFamily="18" charset="0"/>
              </a:rPr>
              <a:t>анализов</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По календарю. Желательно никаких травматических процедур до конца адаптации.</a:t>
            </a:r>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9. </a:t>
            </a:r>
            <a:r>
              <a:rPr lang="ru-RU" i="1" dirty="0" smtClean="0">
                <a:latin typeface="Times New Roman" pitchFamily="18" charset="0"/>
                <a:cs typeface="Times New Roman" pitchFamily="18" charset="0"/>
              </a:rPr>
              <a:t>Посещение </a:t>
            </a:r>
            <a:r>
              <a:rPr lang="ru-RU" i="1" dirty="0">
                <a:latin typeface="Times New Roman" pitchFamily="18" charset="0"/>
                <a:cs typeface="Times New Roman" pitchFamily="18" charset="0"/>
              </a:rPr>
              <a:t>физкультурных занятий и бассейна.</a:t>
            </a:r>
            <a:endParaRPr lang="ru-RU" dirty="0">
              <a:latin typeface="Times New Roman" pitchFamily="18" charset="0"/>
              <a:cs typeface="Times New Roman" pitchFamily="18" charset="0"/>
            </a:endParaRPr>
          </a:p>
          <a:p>
            <a:r>
              <a:rPr lang="ru-RU" i="1" dirty="0">
                <a:latin typeface="Times New Roman" pitchFamily="18" charset="0"/>
                <a:cs typeface="Times New Roman" pitchFamily="18" charset="0"/>
              </a:rPr>
              <a:t>По окончании адаптации.</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28564" y="214290"/>
            <a:ext cx="8715436" cy="984885"/>
          </a:xfrm>
          <a:prstGeom prst="rect">
            <a:avLst/>
          </a:prstGeom>
          <a:noFill/>
        </p:spPr>
        <p:txBody>
          <a:bodyPr wrap="square" rtlCol="0">
            <a:spAutoFit/>
          </a:bodyPr>
          <a:lstStyle/>
          <a:p>
            <a:r>
              <a:rPr lang="ru-RU" b="1" i="1" dirty="0"/>
              <a:t> </a:t>
            </a:r>
            <a:endParaRPr lang="ru-RU" dirty="0"/>
          </a:p>
          <a:p>
            <a:pPr algn="ctr"/>
            <a:r>
              <a:rPr lang="ru-RU" sz="2000" b="1" i="1" dirty="0">
                <a:latin typeface="Times New Roman" pitchFamily="18" charset="0"/>
                <a:cs typeface="Times New Roman" pitchFamily="18" charset="0"/>
              </a:rPr>
              <a:t>Технология </a:t>
            </a:r>
            <a:r>
              <a:rPr lang="ru-RU" sz="2000" b="1" i="1" dirty="0" err="1">
                <a:latin typeface="Times New Roman" pitchFamily="18" charset="0"/>
                <a:cs typeface="Times New Roman" pitchFamily="18" charset="0"/>
              </a:rPr>
              <a:t>здоровосбережения</a:t>
            </a:r>
            <a:r>
              <a:rPr lang="ru-RU" sz="2000" b="1" i="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
        <p:nvSpPr>
          <p:cNvPr id="10243" name="Rectangle 3"/>
          <p:cNvSpPr>
            <a:spLocks noChangeArrowheads="1"/>
          </p:cNvSpPr>
          <p:nvPr/>
        </p:nvSpPr>
        <p:spPr bwMode="auto">
          <a:xfrm>
            <a:off x="571472" y="-4407622"/>
            <a:ext cx="8001056" cy="94795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i="1" u="sng" dirty="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sng" strike="noStrike" cap="none" normalizeH="0" baseline="0" dirty="0" smtClean="0">
              <a:ln>
                <a:noFill/>
              </a:ln>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effectLst/>
                <a:latin typeface="Arial" pitchFamily="34" charset="0"/>
                <a:ea typeface="Times New Roman" pitchFamily="18" charset="0"/>
              </a:rPr>
              <a:t>Бассейн</a:t>
            </a:r>
            <a:endParaRPr kumimoji="0" lang="ru-RU" sz="800" b="1" i="0" u="sng"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обучение плаванию</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закаливание</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коррекция осанки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праздники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досуги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 соревнования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sng" strike="noStrike" cap="none" normalizeH="0" baseline="0" dirty="0" smtClean="0">
                <a:ln>
                  <a:noFill/>
                </a:ln>
                <a:effectLst/>
                <a:latin typeface="Arial" pitchFamily="34" charset="0"/>
                <a:ea typeface="Times New Roman" pitchFamily="18" charset="0"/>
              </a:rPr>
              <a:t>Физкультура</a:t>
            </a:r>
            <a:endParaRPr kumimoji="0" lang="ru-RU" sz="800" b="1" i="0" u="sng"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a:t>
            </a: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утренняя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гимнастика</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физкультура и занятия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физкультурные досуги и праздники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физкультура и досуги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двигательная активность</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индивидуальные занятия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гимнастика после сна</a:t>
            </a:r>
          </a:p>
          <a:p>
            <a:pPr marL="0" marR="0" lvl="0" indent="0" algn="l" defTabSz="914400" rtl="0" eaLnBrk="0" fontAlgn="base" latinLnBrk="0" hangingPunct="0">
              <a:lnSpc>
                <a:spcPct val="100000"/>
              </a:lnSpc>
              <a:spcBef>
                <a:spcPct val="0"/>
              </a:spcBef>
              <a:spcAft>
                <a:spcPct val="0"/>
              </a:spcAft>
              <a:buClrTx/>
              <a:buSzTx/>
              <a:tabLst/>
            </a:pPr>
            <a:endParaRPr kumimoji="0" lang="ru-RU" sz="1600" b="1" i="1"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245" name="Rectangle 5"/>
          <p:cNvSpPr>
            <a:spLocks noChangeArrowheads="1"/>
          </p:cNvSpPr>
          <p:nvPr/>
        </p:nvSpPr>
        <p:spPr bwMode="auto">
          <a:xfrm>
            <a:off x="567767" y="-6096192"/>
            <a:ext cx="8001056" cy="126496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i="1" dirty="0">
              <a:solidFill>
                <a:srgbClr val="80808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80808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effectLst/>
                <a:latin typeface="Arial" pitchFamily="34" charset="0"/>
                <a:ea typeface="Times New Roman" pitchFamily="18" charset="0"/>
              </a:rPr>
              <a:t>Закаливание</a:t>
            </a:r>
            <a:endParaRPr kumimoji="0" lang="ru-RU" sz="800" b="1" i="0" u="sng"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полоскание горла</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контрастный душ бассейне</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ходьба босиком</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контрастные воздушные ванны</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8080"/>
                </a:solidFill>
                <a:effectLst/>
                <a:latin typeface="Arial" pitchFamily="34" charset="0"/>
                <a:ea typeface="Times New Roman" pitchFamily="18" charset="0"/>
              </a:rPr>
              <a:t>Оздоровительные мероприятия</a:t>
            </a:r>
            <a:endParaRPr kumimoji="0" lang="ru-RU" sz="1600" b="1" i="1"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rPr>
              <a:t>- психолого-педагогическое обследование</a:t>
            </a:r>
            <a:r>
              <a:rPr kumimoji="0" lang="ru-RU" sz="8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214346" y="500042"/>
            <a:ext cx="9343419"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Физкультурные занятия в зале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7" name="Picture 1" descr="H:\все фото\бассейн и физо\DSCN3113.JPG"/>
          <p:cNvPicPr>
            <a:picLocks noChangeAspect="1" noChangeArrowheads="1"/>
          </p:cNvPicPr>
          <p:nvPr/>
        </p:nvPicPr>
        <p:blipFill>
          <a:blip r:embed="rId3" cstate="screen"/>
          <a:srcRect/>
          <a:stretch>
            <a:fillRect/>
          </a:stretch>
        </p:blipFill>
        <p:spPr bwMode="auto">
          <a:xfrm>
            <a:off x="1571604" y="1643050"/>
            <a:ext cx="6715172" cy="47149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56689" y="214290"/>
            <a:ext cx="9107621" cy="830997"/>
          </a:xfrm>
          <a:prstGeom prst="rect">
            <a:avLst/>
          </a:prstGeom>
          <a:noFill/>
        </p:spPr>
        <p:txBody>
          <a:bodyPr wrap="none" lIns="91440" tIns="45720" rIns="91440" bIns="45720">
            <a:spAutoFit/>
          </a:bodyPr>
          <a:lstStyle/>
          <a:p>
            <a:pPr algn="ctr"/>
            <a:r>
              <a:rPr lang="ru-RU"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Физкультурные занятия на улице</a:t>
            </a:r>
            <a:endParaRPr lang="ru-RU"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descr="H:\все фото\неделя здоровья\неделя здоровья\фото 313.jpg"/>
          <p:cNvPicPr>
            <a:picLocks noChangeAspect="1" noChangeArrowheads="1"/>
          </p:cNvPicPr>
          <p:nvPr/>
        </p:nvPicPr>
        <p:blipFill>
          <a:blip r:embed="rId3" cstate="screen"/>
          <a:srcRect/>
          <a:stretch>
            <a:fillRect/>
          </a:stretch>
        </p:blipFill>
        <p:spPr bwMode="auto">
          <a:xfrm>
            <a:off x="285720" y="1142984"/>
            <a:ext cx="4389120" cy="3291840"/>
          </a:xfrm>
          <a:prstGeom prst="rect">
            <a:avLst/>
          </a:prstGeom>
          <a:noFill/>
        </p:spPr>
      </p:pic>
      <p:pic>
        <p:nvPicPr>
          <p:cNvPr id="8195" name="Picture 3" descr="H:\все фото\ЗИМНИЕ ЗАБАВЫ\DSCN1235.jpg"/>
          <p:cNvPicPr>
            <a:picLocks noChangeAspect="1" noChangeArrowheads="1"/>
          </p:cNvPicPr>
          <p:nvPr/>
        </p:nvPicPr>
        <p:blipFill>
          <a:blip r:embed="rId4" cstate="screen"/>
          <a:srcRect/>
          <a:stretch>
            <a:fillRect/>
          </a:stretch>
        </p:blipFill>
        <p:spPr bwMode="auto">
          <a:xfrm>
            <a:off x="4429124" y="3214686"/>
            <a:ext cx="4528180" cy="32861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1142976" y="357166"/>
            <a:ext cx="7061036"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Физкультурные досуги</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5" name="Picture 1" descr="H:\все фото\бассейн и физо\DSCN0736.jpg"/>
          <p:cNvPicPr>
            <a:picLocks noChangeAspect="1" noChangeArrowheads="1"/>
          </p:cNvPicPr>
          <p:nvPr/>
        </p:nvPicPr>
        <p:blipFill>
          <a:blip r:embed="rId3" cstate="screen"/>
          <a:srcRect/>
          <a:stretch>
            <a:fillRect/>
          </a:stretch>
        </p:blipFill>
        <p:spPr bwMode="auto">
          <a:xfrm>
            <a:off x="2357422" y="3929066"/>
            <a:ext cx="4000528" cy="2720336"/>
          </a:xfrm>
          <a:prstGeom prst="rect">
            <a:avLst/>
          </a:prstGeom>
          <a:noFill/>
        </p:spPr>
      </p:pic>
      <p:pic>
        <p:nvPicPr>
          <p:cNvPr id="6146" name="Picture 2" descr="H:\все фото\бассейн и физо\DSCN3114.JPG"/>
          <p:cNvPicPr>
            <a:picLocks noChangeAspect="1" noChangeArrowheads="1"/>
          </p:cNvPicPr>
          <p:nvPr/>
        </p:nvPicPr>
        <p:blipFill>
          <a:blip r:embed="rId4" cstate="screen"/>
          <a:srcRect/>
          <a:stretch>
            <a:fillRect/>
          </a:stretch>
        </p:blipFill>
        <p:spPr bwMode="auto">
          <a:xfrm>
            <a:off x="357158" y="1428736"/>
            <a:ext cx="3201985" cy="2536825"/>
          </a:xfrm>
          <a:prstGeom prst="rect">
            <a:avLst/>
          </a:prstGeom>
          <a:noFill/>
        </p:spPr>
      </p:pic>
      <p:pic>
        <p:nvPicPr>
          <p:cNvPr id="6147" name="Picture 3" descr="H:\все фото\бассейн и физо\IMAG2688.JPG"/>
          <p:cNvPicPr>
            <a:picLocks noChangeAspect="1" noChangeArrowheads="1"/>
          </p:cNvPicPr>
          <p:nvPr/>
        </p:nvPicPr>
        <p:blipFill>
          <a:blip r:embed="rId5" cstate="screen"/>
          <a:srcRect/>
          <a:stretch>
            <a:fillRect/>
          </a:stretch>
        </p:blipFill>
        <p:spPr bwMode="auto">
          <a:xfrm>
            <a:off x="5214942" y="1428736"/>
            <a:ext cx="3558846" cy="25717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1357290" y="285728"/>
            <a:ext cx="6681637"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Занятия по плаванию</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1" name="Picture 1" descr="H:\все фото\бассейн и физо\IMG_0991.jpg"/>
          <p:cNvPicPr>
            <a:picLocks noChangeAspect="1" noChangeArrowheads="1"/>
          </p:cNvPicPr>
          <p:nvPr/>
        </p:nvPicPr>
        <p:blipFill>
          <a:blip r:embed="rId3" cstate="screen"/>
          <a:srcRect/>
          <a:stretch>
            <a:fillRect/>
          </a:stretch>
        </p:blipFill>
        <p:spPr bwMode="auto">
          <a:xfrm>
            <a:off x="214282" y="3429000"/>
            <a:ext cx="3979469" cy="2984602"/>
          </a:xfrm>
          <a:prstGeom prst="rect">
            <a:avLst/>
          </a:prstGeom>
          <a:noFill/>
        </p:spPr>
      </p:pic>
      <p:pic>
        <p:nvPicPr>
          <p:cNvPr id="5122" name="Picture 2" descr="G:\фото с фотика\DSCN2300.jpg"/>
          <p:cNvPicPr>
            <a:picLocks noChangeAspect="1" noChangeArrowheads="1"/>
          </p:cNvPicPr>
          <p:nvPr/>
        </p:nvPicPr>
        <p:blipFill>
          <a:blip r:embed="rId4" cstate="screen"/>
          <a:srcRect/>
          <a:stretch>
            <a:fillRect/>
          </a:stretch>
        </p:blipFill>
        <p:spPr bwMode="auto">
          <a:xfrm>
            <a:off x="2428860" y="1214422"/>
            <a:ext cx="3657600" cy="2743200"/>
          </a:xfrm>
          <a:prstGeom prst="rect">
            <a:avLst/>
          </a:prstGeom>
          <a:noFill/>
        </p:spPr>
      </p:pic>
      <p:pic>
        <p:nvPicPr>
          <p:cNvPr id="5123" name="Picture 3" descr="G:\фото с фотика\DSCN2306.jpg"/>
          <p:cNvPicPr>
            <a:picLocks noChangeAspect="1" noChangeArrowheads="1"/>
          </p:cNvPicPr>
          <p:nvPr/>
        </p:nvPicPr>
        <p:blipFill>
          <a:blip r:embed="rId5" cstate="screen"/>
          <a:srcRect/>
          <a:stretch>
            <a:fillRect/>
          </a:stretch>
        </p:blipFill>
        <p:spPr bwMode="auto">
          <a:xfrm>
            <a:off x="5000628" y="3500438"/>
            <a:ext cx="3901440" cy="29260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5214942" y="357166"/>
            <a:ext cx="3632212"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Советы</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медсестры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7" name="Picture 1" descr="G:\для презентации\post-153670-1257920641.jpg"/>
          <p:cNvPicPr>
            <a:picLocks noChangeAspect="1" noChangeArrowheads="1"/>
          </p:cNvPicPr>
          <p:nvPr/>
        </p:nvPicPr>
        <p:blipFill>
          <a:blip r:embed="rId3" cstate="screen"/>
          <a:srcRect/>
          <a:stretch>
            <a:fillRect/>
          </a:stretch>
        </p:blipFill>
        <p:spPr bwMode="auto">
          <a:xfrm>
            <a:off x="428596" y="214290"/>
            <a:ext cx="4643470" cy="64294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5429256" y="214290"/>
            <a:ext cx="3475118"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Советы </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медсестры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8674" name="Picture 2" descr="G:\для презентации\post-153670-1257920653.jpg"/>
          <p:cNvPicPr>
            <a:picLocks noChangeAspect="1" noChangeArrowheads="1"/>
          </p:cNvPicPr>
          <p:nvPr/>
        </p:nvPicPr>
        <p:blipFill>
          <a:blip r:embed="rId3" cstate="screen"/>
          <a:srcRect/>
          <a:stretch>
            <a:fillRect/>
          </a:stretch>
        </p:blipFill>
        <p:spPr bwMode="auto">
          <a:xfrm>
            <a:off x="285720" y="142852"/>
            <a:ext cx="5000660" cy="650085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531</Words>
  <Application>Microsoft Office PowerPoint</Application>
  <PresentationFormat>Экран (4:3)</PresentationFormat>
  <Paragraphs>154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Cyberdream World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детский сад № 2304</cp:lastModifiedBy>
  <cp:revision>11</cp:revision>
  <dcterms:created xsi:type="dcterms:W3CDTF">2011-04-21T18:27:52Z</dcterms:created>
  <dcterms:modified xsi:type="dcterms:W3CDTF">2012-10-16T13:27:17Z</dcterms:modified>
</cp:coreProperties>
</file>