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57" r:id="rId4"/>
    <p:sldId id="259" r:id="rId5"/>
    <p:sldId id="260" r:id="rId6"/>
    <p:sldId id="261" r:id="rId7"/>
    <p:sldId id="263" r:id="rId8"/>
    <p:sldId id="269" r:id="rId9"/>
    <p:sldId id="264" r:id="rId10"/>
    <p:sldId id="265" r:id="rId11"/>
    <p:sldId id="270" r:id="rId12"/>
    <p:sldId id="266" r:id="rId13"/>
    <p:sldId id="267" r:id="rId14"/>
    <p:sldId id="268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FF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7" d="100"/>
          <a:sy n="67" d="100"/>
        </p:scale>
        <p:origin x="-9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F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6632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Профилактика суицидального поведения у детей и подростков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2492896"/>
            <a:ext cx="6034616" cy="3679304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4472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ЧТО МОЖЕТ УДЕРЖАТЬ ПОДРОСТКА ОТ СУИЦИДА</a:t>
            </a:r>
            <a:r>
              <a:rPr lang="ru-RU" b="1" dirty="0" smtClean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>
                <a:solidFill>
                  <a:srgbClr val="002060"/>
                </a:solidFill>
              </a:rPr>
              <a:t>• 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Установите заботливые взаимоотношения с ребенком 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•  Будьте внимательным слушателем 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•  Будьте искренними в общении, спокойно и доходчиво спрашивайте о тревожащей ситуации 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•  Помогите определить источник психического дискомфорта 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•  Вселяйте надежду, что все проблемы можно решить конструктивно 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•  Помогите ребенку осознать его личностные ресурсы 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•  Окажите поддержку в успешной реализации ребенка в настоящем и помогите определить перспективу на будущее 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•  Внимательно выслушайте подростка!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gorod.tomsk.ru/uploads/17045/1285240950/168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49694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80731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высказывании подростком суицидальных мыслей, намерений, взрослые обязаны: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3"/>
            <a:ext cx="8229600" cy="396765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Обеспечить постоянное наблюдение за ребенком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Сделать недоступными для него предметы и вещества (лекарства), с помощью которых он может осуществить свой суицидный замысел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Успокоить подростка беседой, с помощью лекарства, дать ему выговориться    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Изменить взаимоотношения в положительную сторону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 descr="http://t1.gstatic.com/images?q=tbn:ANd9GcQcUKVYAEAYSkCmRJPOkySCo95gXYiqam95RAytTDAfKsrel_C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229200"/>
            <a:ext cx="2295525" cy="125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Методы исследования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Опросник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Г.Айзенка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«Самооценка психических состояний личности»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● Методика самооценки эмоциональных состояний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● Методика САН (диагностика самочувствия, активности и настроения)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●Тест «Определение направленности личности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Басса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●Тест тревожности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Тэммл-Дорки-Амен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●Методика диагностики уровня субъективного ощущения одиночества Д.Рассела и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М.Фергюсона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59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Что можно сделать для того, чтобы помочь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19781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Подбирайте ключи к разгадке суицида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Примите </a:t>
            </a:r>
            <a:r>
              <a:rPr lang="ru-RU" sz="28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суицидента</a:t>
            </a:r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как личность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Установите заботливые взаимоотношения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Будьте внимательным слушателем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Не спорьте 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Задавайте вопросы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предлагайте неоправданных утешений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Предложите конструктивные подходы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Вселяйте надежду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Оцените степень риска самоубийства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оставляйте человека одного в ситуации высокого суицидального риска. 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Обратитесь за помощью к специалистам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Важность сохранения заботы и поддержки</a:t>
            </a:r>
            <a:endParaRPr lang="ru-RU" sz="28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861032" y="253536"/>
            <a:ext cx="21602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9584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Презентацию подготовила: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 – психолог Шарапова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Лейсан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Хусаеновна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239248" y="253536"/>
            <a:ext cx="45719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363272" cy="59118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Два мира есть у человека:           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Один, который нас творил,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Другой, который мы от века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Творим по мере наших сил.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                 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Принятие человека таковым,</a:t>
            </a:r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каким он является принятие </a:t>
            </a:r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его сущности и сути его </a:t>
            </a:r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существования на Земле – </a:t>
            </a:r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 есть Любовь в истинном</a:t>
            </a:r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её проявлении.</a:t>
            </a:r>
          </a:p>
          <a:p>
            <a:pPr algn="r">
              <a:buNone/>
            </a:pPr>
            <a:endParaRPr lang="ru-RU" dirty="0"/>
          </a:p>
        </p:txBody>
      </p:sp>
      <p:pic>
        <p:nvPicPr>
          <p:cNvPr id="4" name="Рисунок 3" descr="http://www.novobel.gov.by/Libraries/%D0%9D%D0%BE%D0%B2%D0%BE%D1%81%D1%82%D0%B8/%D0%B6%D0%B8%D1%82%D1%8C_-_%D0%B7%D0%B4%D0%BE%D1%80%D0%BE%D0%B2%D0%BE.sflb.ashx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04664"/>
            <a:ext cx="254317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4.mynur.kz/v_a572d3e6d395e4aabd45f066a577d01fc0ac1fa2.jpg?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08920"/>
            <a:ext cx="273630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Причины самоубийства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33400" indent="-533400">
              <a:buNone/>
            </a:pPr>
            <a:r>
              <a:rPr lang="ru-RU" b="1" dirty="0" smtClean="0">
                <a:solidFill>
                  <a:srgbClr val="002060"/>
                </a:solidFill>
                <a:latin typeface="Calibri"/>
                <a:cs typeface="Calibri"/>
              </a:rPr>
              <a:t>●</a:t>
            </a:r>
            <a:r>
              <a:rPr lang="ru-RU" b="1" dirty="0" smtClean="0">
                <a:latin typeface="Calibri"/>
                <a:cs typeface="Calibri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Личностная деформация субъекта</a:t>
            </a:r>
          </a:p>
          <a:p>
            <a:pPr marL="533400" indent="-533400">
              <a:buNone/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● Психотравмирующая обстановка</a:t>
            </a:r>
          </a:p>
          <a:p>
            <a:pPr marL="533400" indent="-533400">
              <a:buNone/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● Социально – экономическая ситуация</a:t>
            </a:r>
          </a:p>
          <a:p>
            <a:pPr marL="533400" indent="-533400">
              <a:buNone/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● Нравственная организация общества</a:t>
            </a:r>
          </a:p>
          <a:p>
            <a:pPr marL="533400" indent="-533400">
              <a:buNone/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● Личностно – семейные проблемы</a:t>
            </a:r>
          </a:p>
          <a:p>
            <a:pPr marL="533400" indent="-533400">
              <a:buNone/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● Состояние здоровья (неизлечимая болезнь, инвалидность)  </a:t>
            </a:r>
          </a:p>
          <a:p>
            <a:pPr marL="533400" indent="-533400">
              <a:buNone/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● Чувство вины		</a:t>
            </a:r>
          </a:p>
          <a:p>
            <a:pPr marL="533400" indent="-533400">
              <a:buNone/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● Конфликты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8" descr="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28184" y="4581128"/>
            <a:ext cx="2448272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Мотивы, ведущие подростка к самоубийству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Calibri"/>
                <a:ea typeface="Tahoma" pitchFamily="34" charset="0"/>
                <a:cs typeface="Calibri"/>
              </a:rPr>
              <a:t>●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36% хотели дать понять, человеку, в каком они отчаянии</a:t>
            </a:r>
          </a:p>
          <a:p>
            <a:pPr>
              <a:spcBef>
                <a:spcPct val="5000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Calibri"/>
                <a:ea typeface="Tahoma" pitchFamily="34" charset="0"/>
                <a:cs typeface="Calibri"/>
              </a:rPr>
              <a:t>●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27% хотели заставить раскаяться человека, который плохо с ними обошёлся</a:t>
            </a:r>
          </a:p>
          <a:p>
            <a:pPr>
              <a:spcBef>
                <a:spcPct val="5000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Calibri"/>
                <a:ea typeface="Tahoma" pitchFamily="34" charset="0"/>
                <a:cs typeface="Calibri"/>
              </a:rPr>
              <a:t>●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22% хотели показать, как любят кого – то</a:t>
            </a:r>
          </a:p>
          <a:p>
            <a:pPr>
              <a:spcBef>
                <a:spcPct val="5000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Calibri"/>
                <a:ea typeface="Tahoma" pitchFamily="34" charset="0"/>
                <a:cs typeface="Calibri"/>
              </a:rPr>
              <a:t>●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15% расценивали свою попытку самоубийства, как призыв, чтобы пришла помощь от других</a:t>
            </a:r>
            <a:endParaRPr lang="ru-RU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  <p:pic>
        <p:nvPicPr>
          <p:cNvPr id="5" name="Picture 10" descr="сканирование002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5646" t="33852" r="2116" b="9761"/>
          <a:stretch>
            <a:fillRect/>
          </a:stretch>
        </p:blipFill>
        <p:spPr>
          <a:xfrm>
            <a:off x="712976" y="1628800"/>
            <a:ext cx="3527047" cy="4464496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Группы риска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spcBef>
                <a:spcPct val="5000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alibri"/>
                <a:cs typeface="Calibri"/>
              </a:rPr>
              <a:t>●</a:t>
            </a:r>
            <a:r>
              <a:rPr lang="ru-RU" b="1" dirty="0" smtClean="0">
                <a:solidFill>
                  <a:srgbClr val="002060"/>
                </a:solidFill>
              </a:rPr>
              <a:t>Лица страдающие психическими заболеваниями</a:t>
            </a:r>
          </a:p>
          <a:p>
            <a:pPr marL="342900" indent="-342900">
              <a:spcBef>
                <a:spcPct val="50000"/>
              </a:spcBef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alibri"/>
                <a:cs typeface="Calibri"/>
              </a:rPr>
              <a:t>●</a:t>
            </a:r>
            <a:r>
              <a:rPr lang="ru-RU" b="1" dirty="0" smtClean="0">
                <a:solidFill>
                  <a:srgbClr val="002060"/>
                </a:solidFill>
              </a:rPr>
              <a:t>Дети – инвалиды</a:t>
            </a:r>
          </a:p>
          <a:p>
            <a:pPr marL="342900" indent="-342900">
              <a:spcBef>
                <a:spcPct val="5000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Calibri"/>
                <a:cs typeface="Calibri"/>
              </a:rPr>
              <a:t> ●</a:t>
            </a:r>
            <a:r>
              <a:rPr lang="ru-RU" b="1" dirty="0" smtClean="0">
                <a:solidFill>
                  <a:srgbClr val="002060"/>
                </a:solidFill>
              </a:rPr>
              <a:t>Трудные подростки</a:t>
            </a:r>
          </a:p>
          <a:p>
            <a:pPr marL="342900" indent="-342900">
              <a:spcBef>
                <a:spcPct val="50000"/>
              </a:spcBef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alibri"/>
                <a:cs typeface="Calibri"/>
              </a:rPr>
              <a:t>●</a:t>
            </a:r>
            <a:r>
              <a:rPr lang="ru-RU" b="1" dirty="0" smtClean="0">
                <a:solidFill>
                  <a:srgbClr val="002060"/>
                </a:solidFill>
              </a:rPr>
              <a:t>Беспризорники</a:t>
            </a:r>
          </a:p>
          <a:p>
            <a:pPr marL="342900" indent="-342900">
              <a:spcBef>
                <a:spcPct val="5000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Calibri"/>
                <a:cs typeface="Calibri"/>
              </a:rPr>
              <a:t> ●</a:t>
            </a:r>
            <a:r>
              <a:rPr lang="ru-RU" b="1" dirty="0" smtClean="0">
                <a:solidFill>
                  <a:srgbClr val="002060"/>
                </a:solidFill>
              </a:rPr>
              <a:t>Неформальные группы</a:t>
            </a:r>
          </a:p>
          <a:p>
            <a:pPr marL="342900" indent="-342900">
              <a:spcBef>
                <a:spcPct val="50000"/>
              </a:spcBef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alibri"/>
                <a:cs typeface="Calibri"/>
              </a:rPr>
              <a:t>●</a:t>
            </a:r>
            <a:r>
              <a:rPr lang="ru-RU" b="1" dirty="0" smtClean="0">
                <a:solidFill>
                  <a:srgbClr val="002060"/>
                </a:solidFill>
              </a:rPr>
              <a:t>Наследственные суициды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5" descr="3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628800"/>
            <a:ext cx="446449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807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Социальные мотивы возникновения суицида у подростков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4039344"/>
          </a:xfrm>
        </p:spPr>
        <p:txBody>
          <a:bodyPr/>
          <a:lstStyle/>
          <a:p>
            <a:pPr marL="342900" indent="-342900">
              <a:spcBef>
                <a:spcPct val="50000"/>
              </a:spcBef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ahoma" pitchFamily="34" charset="0"/>
                <a:cs typeface="Calibri"/>
              </a:rPr>
              <a:t>●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Социальная апатия; </a:t>
            </a:r>
          </a:p>
          <a:p>
            <a:pPr marL="342900" indent="-342900">
              <a:spcBef>
                <a:spcPct val="50000"/>
              </a:spcBef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ahoma" pitchFamily="34" charset="0"/>
                <a:cs typeface="Calibri"/>
              </a:rPr>
              <a:t>●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Снижение ценности</a:t>
            </a:r>
          </a:p>
          <a:p>
            <a:pPr marL="342900" indent="-342900">
              <a:spcBef>
                <a:spcPct val="50000"/>
              </a:spcBef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человеческой жизни;</a:t>
            </a:r>
          </a:p>
          <a:p>
            <a:pPr marL="342900" indent="-342900">
              <a:spcBef>
                <a:spcPct val="50000"/>
              </a:spcBef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ahoma" pitchFamily="34" charset="0"/>
                <a:cs typeface="Calibri"/>
              </a:rPr>
              <a:t>●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Отсутствие духовного</a:t>
            </a:r>
          </a:p>
          <a:p>
            <a:pPr marL="342900" indent="-342900">
              <a:spcBef>
                <a:spcPct val="50000"/>
              </a:spcBef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смысла существования</a:t>
            </a:r>
          </a:p>
          <a:p>
            <a:pPr marL="342900" indent="-342900">
              <a:spcBef>
                <a:spcPct val="50000"/>
              </a:spcBef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 перспектив.</a:t>
            </a:r>
          </a:p>
          <a:p>
            <a:endParaRPr lang="ru-RU" dirty="0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132856"/>
            <a:ext cx="295275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Признаки суицидального поведения у детей и подростков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Дети:</a:t>
            </a:r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Печальное настроение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Потеря свойственной детям энергии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Внешние проявления печали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Нарушения сна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Соматические жалобы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Изменение аппетита или веса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Ухудшение успеваемости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Снижение интереса к обучению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Страх неудачи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Чувство неполноценности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Самообман - негативная самооценка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Чувство «заслуженного отвержения»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Заметное снижение настроения при</a:t>
            </a:r>
          </a:p>
          <a:p>
            <a:pPr lvl="0">
              <a:buNone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малейших неудачах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Чрезмерная самокритичность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Сниженная социализация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Агрессивное поведение</a:t>
            </a:r>
          </a:p>
          <a:p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Подростки:</a:t>
            </a:r>
            <a:endParaRPr lang="ru-RU" sz="29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2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Печальное настроение</a:t>
            </a:r>
          </a:p>
          <a:p>
            <a:pPr lvl="0"/>
            <a:r>
              <a:rPr lang="ru-RU" sz="2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Чувство скуки</a:t>
            </a:r>
          </a:p>
          <a:p>
            <a:pPr lvl="0"/>
            <a:r>
              <a:rPr lang="ru-RU" sz="2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Чувство усталости</a:t>
            </a:r>
          </a:p>
          <a:p>
            <a:pPr lvl="0"/>
            <a:r>
              <a:rPr lang="ru-RU" sz="2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Нарушения сна</a:t>
            </a:r>
          </a:p>
          <a:p>
            <a:pPr lvl="0"/>
            <a:r>
              <a:rPr lang="ru-RU" sz="2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Соматические жалобы</a:t>
            </a:r>
          </a:p>
          <a:p>
            <a:pPr lvl="0"/>
            <a:r>
              <a:rPr lang="ru-RU" sz="2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Неусидчивость, беспокойство</a:t>
            </a:r>
          </a:p>
          <a:p>
            <a:pPr lvl="0"/>
            <a:r>
              <a:rPr lang="ru-RU" sz="2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Фиксация внимания на мелочах</a:t>
            </a:r>
          </a:p>
          <a:p>
            <a:pPr lvl="0"/>
            <a:r>
              <a:rPr lang="ru-RU" sz="2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Чрезмерная эмоциональность</a:t>
            </a:r>
          </a:p>
          <a:p>
            <a:pPr lvl="0"/>
            <a:r>
              <a:rPr lang="ru-RU" sz="2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Замкнутость</a:t>
            </a:r>
          </a:p>
          <a:p>
            <a:pPr lvl="0"/>
            <a:r>
              <a:rPr lang="ru-RU" sz="2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Рассеянность внимания</a:t>
            </a:r>
          </a:p>
          <a:p>
            <a:pPr lvl="0"/>
            <a:r>
              <a:rPr lang="ru-RU" sz="2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Агрессивное поведение</a:t>
            </a:r>
          </a:p>
          <a:p>
            <a:pPr lvl="0"/>
            <a:r>
              <a:rPr lang="ru-RU" sz="2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Непослушание</a:t>
            </a:r>
          </a:p>
          <a:p>
            <a:pPr lvl="0"/>
            <a:r>
              <a:rPr lang="ru-RU" sz="2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Склонность к бунту</a:t>
            </a:r>
          </a:p>
          <a:p>
            <a:pPr lvl="0"/>
            <a:r>
              <a:rPr lang="ru-RU" sz="2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Злоупотребление алкоголем или</a:t>
            </a:r>
          </a:p>
          <a:p>
            <a:pPr lvl="0">
              <a:buNone/>
            </a:pPr>
            <a:r>
              <a:rPr lang="ru-RU" sz="2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наркотиками</a:t>
            </a:r>
          </a:p>
          <a:p>
            <a:pPr lvl="0"/>
            <a:r>
              <a:rPr lang="ru-RU" sz="2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Плохая успеваемость</a:t>
            </a:r>
          </a:p>
          <a:p>
            <a:pPr lvl="0"/>
            <a:r>
              <a:rPr lang="ru-RU" sz="2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Прогулы в школе, институте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67544" y="987840"/>
            <a:ext cx="8229600" cy="4249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http://www.uszn40.ru/userfiles1/den-spontannoi-dobrot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568951" cy="61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Советы родителя</a:t>
            </a:r>
            <a:r>
              <a:rPr lang="ru-RU" dirty="0" smtClean="0">
                <a:solidFill>
                  <a:schemeClr val="bg1"/>
                </a:solidFill>
              </a:rPr>
              <a:t>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ahoma" pitchFamily="34" charset="0"/>
                <a:cs typeface="Calibri"/>
              </a:rPr>
              <a:t>●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Открыто обсуждайте семейные и внутренние проблемы детей </a:t>
            </a:r>
          </a:p>
          <a:p>
            <a:pPr marL="514350" indent="-514350">
              <a:lnSpc>
                <a:spcPct val="12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●Помогайте своим детям строить реальные цели в жизни и стремиться к ним 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●Обязательно содействуйте в преодолении препятствий.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●Любые стоящие положительные начинания молодых людей одобряйте словом и делом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●Ни при каких обстоятельствах не применяйте физические наказания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●Больше любите своих подрастающих детей, будьте внимательными и, что особенно важно, деликатными с ними</a:t>
            </a:r>
          </a:p>
          <a:p>
            <a:endParaRPr lang="ru-RU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1">
      <a:dk1>
        <a:sysClr val="windowText" lastClr="000000"/>
      </a:dk1>
      <a:lt1>
        <a:sysClr val="window" lastClr="FFFFFF"/>
      </a:lt1>
      <a:dk2>
        <a:srgbClr val="92D050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328</TotalTime>
  <Words>446</Words>
  <Application>Microsoft Office PowerPoint</Application>
  <PresentationFormat>Экран (4:3)</PresentationFormat>
  <Paragraphs>124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Профилактика суицидального поведения у детей и подростков</vt:lpstr>
      <vt:lpstr>Слайд 2</vt:lpstr>
      <vt:lpstr>Причины самоубийства</vt:lpstr>
      <vt:lpstr>Мотивы, ведущие подростка к самоубийству</vt:lpstr>
      <vt:lpstr>Группы риска</vt:lpstr>
      <vt:lpstr>Социальные мотивы возникновения суицида у подростков</vt:lpstr>
      <vt:lpstr>Признаки суицидального поведения у детей и подростков</vt:lpstr>
      <vt:lpstr>Слайд 8</vt:lpstr>
      <vt:lpstr>Советы родителям</vt:lpstr>
      <vt:lpstr>ЧТО МОЖЕТ УДЕРЖАТЬ ПОДРОСТКА ОТ СУИЦИДА </vt:lpstr>
      <vt:lpstr>Слайд 11</vt:lpstr>
      <vt:lpstr>При высказывании подростком суицидальных мыслей, намерений, взрослые обязаны:</vt:lpstr>
      <vt:lpstr>Методы исследования </vt:lpstr>
      <vt:lpstr>Что можно сделать для того, чтобы помочь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суицидального поведения у детей и подростков</dc:title>
  <dc:creator>Леся</dc:creator>
  <cp:lastModifiedBy>Леся</cp:lastModifiedBy>
  <cp:revision>24</cp:revision>
  <dcterms:created xsi:type="dcterms:W3CDTF">2012-05-20T15:23:01Z</dcterms:created>
  <dcterms:modified xsi:type="dcterms:W3CDTF">2012-05-24T11:48:39Z</dcterms:modified>
</cp:coreProperties>
</file>