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1" r:id="rId1"/>
  </p:sldMasterIdLst>
  <p:notesMasterIdLst>
    <p:notesMasterId r:id="rId24"/>
  </p:notesMasterIdLst>
  <p:sldIdLst>
    <p:sldId id="256" r:id="rId2"/>
    <p:sldId id="307" r:id="rId3"/>
    <p:sldId id="257" r:id="rId4"/>
    <p:sldId id="258" r:id="rId5"/>
    <p:sldId id="259" r:id="rId6"/>
    <p:sldId id="261" r:id="rId7"/>
    <p:sldId id="262" r:id="rId8"/>
    <p:sldId id="306" r:id="rId9"/>
    <p:sldId id="263" r:id="rId10"/>
    <p:sldId id="264" r:id="rId11"/>
    <p:sldId id="292" r:id="rId12"/>
    <p:sldId id="265" r:id="rId13"/>
    <p:sldId id="266" r:id="rId14"/>
    <p:sldId id="267" r:id="rId15"/>
    <p:sldId id="269" r:id="rId16"/>
    <p:sldId id="270" r:id="rId17"/>
    <p:sldId id="300" r:id="rId18"/>
    <p:sldId id="272" r:id="rId19"/>
    <p:sldId id="268" r:id="rId20"/>
    <p:sldId id="305" r:id="rId21"/>
    <p:sldId id="276" r:id="rId22"/>
    <p:sldId id="30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FF99"/>
    <a:srgbClr val="FFFF00"/>
    <a:srgbClr val="008000"/>
    <a:srgbClr val="FF00FF"/>
    <a:srgbClr val="FF0066"/>
    <a:srgbClr val="FF0000"/>
    <a:srgbClr val="0033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91" autoAdjust="0"/>
    <p:restoredTop sz="94730" autoAdjust="0"/>
  </p:normalViewPr>
  <p:slideViewPr>
    <p:cSldViewPr>
      <p:cViewPr varScale="1">
        <p:scale>
          <a:sx n="95" d="100"/>
          <a:sy n="95" d="100"/>
        </p:scale>
        <p:origin x="-4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9FD478-97BC-4C05-B8A6-C5FF8BFEFA0A}" type="datetimeFigureOut">
              <a:rPr lang="ru-RU"/>
              <a:pPr>
                <a:defRPr/>
              </a:pPr>
              <a:t>08.08.2012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FDD2EB-3CBB-41D2-BB92-FF99C2C3F0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4A2BB3-EA9D-447B-B8DA-CD8FEC33FC8F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435FFE6-E808-413E-A870-2222D84DAE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3069C-6172-4C2F-93CB-A4DA0B045E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39119D5-4328-4CEA-AF96-9C6AD189A9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7EE18-4FDD-4C9A-B82E-7EFB1EF01B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D7D4E-356C-4C01-BE74-566EDF5D38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D09BF-3D8A-4E63-BBF2-0F276F237B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D5E24F-2EDA-4394-8047-4FCB74D48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0581-5836-490E-9CE3-67A1A7488E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91D87-3084-48BB-B05D-5A99E34CC0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4CD36-BF83-45FA-BCAC-A29DB23514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8B3D4-09F4-45EC-ACF6-787381D990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0289C-9B93-41EC-8943-52648BB761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3F73FD-4C25-4A9C-B62C-AF49AFB3F4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D0D0021-5170-4F44-8504-9DC9EE6777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88" r:id="rId2"/>
    <p:sldLayoutId id="214748439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9" r:id="rId9"/>
    <p:sldLayoutId id="2147484394" r:id="rId10"/>
    <p:sldLayoutId id="2147484400" r:id="rId11"/>
    <p:sldLayoutId id="2147484395" r:id="rId12"/>
    <p:sldLayoutId id="2147484396" r:id="rId13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4071942"/>
            <a:ext cx="7813576" cy="191452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Программа</a:t>
            </a:r>
            <a:br>
              <a:rPr lang="ru-RU" dirty="0" smtClean="0"/>
            </a:br>
            <a:r>
              <a:rPr lang="ru-RU" dirty="0" smtClean="0"/>
              <a:t>«Система диагностики и коррекции психического развития детей дошкольного возраста».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6147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63" y="4929188"/>
            <a:ext cx="7854950" cy="1752600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r>
              <a:rPr lang="ru-RU" smtClean="0"/>
              <a:t>Макарова Елена Ивановна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/>
              <a:t>Общение детей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Это основное условие развития ребенка. Важнейший фактор формирования личности, направленный на познание и оценку самого себя посредством других людей.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Необходимо научить ребенка выражать свои чувства. Уметь общаться со сверстниками и взрослыми. Научить мерам предосторожности. Сформировать полоролевую идентефикацию.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Полоролевая</a:t>
            </a:r>
            <a:r>
              <a:rPr lang="ru-RU" dirty="0" smtClean="0"/>
              <a:t> социализация</a:t>
            </a:r>
          </a:p>
        </p:txBody>
      </p:sp>
      <p:sp>
        <p:nvSpPr>
          <p:cNvPr id="15363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 этап - полоролевая идентичность  (полностью формируется к 4 годам).</a:t>
            </a:r>
          </a:p>
          <a:p>
            <a:pPr eaLnBrk="1" hangingPunct="1"/>
            <a:r>
              <a:rPr lang="ru-RU" smtClean="0"/>
              <a:t>2 этап – полоролевое поведение. </a:t>
            </a:r>
          </a:p>
          <a:p>
            <a:pPr eaLnBrk="1" hangingPunct="1"/>
            <a:r>
              <a:rPr lang="ru-RU" smtClean="0"/>
              <a:t>3 этап – полоролевые предпочтения.</a:t>
            </a:r>
          </a:p>
          <a:p>
            <a:pPr eaLnBrk="1" hangingPunct="1"/>
            <a:r>
              <a:rPr lang="ru-RU" smtClean="0"/>
              <a:t>Наша задача состоит в том, чтобы помочь ребенку прожить все эти три этапа.</a:t>
            </a:r>
          </a:p>
          <a:p>
            <a:pPr eaLnBrk="1" hangingPunct="1"/>
            <a:r>
              <a:rPr lang="ru-RU" smtClean="0"/>
              <a:t>Возможные типы заданий: этюды характеров, эмоций, парные танцы, проблемные беседы, проективные методики, сюжетно-ролевые игры, упражнения на взаимодействие полов.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7191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dirty="0" smtClean="0"/>
              <a:t>              </a:t>
            </a:r>
            <a:r>
              <a:rPr lang="ru-RU" dirty="0" smtClean="0"/>
              <a:t>Работа с родителями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Центральное место в формировании личности ребенка занимает семья.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 семье ребенок получает первые навыки и восприятия действительности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Семья и дошкольное учреждение – два важных института социализации ребенка.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За воспитание детей и их развитие несут ответственность родители.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0080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Направления и формы  работы </a:t>
            </a:r>
            <a:br>
              <a:rPr lang="ru-RU" sz="28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с родителями</a:t>
            </a:r>
          </a:p>
        </p:txBody>
      </p:sp>
      <p:sp>
        <p:nvSpPr>
          <p:cNvPr id="17411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15238" cy="4543425"/>
          </a:xfrm>
        </p:spPr>
        <p:txBody>
          <a:bodyPr/>
          <a:lstStyle/>
          <a:p>
            <a:pPr eaLnBrk="1" hangingPunct="1"/>
            <a:r>
              <a:rPr lang="ru-RU" dirty="0" smtClean="0"/>
              <a:t>Просветительское</a:t>
            </a:r>
          </a:p>
          <a:p>
            <a:pPr eaLnBrk="1" hangingPunct="1"/>
            <a:r>
              <a:rPr lang="ru-RU" dirty="0" smtClean="0"/>
              <a:t>Профилактическое</a:t>
            </a:r>
          </a:p>
          <a:p>
            <a:pPr eaLnBrk="1" hangingPunct="1"/>
            <a:r>
              <a:rPr lang="ru-RU" dirty="0" smtClean="0"/>
              <a:t>Конференции</a:t>
            </a:r>
          </a:p>
          <a:p>
            <a:pPr eaLnBrk="1" hangingPunct="1"/>
            <a:r>
              <a:rPr lang="ru-RU" dirty="0" smtClean="0"/>
              <a:t>Общие и групповые собрания</a:t>
            </a:r>
          </a:p>
          <a:p>
            <a:pPr eaLnBrk="1" hangingPunct="1"/>
            <a:r>
              <a:rPr lang="ru-RU" dirty="0" smtClean="0"/>
              <a:t>Тематические групповые консультации</a:t>
            </a:r>
          </a:p>
          <a:p>
            <a:pPr eaLnBrk="1" hangingPunct="1"/>
            <a:r>
              <a:rPr lang="ru-RU" dirty="0" smtClean="0"/>
              <a:t>Индивидуальные консультации</a:t>
            </a:r>
          </a:p>
          <a:p>
            <a:pPr eaLnBrk="1" hangingPunct="1"/>
            <a:r>
              <a:rPr lang="ru-RU" dirty="0" smtClean="0"/>
              <a:t>Совместные тренинги</a:t>
            </a:r>
          </a:p>
          <a:p>
            <a:pPr eaLnBrk="1" hangingPunct="1"/>
            <a:r>
              <a:rPr lang="ru-RU" dirty="0" smtClean="0"/>
              <a:t>Собеседования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9953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/>
              <a:t>Коррекционная работа</a:t>
            </a:r>
            <a:br>
              <a:rPr lang="ru-RU" sz="4000" i="1" dirty="0" smtClean="0"/>
            </a:br>
            <a:endParaRPr lang="ru-RU" sz="4000" i="1" dirty="0" smtClean="0"/>
          </a:p>
        </p:txBody>
      </p:sp>
      <p:sp>
        <p:nvSpPr>
          <p:cNvPr id="1843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eaLnBrk="1" hangingPunct="1"/>
            <a:r>
              <a:rPr lang="ru-RU" smtClean="0"/>
              <a:t>Коррекция тревожности и детских страхов</a:t>
            </a:r>
          </a:p>
          <a:p>
            <a:pPr eaLnBrk="1" hangingPunct="1"/>
            <a:r>
              <a:rPr lang="ru-RU" smtClean="0"/>
              <a:t>Игровая коррекция поведения</a:t>
            </a:r>
          </a:p>
          <a:p>
            <a:pPr eaLnBrk="1" hangingPunct="1"/>
            <a:r>
              <a:rPr lang="ru-RU" smtClean="0"/>
              <a:t>Коррекция нарушений развития</a:t>
            </a:r>
          </a:p>
        </p:txBody>
      </p:sp>
      <p:sp>
        <p:nvSpPr>
          <p:cNvPr id="18436" name="Содержимое 5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/>
            <a:r>
              <a:rPr lang="ru-RU" smtClean="0"/>
              <a:t>Развитие психических процессов:</a:t>
            </a:r>
          </a:p>
          <a:p>
            <a:pPr eaLnBrk="1" hangingPunct="1"/>
            <a:r>
              <a:rPr lang="ru-RU" smtClean="0"/>
              <a:t>Мышления</a:t>
            </a:r>
          </a:p>
          <a:p>
            <a:pPr eaLnBrk="1" hangingPunct="1"/>
            <a:r>
              <a:rPr lang="ru-RU" smtClean="0"/>
              <a:t>Памяти</a:t>
            </a:r>
          </a:p>
          <a:p>
            <a:pPr eaLnBrk="1" hangingPunct="1"/>
            <a:r>
              <a:rPr lang="ru-RU" smtClean="0"/>
              <a:t>Внимания</a:t>
            </a:r>
          </a:p>
          <a:p>
            <a:pPr eaLnBrk="1" hangingPunct="1"/>
            <a:r>
              <a:rPr lang="ru-RU" smtClean="0"/>
              <a:t>Восприятия</a:t>
            </a:r>
          </a:p>
          <a:p>
            <a:pPr eaLnBrk="1" hangingPunct="1"/>
            <a:r>
              <a:rPr lang="ru-RU" smtClean="0"/>
              <a:t>воображения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5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Вместе дружная семья</a:t>
            </a:r>
          </a:p>
        </p:txBody>
      </p:sp>
      <p:pic>
        <p:nvPicPr>
          <p:cNvPr id="20483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1571625"/>
            <a:ext cx="143351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924175"/>
            <a:ext cx="1463675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365625"/>
            <a:ext cx="14636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Содержимое 9"/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143000" y="1785938"/>
            <a:ext cx="3286125" cy="450056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Вместе научимся</a:t>
            </a:r>
          </a:p>
        </p:txBody>
      </p:sp>
      <p:pic>
        <p:nvPicPr>
          <p:cNvPr id="21507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8325" y="2795588"/>
            <a:ext cx="4476750" cy="24765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928813"/>
            <a:ext cx="58578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428596" y="357166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defRPr/>
            </a:pPr>
            <a:r>
              <a:rPr lang="ru-RU" sz="2600" dirty="0">
                <a:latin typeface="+mn-lt"/>
                <a:cs typeface="+mn-cs"/>
              </a:rPr>
              <a:t>          </a:t>
            </a:r>
            <a:endParaRPr lang="ru-RU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0" y="642918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defRPr/>
            </a:pPr>
            <a:r>
              <a:rPr lang="ru-RU" sz="2600" dirty="0">
                <a:latin typeface="+mn-lt"/>
                <a:cs typeface="+mn-cs"/>
              </a:rPr>
              <a:t>     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Почитай мне сказку, мама!</a:t>
            </a:r>
            <a:endParaRPr lang="ru-RU" sz="36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Трудная задача…</a:t>
            </a:r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57325" y="1643063"/>
            <a:ext cx="5114925" cy="4483100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6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923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   Наказание</a:t>
            </a:r>
          </a:p>
        </p:txBody>
      </p:sp>
      <p:sp>
        <p:nvSpPr>
          <p:cNvPr id="19459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85738" cy="460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1214438"/>
            <a:ext cx="1463675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2571750"/>
            <a:ext cx="146367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3857625"/>
            <a:ext cx="14636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1571625"/>
            <a:ext cx="47625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25" y="5072063"/>
            <a:ext cx="12001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2910" y="1142984"/>
            <a:ext cx="72152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Детство есть та великая пора жизни, когда кладется основание всему будущему в человеке.</a:t>
            </a:r>
            <a:endParaRPr lang="en-US" sz="4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en-US" sz="4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en-US" sz="4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Н.В. Шелгунов</a:t>
            </a:r>
            <a:endParaRPr lang="ru-RU" sz="40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Три поколения!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628775"/>
            <a:ext cx="5973762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Мама, папа, Я!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500063"/>
            <a:ext cx="157162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5072063"/>
            <a:ext cx="14636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1928813"/>
            <a:ext cx="14636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3214688"/>
            <a:ext cx="146367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3" y="1571625"/>
            <a:ext cx="50434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-142875" y="1571625"/>
            <a:ext cx="82296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Введение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</a:t>
            </a:r>
            <a:r>
              <a:rPr lang="ru-RU" sz="3600" dirty="0" smtClean="0"/>
              <a:t>Основная задача психолога не подгонять развитие каждого ребенка к усредненным нормам, а предупреждать возникновение возможных тупиков его личностного развития, создавать условия для полноценного развития.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 программы: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00313"/>
            <a:ext cx="8229600" cy="382428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  </a:t>
            </a:r>
            <a:r>
              <a:rPr lang="ru-RU" sz="3600" dirty="0" smtClean="0"/>
              <a:t>Возможность организации работы педагога-психолога решает множество проблем каждой социальной группы. Прежде всего- это удовлетворение родительской аудитории по разрешению различных вопросов в воспитании.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hlink"/>
                </a:solidFill>
              </a:rPr>
              <a:t>Цель: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28875"/>
            <a:ext cx="8229600" cy="3895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</a:t>
            </a:r>
            <a:r>
              <a:rPr lang="ru-RU" sz="3600" dirty="0" smtClean="0"/>
              <a:t>Определить основные направления в диагностической и коррекционной работе педагога-психолога ДОУ.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Задачи: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smtClean="0"/>
              <a:t>Предупреждение и профилактика школьной дезадаптации детей старшего дошкольного возраста.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smtClean="0"/>
              <a:t>Прогнозирование успешной деятельности ребенка в школе, формирование учебной деятельности как ведущей.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smtClean="0"/>
              <a:t>Профилактика негативных отношений в семье с позиции гуманистического подхода.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9350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этапы работы 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714500"/>
            <a:ext cx="8258175" cy="48101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- 1 этап - предварительный</a:t>
            </a:r>
            <a:endParaRPr lang="en-US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- </a:t>
            </a:r>
            <a:r>
              <a:rPr lang="ru-RU" dirty="0" smtClean="0"/>
              <a:t>2 этап - основной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- 3 этап - заключительный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Содержание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1э-Диагностика, выявление группы риска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(развития, отклонения в поведении, общении…)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2э-Специальная психологическая помощь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(игровая коррекция, психопрофилактика, консультирование семьи и педагогов)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3э-Психолого-педагогическое сопровождение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(организация успеха ребенка, диагностика выпускника ДОУ)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i="1" dirty="0" smtClean="0"/>
              <a:t>Психологические методы и формы работы: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Наблюдения, опрос, беседа, встреча с родителями.</a:t>
            </a:r>
          </a:p>
          <a:p>
            <a:pPr eaLnBrk="1" hangingPunct="1"/>
            <a:r>
              <a:rPr lang="ru-RU" smtClean="0"/>
              <a:t>Тестирование, дополнительное обследование, участие в группах, анкетирование.</a:t>
            </a:r>
          </a:p>
          <a:p>
            <a:pPr eaLnBrk="1" hangingPunct="1"/>
            <a:r>
              <a:rPr lang="ru-RU" smtClean="0"/>
              <a:t>Анализ полученных  результатов.</a:t>
            </a:r>
          </a:p>
          <a:p>
            <a:pPr eaLnBrk="1" hangingPunct="1"/>
            <a:r>
              <a:rPr lang="ru-RU" smtClean="0"/>
              <a:t>Коррекционная работа с использованием проективных  методов.</a:t>
            </a:r>
          </a:p>
          <a:p>
            <a:pPr eaLnBrk="1" hangingPunct="1"/>
            <a:r>
              <a:rPr lang="ru-RU" smtClean="0"/>
              <a:t>Игровые методы коррекции личности.</a:t>
            </a:r>
          </a:p>
          <a:p>
            <a:pPr eaLnBrk="1" hangingPunct="1"/>
            <a:r>
              <a:rPr lang="ru-RU" smtClean="0"/>
              <a:t>Комплексная итоговая диагностика.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wipe dir="d"/>
    <p:sndAc>
      <p:stSnd>
        <p:snd r:embed="rId3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WordArt 8"/>
          <p:cNvSpPr>
            <a:spLocks noChangeArrowheads="1" noChangeShapeType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9725"/>
            <a:ext cx="7258050" cy="51054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Социальная: Умение читать, считать, писать.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Личностная и социально-психологическая: принятие позиции школьника, умение общаться со сверстниками. Войти в детское общество, действовать совместно с другими.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Интеллектуальная: ориентировка в окружающем, запас знаний, желание узнавать новое, любознательность. Сенсорное развитие. Развитие образных представлений. Развитие речи и мышления.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Эмоциональная: радость ожидания обучения в школе. Сочувствие, сопереживание.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Волевая: Способность соподчинять мотивы, управлять своим поведением. Стремление преодолевать трудности, получать результат.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Физическая: Состояние здоровья, развитие мелкой моторики, координации движений.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14282" y="642918"/>
            <a:ext cx="82910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Готовность ребенка к школе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3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3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2047</TotalTime>
  <Words>571</Words>
  <Application>Microsoft Office PowerPoint</Application>
  <PresentationFormat>Экран (4:3)</PresentationFormat>
  <Paragraphs>88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Программа «Система диагностики и коррекции психического развития детей дошкольного возраста».   </vt:lpstr>
      <vt:lpstr>Слайд 2</vt:lpstr>
      <vt:lpstr>Введение </vt:lpstr>
      <vt:lpstr>Актуальность программы:</vt:lpstr>
      <vt:lpstr>Цель:</vt:lpstr>
      <vt:lpstr>Задачи:</vt:lpstr>
      <vt:lpstr>Основные этапы работы :</vt:lpstr>
      <vt:lpstr>Психологические методы и формы работы:</vt:lpstr>
      <vt:lpstr>Слайд 9</vt:lpstr>
      <vt:lpstr>Общение детей</vt:lpstr>
      <vt:lpstr>Полоролевая социализация</vt:lpstr>
      <vt:lpstr>              Работа с родителями</vt:lpstr>
      <vt:lpstr>Направления и формы  работы                  с родителями</vt:lpstr>
      <vt:lpstr>Коррекционная работа </vt:lpstr>
      <vt:lpstr>    Вместе дружная семья</vt:lpstr>
      <vt:lpstr>          Вместе научимся</vt:lpstr>
      <vt:lpstr>Слайд 17</vt:lpstr>
      <vt:lpstr>Трудная задача…</vt:lpstr>
      <vt:lpstr>               Наказание</vt:lpstr>
      <vt:lpstr>Три поколения!</vt:lpstr>
      <vt:lpstr>Мама, папа, Я!</vt:lpstr>
      <vt:lpstr>Слайд 22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Физическая культура, как средство гармоничного развития личности ребенка дошкольного возраста. </dc:title>
  <dc:creator>Виталий</dc:creator>
  <cp:lastModifiedBy>Admin</cp:lastModifiedBy>
  <cp:revision>135</cp:revision>
  <dcterms:created xsi:type="dcterms:W3CDTF">2010-02-16T19:13:34Z</dcterms:created>
  <dcterms:modified xsi:type="dcterms:W3CDTF">2012-08-08T16:14:16Z</dcterms:modified>
</cp:coreProperties>
</file>