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3"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5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175693-39E0-4182-A9FD-612902AF6E48}" type="slidenum">
              <a:rPr lang="ru-RU" smtClean="0"/>
              <a:pPr/>
              <a:t>‹#›</a:t>
            </a:fld>
            <a:endParaRPr lang="ru-RU"/>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B1A3BA-C84D-447C-A75C-FB95A1D666AC}" type="datetimeFigureOut">
              <a:rPr lang="ru-RU" smtClean="0"/>
              <a:pPr/>
              <a:t>27.05.2012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F175693-39E0-4182-A9FD-612902AF6E4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BB1A3BA-C84D-447C-A75C-FB95A1D666AC}" type="datetimeFigureOut">
              <a:rPr lang="ru-RU" smtClean="0"/>
              <a:pPr/>
              <a:t>27.05.2012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F175693-39E0-4182-A9FD-612902AF6E4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1112" y="1285860"/>
            <a:ext cx="7992888" cy="3960439"/>
          </a:xfrm>
        </p:spPr>
        <p:txBody>
          <a:bodyPr>
            <a:normAutofit fontScale="90000"/>
          </a:bodyPr>
          <a:lstStyle/>
          <a:p>
            <a:pPr algn="ctr"/>
            <a:r>
              <a:rPr lang="ru-RU" b="1" dirty="0"/>
              <a:t>		Статья в </a:t>
            </a:r>
            <a:r>
              <a:rPr lang="ru-RU" b="1" dirty="0" smtClean="0"/>
              <a:t>родительский уголок</a:t>
            </a:r>
            <a:r>
              <a:rPr lang="ru-RU" dirty="0"/>
              <a:t/>
            </a:r>
            <a:br>
              <a:rPr lang="ru-RU" dirty="0"/>
            </a:br>
            <a:r>
              <a:rPr lang="ru-RU" b="1" dirty="0"/>
              <a:t>на тему: «Безопасность на дороге».</a:t>
            </a:r>
            <a:r>
              <a:rPr lang="ru-RU" dirty="0"/>
              <a:t/>
            </a:r>
            <a:br>
              <a:rPr lang="ru-RU" dirty="0"/>
            </a:br>
            <a:endParaRPr lang="ru-RU" dirty="0"/>
          </a:p>
        </p:txBody>
      </p:sp>
      <p:pic>
        <p:nvPicPr>
          <p:cNvPr id="6" name="Рисунок 5" descr="p32_dsc00694.jpg"/>
          <p:cNvPicPr>
            <a:picLocks noChangeAspect="1"/>
          </p:cNvPicPr>
          <p:nvPr/>
        </p:nvPicPr>
        <p:blipFill>
          <a:blip r:embed="rId2" cstate="print"/>
          <a:stretch>
            <a:fillRect/>
          </a:stretch>
        </p:blipFill>
        <p:spPr>
          <a:xfrm>
            <a:off x="357158" y="4214818"/>
            <a:ext cx="3071834" cy="2286016"/>
          </a:xfrm>
          <a:prstGeom prst="rect">
            <a:avLst/>
          </a:prstGeom>
          <a:ln>
            <a:noFill/>
          </a:ln>
          <a:effectLst>
            <a:softEdge rad="112500"/>
          </a:effectLst>
        </p:spPr>
      </p:pic>
      <p:pic>
        <p:nvPicPr>
          <p:cNvPr id="7" name="Рисунок 6" descr="image2452608.jpg"/>
          <p:cNvPicPr>
            <a:picLocks noChangeAspect="1"/>
          </p:cNvPicPr>
          <p:nvPr/>
        </p:nvPicPr>
        <p:blipFill>
          <a:blip r:embed="rId3" cstate="print"/>
          <a:stretch>
            <a:fillRect/>
          </a:stretch>
        </p:blipFill>
        <p:spPr>
          <a:xfrm>
            <a:off x="5715008" y="357166"/>
            <a:ext cx="2786082" cy="1928826"/>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1152128"/>
          </a:xfrm>
        </p:spPr>
        <p:txBody>
          <a:bodyPr>
            <a:normAutofit fontScale="90000"/>
          </a:bodyPr>
          <a:lstStyle/>
          <a:p>
            <a:r>
              <a:rPr lang="ru-RU" dirty="0" smtClean="0"/>
              <a:t>Надо знать особенности детей и подростков.</a:t>
            </a:r>
            <a:endParaRPr lang="ru-RU" dirty="0"/>
          </a:p>
        </p:txBody>
      </p:sp>
      <p:sp>
        <p:nvSpPr>
          <p:cNvPr id="3" name="Содержимое 2"/>
          <p:cNvSpPr>
            <a:spLocks noGrp="1"/>
          </p:cNvSpPr>
          <p:nvPr>
            <p:ph idx="1"/>
          </p:nvPr>
        </p:nvSpPr>
        <p:spPr>
          <a:xfrm>
            <a:off x="500034" y="571480"/>
            <a:ext cx="8183880" cy="5976664"/>
          </a:xfrm>
        </p:spPr>
        <p:txBody>
          <a:bodyPr>
            <a:normAutofit fontScale="70000" lnSpcReduction="20000"/>
          </a:bodyPr>
          <a:lstStyle/>
          <a:p>
            <a:pPr>
              <a:buNone/>
            </a:pPr>
            <a:r>
              <a:rPr lang="ru-RU" dirty="0" smtClean="0"/>
              <a:t>	</a:t>
            </a:r>
          </a:p>
          <a:p>
            <a:pPr>
              <a:buNone/>
            </a:pPr>
            <a:endParaRPr lang="ru-RU" sz="3200" b="1" dirty="0" smtClean="0"/>
          </a:p>
          <a:p>
            <a:pPr>
              <a:buNone/>
            </a:pPr>
            <a:endParaRPr lang="ru-RU" sz="3200" b="1" dirty="0" smtClean="0"/>
          </a:p>
          <a:p>
            <a:pPr>
              <a:buNone/>
            </a:pPr>
            <a:r>
              <a:rPr lang="ru-RU" sz="3200" b="1" dirty="0" smtClean="0"/>
              <a:t>	Дети </a:t>
            </a:r>
            <a:r>
              <a:rPr lang="ru-RU" sz="3200" b="1" dirty="0"/>
              <a:t>до 13-14 лет видят только прямо, а боковым зрением слабо фиксируют происходящее («тоннельное зрение»);</a:t>
            </a:r>
          </a:p>
          <a:p>
            <a:pPr>
              <a:buNone/>
            </a:pPr>
            <a:r>
              <a:rPr lang="ru-RU" sz="3200" b="1" dirty="0" smtClean="0"/>
              <a:t>	Ребёнку </a:t>
            </a:r>
            <a:r>
              <a:rPr lang="ru-RU" sz="3200" b="1" dirty="0"/>
              <a:t>приходится поворачивать голову для того, чтобы иметь общее представление об окружающем пространстве. Для этого ребёнку понадобится 4 секунды, в то время как взрослому – четверть секунды; </a:t>
            </a:r>
          </a:p>
          <a:p>
            <a:pPr>
              <a:buNone/>
            </a:pPr>
            <a:r>
              <a:rPr lang="ru-RU" sz="3200" b="1" dirty="0" smtClean="0"/>
              <a:t>	Восприятие </a:t>
            </a:r>
            <a:r>
              <a:rPr lang="ru-RU" sz="3200" b="1" dirty="0"/>
              <a:t>ребёнком скорости, размера транспортного средства и расстояния до него также искажено; </a:t>
            </a:r>
          </a:p>
          <a:p>
            <a:pPr>
              <a:buNone/>
            </a:pPr>
            <a:r>
              <a:rPr lang="ru-RU" sz="3200" b="1" dirty="0" smtClean="0"/>
              <a:t>	Дети </a:t>
            </a:r>
            <a:r>
              <a:rPr lang="ru-RU" sz="3200" b="1" dirty="0"/>
              <a:t>с искажением воспринимают звуки на дороге; </a:t>
            </a:r>
          </a:p>
          <a:p>
            <a:pPr>
              <a:buNone/>
            </a:pPr>
            <a:r>
              <a:rPr lang="ru-RU" sz="3200" b="1" dirty="0" smtClean="0"/>
              <a:t>	У </a:t>
            </a:r>
            <a:r>
              <a:rPr lang="ru-RU" sz="3200" b="1" dirty="0"/>
              <a:t>них искажено восприятие размеров транспортных средств и т.п. </a:t>
            </a:r>
          </a:p>
          <a:p>
            <a:pPr>
              <a:buNone/>
            </a:pPr>
            <a:r>
              <a:rPr lang="ru-RU" sz="3200" b="1" i="1" dirty="0" smtClean="0"/>
              <a:t>	(</a:t>
            </a:r>
            <a:r>
              <a:rPr lang="ru-RU" sz="3200" b="1" i="1" dirty="0"/>
              <a:t>Психолог  В. АРУТЮНЯН в статье «Маленький «мыслитель» и дорога») </a:t>
            </a:r>
            <a:endParaRPr lang="ru-RU" sz="3200" b="1" dirty="0"/>
          </a:p>
          <a:p>
            <a:endParaRPr lang="ru-RU" dirty="0"/>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183880" cy="2060848"/>
          </a:xfrm>
        </p:spPr>
        <p:txBody>
          <a:bodyPr>
            <a:normAutofit fontScale="90000"/>
          </a:bodyPr>
          <a:lstStyle/>
          <a:p>
            <a:r>
              <a:rPr lang="ru-RU" dirty="0" smtClean="0"/>
              <a:t/>
            </a:r>
            <a:br>
              <a:rPr lang="ru-RU" dirty="0" smtClean="0"/>
            </a:br>
            <a:r>
              <a:rPr lang="ru-RU" dirty="0" smtClean="0"/>
              <a:t>Надо помнить, что изучение правил дорожного движения так же необходимо,</a:t>
            </a:r>
            <a:endParaRPr lang="ru-RU" dirty="0"/>
          </a:p>
        </p:txBody>
      </p:sp>
      <p:sp>
        <p:nvSpPr>
          <p:cNvPr id="3" name="Содержимое 2"/>
          <p:cNvSpPr>
            <a:spLocks noGrp="1"/>
          </p:cNvSpPr>
          <p:nvPr>
            <p:ph idx="1"/>
          </p:nvPr>
        </p:nvSpPr>
        <p:spPr>
          <a:xfrm>
            <a:off x="357158" y="2276872"/>
            <a:ext cx="8496944" cy="3768356"/>
          </a:xfrm>
        </p:spPr>
        <p:txBody>
          <a:bodyPr>
            <a:normAutofit/>
          </a:bodyPr>
          <a:lstStyle/>
          <a:p>
            <a:pPr>
              <a:buNone/>
            </a:pPr>
            <a:r>
              <a:rPr lang="ru-RU" b="1" dirty="0" smtClean="0"/>
              <a:t>	как </a:t>
            </a:r>
            <a:r>
              <a:rPr lang="ru-RU" b="1" dirty="0"/>
              <a:t>и изучение основных предметов (математики, русского языка в школе). Ведь безопасность жизни наших детей важна не менее показателя их интеллектуального развития, и даже намного значительнее.</a:t>
            </a:r>
          </a:p>
          <a:p>
            <a:endParaRPr lang="ru-RU" dirty="0"/>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60648"/>
            <a:ext cx="8183880" cy="194421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Обучая ребенка правилам дорожного движения, мы взрослые должны четко знать чему нужно научить детей.</a:t>
            </a:r>
            <a:endParaRPr lang="ru-RU" dirty="0"/>
          </a:p>
        </p:txBody>
      </p:sp>
      <p:sp>
        <p:nvSpPr>
          <p:cNvPr id="3" name="Содержимое 2"/>
          <p:cNvSpPr>
            <a:spLocks noGrp="1"/>
          </p:cNvSpPr>
          <p:nvPr>
            <p:ph idx="1"/>
          </p:nvPr>
        </p:nvSpPr>
        <p:spPr>
          <a:xfrm>
            <a:off x="502920" y="2204864"/>
            <a:ext cx="8183880" cy="3960440"/>
          </a:xfrm>
        </p:spPr>
        <p:txBody>
          <a:bodyPr>
            <a:normAutofit fontScale="77500" lnSpcReduction="20000"/>
          </a:bodyPr>
          <a:lstStyle/>
          <a:p>
            <a:pPr>
              <a:buNone/>
            </a:pPr>
            <a:r>
              <a:rPr lang="ru-RU" sz="3300" b="1" dirty="0" smtClean="0"/>
              <a:t>	Как </a:t>
            </a:r>
            <a:r>
              <a:rPr lang="ru-RU" sz="3300" b="1" dirty="0"/>
              <a:t>это сделать более </a:t>
            </a:r>
            <a:r>
              <a:rPr lang="ru-RU" sz="3300" b="1" dirty="0" smtClean="0"/>
              <a:t>эффективно? Для этого </a:t>
            </a:r>
            <a:r>
              <a:rPr lang="ru-RU" sz="3300" b="1" dirty="0"/>
              <a:t>надо хорошо разбираться в дорожных ситуациях и нам следует не только заранее проанализировать свой жизненный опыт, но и изучить необходимую литературу по теме «Правила дорожного движения». То, чему и, главное, как хорошо мы научим ребенка, какие навыки безопасного поведения на улице привьем ему, и будет оберегать его всю жизнь. </a:t>
            </a:r>
          </a:p>
          <a:p>
            <a:endParaRPr lang="ru-RU" dirty="0"/>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936104"/>
          </a:xfrm>
        </p:spPr>
        <p:txBody>
          <a:bodyPr/>
          <a:lstStyle/>
          <a:p>
            <a:r>
              <a:rPr lang="ru-RU" b="1" dirty="0" smtClean="0"/>
              <a:t>Памятка для родителей</a:t>
            </a:r>
            <a:endParaRPr lang="ru-RU" b="1" dirty="0"/>
          </a:p>
        </p:txBody>
      </p:sp>
      <p:sp>
        <p:nvSpPr>
          <p:cNvPr id="3" name="Содержимое 2"/>
          <p:cNvSpPr>
            <a:spLocks noGrp="1"/>
          </p:cNvSpPr>
          <p:nvPr>
            <p:ph idx="1"/>
          </p:nvPr>
        </p:nvSpPr>
        <p:spPr>
          <a:xfrm>
            <a:off x="457200" y="0"/>
            <a:ext cx="8686800" cy="6525344"/>
          </a:xfrm>
        </p:spPr>
        <p:txBody>
          <a:bodyPr>
            <a:normAutofit/>
          </a:bodyPr>
          <a:lstStyle/>
          <a:p>
            <a:pPr>
              <a:buNone/>
            </a:pPr>
            <a:r>
              <a:rPr lang="ru-RU" b="1" dirty="0" smtClean="0"/>
              <a:t>	</a:t>
            </a:r>
            <a:endParaRPr lang="ru-RU" dirty="0"/>
          </a:p>
          <a:p>
            <a:pPr>
              <a:buNone/>
            </a:pPr>
            <a:r>
              <a:rPr lang="ru-RU" b="1" dirty="0" smtClean="0"/>
              <a:t>	</a:t>
            </a:r>
          </a:p>
          <a:p>
            <a:pPr>
              <a:buNone/>
            </a:pPr>
            <a:endParaRPr lang="ru-RU" b="1" dirty="0" smtClean="0"/>
          </a:p>
          <a:p>
            <a:pPr>
              <a:buNone/>
            </a:pPr>
            <a:r>
              <a:rPr lang="ru-RU" b="1" dirty="0" smtClean="0"/>
              <a:t>«</a:t>
            </a:r>
            <a:r>
              <a:rPr lang="ru-RU" sz="3200" b="1" dirty="0"/>
              <a:t>Как научить детей правильно оценивать дорожную </a:t>
            </a:r>
            <a:r>
              <a:rPr lang="ru-RU" sz="3200" b="1" dirty="0" smtClean="0"/>
              <a:t>обстановку?</a:t>
            </a:r>
            <a:r>
              <a:rPr lang="ru-RU" b="1" dirty="0" smtClean="0"/>
              <a:t>»</a:t>
            </a:r>
            <a:endParaRPr lang="ru-RU" dirty="0"/>
          </a:p>
          <a:p>
            <a:pPr lvl="2">
              <a:buNone/>
            </a:pPr>
            <a:r>
              <a:rPr lang="ru-RU" dirty="0" smtClean="0"/>
              <a:t>	</a:t>
            </a:r>
            <a:endParaRPr lang="ru-RU" dirty="0"/>
          </a:p>
        </p:txBody>
      </p:sp>
      <p:pic>
        <p:nvPicPr>
          <p:cNvPr id="6" name="Рисунок 5" descr="196_avtogorod.jpg"/>
          <p:cNvPicPr>
            <a:picLocks noChangeAspect="1"/>
          </p:cNvPicPr>
          <p:nvPr/>
        </p:nvPicPr>
        <p:blipFill>
          <a:blip r:embed="rId2" cstate="print"/>
          <a:stretch>
            <a:fillRect/>
          </a:stretch>
        </p:blipFill>
        <p:spPr>
          <a:xfrm>
            <a:off x="785786" y="3000372"/>
            <a:ext cx="3810000" cy="2857500"/>
          </a:xfrm>
          <a:prstGeom prst="rect">
            <a:avLst/>
          </a:prstGeom>
          <a:ln>
            <a:noFill/>
          </a:ln>
          <a:effectLst>
            <a:softEdge rad="112500"/>
          </a:effectLst>
        </p:spPr>
      </p:pic>
      <p:pic>
        <p:nvPicPr>
          <p:cNvPr id="7" name="Рисунок 6" descr="x_facaeee1.jpg"/>
          <p:cNvPicPr>
            <a:picLocks noChangeAspect="1"/>
          </p:cNvPicPr>
          <p:nvPr/>
        </p:nvPicPr>
        <p:blipFill>
          <a:blip r:embed="rId3" cstate="print"/>
          <a:stretch>
            <a:fillRect/>
          </a:stretch>
        </p:blipFill>
        <p:spPr>
          <a:xfrm>
            <a:off x="4929190" y="2714620"/>
            <a:ext cx="3175000" cy="2797176"/>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60648"/>
            <a:ext cx="8183880" cy="1296144"/>
          </a:xfrm>
        </p:spPr>
        <p:txBody>
          <a:bodyPr>
            <a:normAutofit/>
          </a:bodyPr>
          <a:lstStyle/>
          <a:p>
            <a:r>
              <a:rPr lang="ru-RU" sz="3600" b="1" dirty="0" smtClean="0"/>
              <a:t>Главная опасность – стоящая машина.</a:t>
            </a:r>
            <a:endParaRPr lang="ru-RU" sz="3600" b="1" dirty="0"/>
          </a:p>
        </p:txBody>
      </p:sp>
      <p:sp>
        <p:nvSpPr>
          <p:cNvPr id="3" name="Содержимое 2"/>
          <p:cNvSpPr>
            <a:spLocks noGrp="1"/>
          </p:cNvSpPr>
          <p:nvPr>
            <p:ph idx="1"/>
          </p:nvPr>
        </p:nvSpPr>
        <p:spPr>
          <a:xfrm>
            <a:off x="502920" y="1428736"/>
            <a:ext cx="3711890" cy="4664560"/>
          </a:xfrm>
        </p:spPr>
        <p:txBody>
          <a:bodyPr>
            <a:normAutofit fontScale="92500" lnSpcReduction="20000"/>
          </a:bodyPr>
          <a:lstStyle/>
          <a:p>
            <a:pPr>
              <a:buNone/>
            </a:pPr>
            <a:r>
              <a:rPr lang="ru-RU" dirty="0" smtClean="0"/>
              <a:t>	</a:t>
            </a:r>
            <a:r>
              <a:rPr lang="ru-RU" sz="2400" b="1" dirty="0" smtClean="0"/>
              <a:t>Почему</a:t>
            </a:r>
            <a:r>
              <a:rPr lang="ru-RU" sz="2400" b="1" dirty="0"/>
              <a:t>? Да потому,  что заранее увидев приближающийся автомобиль, пешеход, уступит ему дорогу. </a:t>
            </a:r>
            <a:endParaRPr lang="ru-RU" sz="2400" b="1" dirty="0" smtClean="0"/>
          </a:p>
          <a:p>
            <a:pPr>
              <a:buNone/>
            </a:pPr>
            <a:r>
              <a:rPr lang="ru-RU" sz="2400" b="1" dirty="0"/>
              <a:t>	</a:t>
            </a:r>
            <a:r>
              <a:rPr lang="ru-RU" sz="2400" b="1" dirty="0" smtClean="0"/>
              <a:t>Стоящая </a:t>
            </a:r>
            <a:r>
              <a:rPr lang="ru-RU" sz="2400" b="1" dirty="0"/>
              <a:t>же машина обманывает: она может закрывать собой идущую, мешает вовремя заметить опасность</a:t>
            </a:r>
            <a:r>
              <a:rPr lang="ru-RU" b="1" dirty="0"/>
              <a:t>. </a:t>
            </a:r>
          </a:p>
          <a:p>
            <a:pPr>
              <a:buNone/>
            </a:pPr>
            <a:endParaRPr lang="ru-RU" dirty="0"/>
          </a:p>
        </p:txBody>
      </p:sp>
      <p:pic>
        <p:nvPicPr>
          <p:cNvPr id="5" name="Рисунок 4" descr="deti2.jpg"/>
          <p:cNvPicPr>
            <a:picLocks noChangeAspect="1"/>
          </p:cNvPicPr>
          <p:nvPr/>
        </p:nvPicPr>
        <p:blipFill>
          <a:blip r:embed="rId2" cstate="print"/>
          <a:stretch>
            <a:fillRect/>
          </a:stretch>
        </p:blipFill>
        <p:spPr>
          <a:xfrm>
            <a:off x="5000628" y="1285860"/>
            <a:ext cx="3071834" cy="4071966"/>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864096"/>
          </a:xfrm>
        </p:spPr>
        <p:txBody>
          <a:bodyPr/>
          <a:lstStyle/>
          <a:p>
            <a:r>
              <a:rPr lang="ru-RU" b="1" dirty="0" smtClean="0"/>
              <a:t>Правило №1</a:t>
            </a:r>
            <a:endParaRPr lang="ru-RU" b="1" dirty="0"/>
          </a:p>
        </p:txBody>
      </p:sp>
      <p:sp>
        <p:nvSpPr>
          <p:cNvPr id="3" name="Содержимое 2"/>
          <p:cNvSpPr>
            <a:spLocks noGrp="1"/>
          </p:cNvSpPr>
          <p:nvPr>
            <p:ph idx="1"/>
          </p:nvPr>
        </p:nvSpPr>
        <p:spPr>
          <a:xfrm>
            <a:off x="395536" y="0"/>
            <a:ext cx="7962678" cy="4221088"/>
          </a:xfrm>
        </p:spPr>
        <p:txBody>
          <a:bodyPr>
            <a:normAutofit fontScale="77500" lnSpcReduction="20000"/>
          </a:bodyPr>
          <a:lstStyle/>
          <a:p>
            <a:pPr>
              <a:buNone/>
            </a:pPr>
            <a:endParaRPr lang="ru-RU" dirty="0"/>
          </a:p>
          <a:p>
            <a:pPr>
              <a:buNone/>
            </a:pPr>
            <a:r>
              <a:rPr lang="ru-RU" dirty="0" smtClean="0"/>
              <a:t>	</a:t>
            </a:r>
          </a:p>
          <a:p>
            <a:pPr>
              <a:buNone/>
            </a:pPr>
            <a:endParaRPr lang="ru-RU" sz="2400" dirty="0" smtClean="0"/>
          </a:p>
          <a:p>
            <a:pPr>
              <a:buNone/>
            </a:pPr>
            <a:endParaRPr lang="ru-RU" sz="2400" dirty="0" smtClean="0"/>
          </a:p>
          <a:p>
            <a:pPr>
              <a:buNone/>
            </a:pPr>
            <a:r>
              <a:rPr lang="ru-RU" sz="2400" dirty="0" smtClean="0"/>
              <a:t>   </a:t>
            </a:r>
            <a:r>
              <a:rPr lang="ru-RU" sz="2400" b="1" dirty="0" smtClean="0"/>
              <a:t>Нельзя </a:t>
            </a:r>
            <a:r>
              <a:rPr lang="ru-RU" sz="2400" b="1" dirty="0"/>
              <a:t>выходить на дорогу из-за стоящих </a:t>
            </a:r>
            <a:r>
              <a:rPr lang="ru-RU" sz="2400" b="1" dirty="0" smtClean="0"/>
              <a:t>машин. В </a:t>
            </a:r>
            <a:r>
              <a:rPr lang="ru-RU" sz="2400" b="1" dirty="0"/>
              <a:t>крайнем случае, нужно осторожно выглянуть из-за стоящего автомобиля, убедиться, что опасности нет, и только тогда переходить улицу. Понаблюдайте вместе с ребенком за стоящими у края проезжей части машинами и обратите внимание  на тот момент, когда из-за стоящей машины внезапно появляется другая машина. </a:t>
            </a:r>
            <a:r>
              <a:rPr lang="ru-RU" sz="2400" b="1" dirty="0" smtClean="0"/>
              <a:t>Обратите </a:t>
            </a:r>
            <a:r>
              <a:rPr lang="ru-RU" sz="2400" b="1" dirty="0"/>
              <a:t>внимание ребенка на то</a:t>
            </a:r>
            <a:r>
              <a:rPr lang="ru-RU" sz="2400" b="1" dirty="0" smtClean="0"/>
              <a:t>, </a:t>
            </a:r>
            <a:r>
              <a:rPr lang="ru-RU" sz="2400" b="1" dirty="0"/>
              <a:t>что стоящий на остановке автобус </a:t>
            </a:r>
            <a:r>
              <a:rPr lang="ru-RU" sz="2400" b="1" dirty="0" smtClean="0"/>
              <a:t>тоже мешает </a:t>
            </a:r>
            <a:r>
              <a:rPr lang="ru-RU" sz="2400" b="1" dirty="0"/>
              <a:t>увидеть движущийся за ним автомобиль.</a:t>
            </a:r>
          </a:p>
          <a:p>
            <a:endParaRPr lang="ru-RU" dirty="0"/>
          </a:p>
        </p:txBody>
      </p:sp>
      <p:pic>
        <p:nvPicPr>
          <p:cNvPr id="5" name="Рисунок 4" descr="198.JPG"/>
          <p:cNvPicPr>
            <a:picLocks noChangeAspect="1"/>
          </p:cNvPicPr>
          <p:nvPr/>
        </p:nvPicPr>
        <p:blipFill>
          <a:blip r:embed="rId2" cstate="print"/>
          <a:stretch>
            <a:fillRect/>
          </a:stretch>
        </p:blipFill>
        <p:spPr>
          <a:xfrm>
            <a:off x="4572000" y="3500414"/>
            <a:ext cx="4000528" cy="3357586"/>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183880" cy="792088"/>
          </a:xfrm>
        </p:spPr>
        <p:txBody>
          <a:bodyPr/>
          <a:lstStyle/>
          <a:p>
            <a:r>
              <a:rPr lang="ru-RU" b="1" dirty="0" smtClean="0"/>
              <a:t>Правило №2</a:t>
            </a:r>
            <a:endParaRPr lang="ru-RU" b="1" dirty="0"/>
          </a:p>
        </p:txBody>
      </p:sp>
      <p:sp>
        <p:nvSpPr>
          <p:cNvPr id="3" name="Содержимое 2"/>
          <p:cNvSpPr>
            <a:spLocks noGrp="1"/>
          </p:cNvSpPr>
          <p:nvPr>
            <p:ph idx="1"/>
          </p:nvPr>
        </p:nvSpPr>
        <p:spPr>
          <a:xfrm>
            <a:off x="357158" y="285728"/>
            <a:ext cx="4572032" cy="5706960"/>
          </a:xfrm>
        </p:spPr>
        <p:txBody>
          <a:bodyPr>
            <a:normAutofit fontScale="77500" lnSpcReduction="20000"/>
          </a:bodyPr>
          <a:lstStyle/>
          <a:p>
            <a:pPr>
              <a:buNone/>
            </a:pPr>
            <a:endParaRPr lang="ru-RU" dirty="0"/>
          </a:p>
          <a:p>
            <a:pPr>
              <a:buNone/>
            </a:pPr>
            <a:r>
              <a:rPr lang="ru-RU" b="1" dirty="0" smtClean="0"/>
              <a:t>	</a:t>
            </a:r>
          </a:p>
          <a:p>
            <a:pPr>
              <a:buNone/>
            </a:pPr>
            <a:r>
              <a:rPr lang="ru-RU" b="1" dirty="0" smtClean="0"/>
              <a:t>	</a:t>
            </a:r>
          </a:p>
          <a:p>
            <a:pPr>
              <a:buNone/>
            </a:pPr>
            <a:endParaRPr lang="ru-RU" b="1" dirty="0" smtClean="0"/>
          </a:p>
          <a:p>
            <a:pPr>
              <a:buNone/>
            </a:pPr>
            <a:r>
              <a:rPr lang="ru-RU" b="1" dirty="0" smtClean="0"/>
              <a:t>	Не </a:t>
            </a:r>
            <a:r>
              <a:rPr lang="ru-RU" b="1" dirty="0"/>
              <a:t>обходите стоящий автобус ни спереди, ни сзади! </a:t>
            </a:r>
            <a:endParaRPr lang="ru-RU" dirty="0"/>
          </a:p>
          <a:p>
            <a:pPr>
              <a:buNone/>
            </a:pPr>
            <a:r>
              <a:rPr lang="ru-RU" dirty="0" smtClean="0"/>
              <a:t>	Стоящий </a:t>
            </a:r>
            <a:r>
              <a:rPr lang="ru-RU" dirty="0"/>
              <a:t>автобус, как его ни обходи - спереди или сзади, закрывает собою участок дороги, по которому в тот момент, когда вы решили ее перейти, может проезжать автомобиль. Кроме того, люди возле остановки обычно спешат и забывают о безопасности. Надо подождать, пока автобус отъедет.</a:t>
            </a:r>
          </a:p>
          <a:p>
            <a:endParaRPr lang="ru-RU" dirty="0"/>
          </a:p>
        </p:txBody>
      </p:sp>
      <p:pic>
        <p:nvPicPr>
          <p:cNvPr id="5" name="Рисунок 4" descr="161624.jpg"/>
          <p:cNvPicPr>
            <a:picLocks noChangeAspect="1"/>
          </p:cNvPicPr>
          <p:nvPr/>
        </p:nvPicPr>
        <p:blipFill>
          <a:blip r:embed="rId2" cstate="print"/>
          <a:stretch>
            <a:fillRect/>
          </a:stretch>
        </p:blipFill>
        <p:spPr>
          <a:xfrm>
            <a:off x="5000628" y="1428736"/>
            <a:ext cx="3214710" cy="3500443"/>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500042"/>
            <a:ext cx="3571900" cy="648072"/>
          </a:xfrm>
        </p:spPr>
        <p:txBody>
          <a:bodyPr/>
          <a:lstStyle/>
          <a:p>
            <a:r>
              <a:rPr lang="ru-RU" b="1" dirty="0" smtClean="0"/>
              <a:t>Правило №3</a:t>
            </a:r>
            <a:endParaRPr lang="ru-RU" b="1" dirty="0"/>
          </a:p>
        </p:txBody>
      </p:sp>
      <p:sp>
        <p:nvSpPr>
          <p:cNvPr id="3" name="Содержимое 2"/>
          <p:cNvSpPr>
            <a:spLocks noGrp="1"/>
          </p:cNvSpPr>
          <p:nvPr>
            <p:ph idx="1"/>
          </p:nvPr>
        </p:nvSpPr>
        <p:spPr>
          <a:xfrm>
            <a:off x="5357818" y="1285860"/>
            <a:ext cx="3328982" cy="4714908"/>
          </a:xfrm>
        </p:spPr>
        <p:txBody>
          <a:bodyPr>
            <a:normAutofit fontScale="55000" lnSpcReduction="20000"/>
          </a:bodyPr>
          <a:lstStyle/>
          <a:p>
            <a:pPr>
              <a:buNone/>
            </a:pPr>
            <a:r>
              <a:rPr lang="ru-RU" sz="3600" b="1" dirty="0" smtClean="0"/>
              <a:t>И </a:t>
            </a:r>
            <a:r>
              <a:rPr lang="ru-RU" sz="3600" b="1" dirty="0"/>
              <a:t>у светофора можно встретить опасность!</a:t>
            </a:r>
            <a:endParaRPr lang="ru-RU" sz="3600" dirty="0"/>
          </a:p>
          <a:p>
            <a:pPr>
              <a:buNone/>
            </a:pPr>
            <a:r>
              <a:rPr lang="ru-RU" dirty="0" smtClean="0"/>
              <a:t>	Дети </a:t>
            </a:r>
            <a:r>
              <a:rPr lang="ru-RU" dirty="0"/>
              <a:t>часто рассуждают так: «Машины еще стоят, водители меня видят и пропустят». Они ошибаются. Сразу после включения зеленого сигнала для водителей на переход может выехать автомобиль, который был не виден за стоящими машинами и шофер которого не видит пешехода. Если погас зеленый сигнал светофора для пешеходов - нужно остановиться.  Ребенок должен не только дождаться нужного света, но и убедиться в том, что все машины остановились.</a:t>
            </a:r>
          </a:p>
          <a:p>
            <a:endParaRPr lang="ru-RU" dirty="0"/>
          </a:p>
        </p:txBody>
      </p:sp>
      <p:pic>
        <p:nvPicPr>
          <p:cNvPr id="5" name="Рисунок 4" descr="4706495.jpg"/>
          <p:cNvPicPr>
            <a:picLocks noChangeAspect="1"/>
          </p:cNvPicPr>
          <p:nvPr/>
        </p:nvPicPr>
        <p:blipFill>
          <a:blip r:embed="rId2" cstate="print"/>
          <a:stretch>
            <a:fillRect/>
          </a:stretch>
        </p:blipFill>
        <p:spPr>
          <a:xfrm>
            <a:off x="571472" y="1714488"/>
            <a:ext cx="5072098" cy="3516632"/>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720080"/>
          </a:xfrm>
        </p:spPr>
        <p:txBody>
          <a:bodyPr/>
          <a:lstStyle/>
          <a:p>
            <a:r>
              <a:rPr lang="ru-RU" b="1" dirty="0" smtClean="0"/>
              <a:t>Правило №4</a:t>
            </a:r>
            <a:endParaRPr lang="ru-RU" b="1" dirty="0"/>
          </a:p>
        </p:txBody>
      </p:sp>
      <p:sp>
        <p:nvSpPr>
          <p:cNvPr id="3" name="Содержимое 2"/>
          <p:cNvSpPr>
            <a:spLocks noGrp="1"/>
          </p:cNvSpPr>
          <p:nvPr>
            <p:ph idx="1"/>
          </p:nvPr>
        </p:nvSpPr>
        <p:spPr>
          <a:xfrm>
            <a:off x="457200" y="404664"/>
            <a:ext cx="3826768" cy="5616624"/>
          </a:xfrm>
        </p:spPr>
        <p:txBody>
          <a:bodyPr>
            <a:normAutofit fontScale="92500" lnSpcReduction="10000"/>
          </a:bodyPr>
          <a:lstStyle/>
          <a:p>
            <a:pPr>
              <a:buNone/>
            </a:pPr>
            <a:endParaRPr lang="ru-RU" dirty="0"/>
          </a:p>
          <a:p>
            <a:pPr>
              <a:buNone/>
            </a:pPr>
            <a:r>
              <a:rPr lang="ru-RU" dirty="0" smtClean="0"/>
              <a:t>	</a:t>
            </a:r>
          </a:p>
          <a:p>
            <a:pPr>
              <a:buNone/>
            </a:pPr>
            <a:endParaRPr lang="ru-RU" dirty="0" smtClean="0"/>
          </a:p>
          <a:p>
            <a:pPr>
              <a:buNone/>
            </a:pPr>
            <a:r>
              <a:rPr lang="ru-RU" dirty="0" smtClean="0"/>
              <a:t>	Вырабатывайте </a:t>
            </a:r>
            <a:r>
              <a:rPr lang="ru-RU" dirty="0"/>
              <a:t>у ребенка привычку всегда перед выходом на дорогу, даже если на ней нет машин, </a:t>
            </a:r>
            <a:r>
              <a:rPr lang="ru-RU" dirty="0" smtClean="0"/>
              <a:t>приостановить-</a:t>
            </a:r>
          </a:p>
          <a:p>
            <a:pPr>
              <a:buNone/>
            </a:pPr>
            <a:r>
              <a:rPr lang="ru-RU" dirty="0" smtClean="0"/>
              <a:t>	</a:t>
            </a:r>
            <a:r>
              <a:rPr lang="ru-RU" dirty="0" err="1" smtClean="0"/>
              <a:t>ся</a:t>
            </a:r>
            <a:r>
              <a:rPr lang="ru-RU" dirty="0"/>
              <a:t>, оглядеться, прислушаться - и только тогда переходить улицу.</a:t>
            </a:r>
          </a:p>
          <a:p>
            <a:endParaRPr lang="ru-RU" dirty="0"/>
          </a:p>
        </p:txBody>
      </p:sp>
      <p:pic>
        <p:nvPicPr>
          <p:cNvPr id="5" name="Рисунок 4" descr="child-in-cross-walk.jpg"/>
          <p:cNvPicPr>
            <a:picLocks noChangeAspect="1"/>
          </p:cNvPicPr>
          <p:nvPr/>
        </p:nvPicPr>
        <p:blipFill>
          <a:blip r:embed="rId2" cstate="print"/>
          <a:stretch>
            <a:fillRect/>
          </a:stretch>
        </p:blipFill>
        <p:spPr>
          <a:xfrm>
            <a:off x="4214810" y="428604"/>
            <a:ext cx="4194719" cy="5572140"/>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648072"/>
          </a:xfrm>
        </p:spPr>
        <p:txBody>
          <a:bodyPr/>
          <a:lstStyle/>
          <a:p>
            <a:r>
              <a:rPr lang="ru-RU" b="1" dirty="0" smtClean="0"/>
              <a:t>Правило №5</a:t>
            </a:r>
            <a:endParaRPr lang="ru-RU" b="1" dirty="0"/>
          </a:p>
        </p:txBody>
      </p:sp>
      <p:sp>
        <p:nvSpPr>
          <p:cNvPr id="3" name="Содержимое 2"/>
          <p:cNvSpPr>
            <a:spLocks noGrp="1"/>
          </p:cNvSpPr>
          <p:nvPr>
            <p:ph idx="1"/>
          </p:nvPr>
        </p:nvSpPr>
        <p:spPr>
          <a:xfrm>
            <a:off x="539552" y="332656"/>
            <a:ext cx="4603952" cy="6192688"/>
          </a:xfrm>
        </p:spPr>
        <p:txBody>
          <a:bodyPr>
            <a:normAutofit fontScale="85000" lnSpcReduction="20000"/>
          </a:bodyPr>
          <a:lstStyle/>
          <a:p>
            <a:pPr>
              <a:buNone/>
            </a:pPr>
            <a:r>
              <a:rPr lang="ru-RU" sz="2400" dirty="0" smtClean="0"/>
              <a:t>	</a:t>
            </a:r>
          </a:p>
          <a:p>
            <a:pPr>
              <a:buNone/>
            </a:pPr>
            <a:endParaRPr lang="ru-RU" sz="2400" dirty="0" smtClean="0"/>
          </a:p>
          <a:p>
            <a:pPr>
              <a:buNone/>
            </a:pPr>
            <a:endParaRPr lang="ru-RU" sz="2400" dirty="0" smtClean="0"/>
          </a:p>
          <a:p>
            <a:pPr>
              <a:buNone/>
            </a:pPr>
            <a:r>
              <a:rPr lang="ru-RU" sz="2400" dirty="0" smtClean="0"/>
              <a:t>	</a:t>
            </a:r>
            <a:r>
              <a:rPr lang="ru-RU" sz="2400" b="1" dirty="0" smtClean="0"/>
              <a:t>Прочные </a:t>
            </a:r>
            <a:r>
              <a:rPr lang="ru-RU" sz="2400" b="1" dirty="0"/>
              <a:t>навыки транспортного поведения детей формируются только повседневной систематической тренировкой! Во время каждой прогулки с детьми, поездки с ними по делам, в гости, за город и т.п. учите их наблюдать за улицей и транспортом, анализировать встречающиеся дорожные ситуации, видеть в них опасные элементы, безошибочно действовать в различных обстоятельствах</a:t>
            </a:r>
            <a:r>
              <a:rPr lang="ru-RU" sz="2400" b="1" dirty="0" smtClean="0"/>
              <a:t>.</a:t>
            </a:r>
          </a:p>
          <a:p>
            <a:pPr>
              <a:buNone/>
            </a:pPr>
            <a:r>
              <a:rPr lang="ru-RU" dirty="0" smtClean="0"/>
              <a:t> </a:t>
            </a:r>
          </a:p>
          <a:p>
            <a:pPr>
              <a:buNone/>
            </a:pPr>
            <a:endParaRPr lang="ru-RU" dirty="0" smtClean="0"/>
          </a:p>
          <a:p>
            <a:pPr>
              <a:buNone/>
            </a:pPr>
            <a:endParaRPr lang="ru-RU" dirty="0"/>
          </a:p>
          <a:p>
            <a:endParaRPr lang="ru-RU" dirty="0"/>
          </a:p>
        </p:txBody>
      </p:sp>
      <p:pic>
        <p:nvPicPr>
          <p:cNvPr id="5" name="Рисунок 4" descr="s81929152.jpg"/>
          <p:cNvPicPr>
            <a:picLocks noChangeAspect="1"/>
          </p:cNvPicPr>
          <p:nvPr/>
        </p:nvPicPr>
        <p:blipFill>
          <a:blip r:embed="rId2" cstate="print"/>
          <a:stretch>
            <a:fillRect/>
          </a:stretch>
        </p:blipFill>
        <p:spPr>
          <a:xfrm>
            <a:off x="5072066" y="785794"/>
            <a:ext cx="3400425" cy="4762500"/>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404664"/>
            <a:ext cx="8317552" cy="6192688"/>
          </a:xfrm>
        </p:spPr>
        <p:txBody>
          <a:bodyPr>
            <a:normAutofit/>
          </a:bodyPr>
          <a:lstStyle/>
          <a:p>
            <a:pPr>
              <a:buNone/>
            </a:pPr>
            <a:r>
              <a:rPr lang="ru-RU" b="1" dirty="0" smtClean="0"/>
              <a:t>	</a:t>
            </a:r>
          </a:p>
          <a:p>
            <a:pPr>
              <a:buNone/>
            </a:pPr>
            <a:r>
              <a:rPr lang="ru-RU" b="1" dirty="0" smtClean="0"/>
              <a:t>	</a:t>
            </a:r>
          </a:p>
          <a:p>
            <a:pPr>
              <a:buNone/>
            </a:pPr>
            <a:endParaRPr lang="en-US" b="1" dirty="0" smtClean="0">
              <a:latin typeface="Comic Sans MS" pitchFamily="66" charset="0"/>
            </a:endParaRPr>
          </a:p>
          <a:p>
            <a:pPr>
              <a:buNone/>
            </a:pPr>
            <a:r>
              <a:rPr lang="en-US" b="1" dirty="0" smtClean="0">
                <a:latin typeface="Comic Sans MS" pitchFamily="66" charset="0"/>
              </a:rPr>
              <a:t> </a:t>
            </a:r>
            <a:r>
              <a:rPr lang="ru-RU" b="1" dirty="0" smtClean="0">
                <a:latin typeface="Comic Sans MS" pitchFamily="66" charset="0"/>
              </a:rPr>
              <a:t> Составила </a:t>
            </a:r>
          </a:p>
          <a:p>
            <a:pPr>
              <a:buNone/>
            </a:pPr>
            <a:r>
              <a:rPr lang="en-US" b="1" dirty="0" smtClean="0">
                <a:latin typeface="Comic Sans MS" pitchFamily="66" charset="0"/>
              </a:rPr>
              <a:t>  </a:t>
            </a:r>
            <a:r>
              <a:rPr lang="ru-RU" b="1" dirty="0" smtClean="0">
                <a:latin typeface="Comic Sans MS" pitchFamily="66" charset="0"/>
              </a:rPr>
              <a:t>и провела презентацию</a:t>
            </a:r>
          </a:p>
          <a:p>
            <a:pPr>
              <a:buNone/>
            </a:pPr>
            <a:r>
              <a:rPr lang="ru-RU" b="1" dirty="0" smtClean="0">
                <a:latin typeface="Comic Sans MS" pitchFamily="66" charset="0"/>
              </a:rPr>
              <a:t>	воспитатель </a:t>
            </a:r>
            <a:r>
              <a:rPr lang="en-US" b="1" dirty="0" smtClean="0">
                <a:latin typeface="Comic Sans MS" pitchFamily="66" charset="0"/>
              </a:rPr>
              <a:t>I </a:t>
            </a:r>
            <a:r>
              <a:rPr lang="ru-RU" b="1" dirty="0" smtClean="0">
                <a:latin typeface="Comic Sans MS" pitchFamily="66" charset="0"/>
              </a:rPr>
              <a:t>квалификационной категории МБДОУ комбинированного</a:t>
            </a:r>
          </a:p>
          <a:p>
            <a:pPr>
              <a:buNone/>
            </a:pPr>
            <a:r>
              <a:rPr lang="ru-RU" b="1" dirty="0" smtClean="0">
                <a:latin typeface="Comic Sans MS" pitchFamily="66" charset="0"/>
              </a:rPr>
              <a:t>	 вида №5 «Умка»</a:t>
            </a:r>
          </a:p>
          <a:p>
            <a:pPr>
              <a:buNone/>
            </a:pPr>
            <a:r>
              <a:rPr lang="ru-RU" b="1" dirty="0" smtClean="0">
                <a:latin typeface="Comic Sans MS" pitchFamily="66" charset="0"/>
              </a:rPr>
              <a:t>	г. Балаково Саратовской области.</a:t>
            </a:r>
          </a:p>
          <a:p>
            <a:pPr>
              <a:buNone/>
            </a:pPr>
            <a:endParaRPr lang="ru-RU" b="1" dirty="0" smtClean="0">
              <a:latin typeface="Comic Sans MS" pitchFamily="66" charset="0"/>
            </a:endParaRPr>
          </a:p>
          <a:p>
            <a:pPr>
              <a:buNone/>
            </a:pPr>
            <a:r>
              <a:rPr lang="ru-RU" b="1" dirty="0" smtClean="0">
                <a:latin typeface="Comic Sans MS" pitchFamily="66" charset="0"/>
              </a:rPr>
              <a:t>	Ермилова Ольга Николаевна</a:t>
            </a:r>
            <a:endParaRPr lang="ru-RU" b="1" dirty="0">
              <a:latin typeface="Comic Sans MS" pitchFamily="66" charset="0"/>
            </a:endParaRPr>
          </a:p>
        </p:txBody>
      </p:sp>
      <p:pic>
        <p:nvPicPr>
          <p:cNvPr id="5" name="Рисунок 4" descr="x_3a2c5e89.jpg"/>
          <p:cNvPicPr>
            <a:picLocks noChangeAspect="1"/>
          </p:cNvPicPr>
          <p:nvPr/>
        </p:nvPicPr>
        <p:blipFill>
          <a:blip r:embed="rId2" cstate="print"/>
          <a:stretch>
            <a:fillRect/>
          </a:stretch>
        </p:blipFill>
        <p:spPr>
          <a:xfrm>
            <a:off x="6000760" y="571480"/>
            <a:ext cx="2357454" cy="2214578"/>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720080"/>
          </a:xfrm>
        </p:spPr>
        <p:txBody>
          <a:bodyPr/>
          <a:lstStyle/>
          <a:p>
            <a:r>
              <a:rPr lang="ru-RU" b="1" dirty="0" smtClean="0"/>
              <a:t>Правило №6</a:t>
            </a:r>
            <a:endParaRPr lang="ru-RU" b="1" dirty="0"/>
          </a:p>
        </p:txBody>
      </p:sp>
      <p:sp>
        <p:nvSpPr>
          <p:cNvPr id="3" name="Содержимое 2"/>
          <p:cNvSpPr>
            <a:spLocks noGrp="1"/>
          </p:cNvSpPr>
          <p:nvPr>
            <p:ph idx="1"/>
          </p:nvPr>
        </p:nvSpPr>
        <p:spPr>
          <a:xfrm>
            <a:off x="323528" y="260648"/>
            <a:ext cx="8363272" cy="6192688"/>
          </a:xfrm>
        </p:spPr>
        <p:txBody>
          <a:bodyPr>
            <a:normAutofit fontScale="47500" lnSpcReduction="20000"/>
          </a:bodyPr>
          <a:lstStyle/>
          <a:p>
            <a:pPr>
              <a:buNone/>
            </a:pPr>
            <a:endParaRPr lang="ru-RU" sz="4400" dirty="0"/>
          </a:p>
          <a:p>
            <a:pPr>
              <a:buNone/>
            </a:pPr>
            <a:r>
              <a:rPr lang="ru-RU" sz="4400" dirty="0" smtClean="0"/>
              <a:t>	</a:t>
            </a:r>
          </a:p>
          <a:p>
            <a:pPr>
              <a:buNone/>
            </a:pPr>
            <a:endParaRPr lang="ru-RU" sz="4400" dirty="0" smtClean="0"/>
          </a:p>
          <a:p>
            <a:pPr>
              <a:buNone/>
            </a:pPr>
            <a:r>
              <a:rPr lang="ru-RU" sz="4400" b="1" dirty="0" smtClean="0"/>
              <a:t>	Не </a:t>
            </a:r>
            <a:r>
              <a:rPr lang="ru-RU" sz="4400" b="1" dirty="0"/>
              <a:t>надо прививать детям излишнее чувство страха перед дорожным движением, движущимися автомобилями. Пусть все, что связано со школой, в том числе и дорога, у ребенка ассоциируется с ярким и добрым. При этом надо научить его быть внимательным, а это непростая вещь. Процессы восприятия, внимания и реакции у ребенка и  у взрослого совершенно разные. Опытные водители знают, например, что подавать звуковой сигнал, при виде бегущего через проезжую часть ребенка опасно. Ребенок может поступить непредсказуемо – вместо того, чтобы остановиться, он может понестись без оглядки под колеса другому автомобилю. Даже те дети, которые знают правила дорожного движения, случается, их нарушают. Не сочтите за труд помочь детям. Может быть, вам придется остановить ребенка, который не хочет дождаться сигнала светофора. Делайте это доброжелательно.</a:t>
            </a:r>
          </a:p>
          <a:p>
            <a:endParaRPr lang="ru-RU" dirty="0"/>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864096"/>
          </a:xfrm>
        </p:spPr>
        <p:txBody>
          <a:bodyPr/>
          <a:lstStyle/>
          <a:p>
            <a:r>
              <a:rPr lang="ru-RU" dirty="0" smtClean="0"/>
              <a:t>Заключение</a:t>
            </a:r>
            <a:endParaRPr lang="ru-RU" dirty="0"/>
          </a:p>
        </p:txBody>
      </p:sp>
      <p:sp>
        <p:nvSpPr>
          <p:cNvPr id="3" name="Содержимое 2"/>
          <p:cNvSpPr>
            <a:spLocks noGrp="1"/>
          </p:cNvSpPr>
          <p:nvPr>
            <p:ph idx="1"/>
          </p:nvPr>
        </p:nvSpPr>
        <p:spPr>
          <a:xfrm>
            <a:off x="502920" y="0"/>
            <a:ext cx="4426270" cy="5877272"/>
          </a:xfrm>
        </p:spPr>
        <p:txBody>
          <a:bodyPr>
            <a:normAutofit/>
          </a:bodyPr>
          <a:lstStyle/>
          <a:p>
            <a:pPr>
              <a:buNone/>
            </a:pPr>
            <a:r>
              <a:rPr lang="ru-RU" b="1" dirty="0" smtClean="0"/>
              <a:t>	</a:t>
            </a:r>
          </a:p>
          <a:p>
            <a:pPr>
              <a:buNone/>
            </a:pPr>
            <a:endParaRPr lang="ru-RU" b="1" dirty="0" smtClean="0"/>
          </a:p>
          <a:p>
            <a:pPr>
              <a:buNone/>
            </a:pPr>
            <a:endParaRPr lang="ru-RU" b="1" dirty="0" smtClean="0"/>
          </a:p>
          <a:p>
            <a:pPr>
              <a:buNone/>
            </a:pPr>
            <a:r>
              <a:rPr lang="ru-RU" b="1" dirty="0" smtClean="0"/>
              <a:t>	Итак</a:t>
            </a:r>
            <a:r>
              <a:rPr lang="ru-RU" b="1" dirty="0"/>
              <a:t>, если вы научите своих детей соблюдать эти основные правила поведения на дорогах,  значит,  в ваш дом не придёт беда.</a:t>
            </a:r>
            <a:endParaRPr lang="ru-RU" dirty="0"/>
          </a:p>
          <a:p>
            <a:endParaRPr lang="ru-RU" dirty="0"/>
          </a:p>
        </p:txBody>
      </p:sp>
      <p:pic>
        <p:nvPicPr>
          <p:cNvPr id="5" name="Рисунок 4" descr="0002-003-dorogie-deti.png"/>
          <p:cNvPicPr>
            <a:picLocks noChangeAspect="1"/>
          </p:cNvPicPr>
          <p:nvPr/>
        </p:nvPicPr>
        <p:blipFill>
          <a:blip r:embed="rId2" cstate="print"/>
          <a:stretch>
            <a:fillRect/>
          </a:stretch>
        </p:blipFill>
        <p:spPr>
          <a:xfrm>
            <a:off x="4929190" y="500042"/>
            <a:ext cx="3503285" cy="5143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ai.jpg"/>
          <p:cNvPicPr>
            <a:picLocks noChangeAspect="1"/>
          </p:cNvPicPr>
          <p:nvPr/>
        </p:nvPicPr>
        <p:blipFill>
          <a:blip r:embed="rId2" cstate="print"/>
          <a:stretch>
            <a:fillRect/>
          </a:stretch>
        </p:blipFill>
        <p:spPr>
          <a:xfrm>
            <a:off x="4355976" y="357166"/>
            <a:ext cx="4608512" cy="5857892"/>
          </a:xfrm>
          <a:prstGeom prst="rect">
            <a:avLst/>
          </a:prstGeom>
          <a:ln>
            <a:noFill/>
          </a:ln>
          <a:effectLst>
            <a:softEdge rad="112500"/>
          </a:effectLst>
        </p:spPr>
      </p:pic>
      <p:sp>
        <p:nvSpPr>
          <p:cNvPr id="2" name="Заголовок 1"/>
          <p:cNvSpPr>
            <a:spLocks noGrp="1"/>
          </p:cNvSpPr>
          <p:nvPr>
            <p:ph type="title"/>
          </p:nvPr>
        </p:nvSpPr>
        <p:spPr>
          <a:xfrm>
            <a:off x="323528" y="0"/>
            <a:ext cx="4320480" cy="6143668"/>
          </a:xfrm>
        </p:spPr>
        <p:txBody>
          <a:bodyPr>
            <a:normAutofit/>
          </a:bodyPr>
          <a:lstStyle/>
          <a:p>
            <a:pPr algn="ctr"/>
            <a:r>
              <a:rPr lang="ru-RU" b="1" dirty="0" smtClean="0"/>
              <a:t/>
            </a:r>
            <a:br>
              <a:rPr lang="ru-RU" b="1" dirty="0" smtClean="0"/>
            </a:br>
            <a:r>
              <a:rPr lang="ru-RU" b="1" dirty="0" smtClean="0"/>
              <a:t>Рекомендации родителям по 	обучению детей </a:t>
            </a:r>
            <a:br>
              <a:rPr lang="ru-RU" b="1" dirty="0" smtClean="0"/>
            </a:br>
            <a:r>
              <a:rPr lang="ru-RU" b="1" dirty="0" smtClean="0"/>
              <a:t>	Правилам</a:t>
            </a:r>
            <a:br>
              <a:rPr lang="ru-RU" b="1" dirty="0" smtClean="0"/>
            </a:br>
            <a:r>
              <a:rPr lang="ru-RU" b="1" dirty="0" smtClean="0"/>
              <a:t>Дорожного 	Движения</a:t>
            </a:r>
            <a:r>
              <a:rPr lang="ru-RU" dirty="0" smtClean="0"/>
              <a:t/>
            </a:r>
            <a:br>
              <a:rPr lang="ru-RU" dirty="0" smtClean="0"/>
            </a:br>
            <a:endParaRPr lang="ru-RU" dirty="0"/>
          </a:p>
        </p:txBody>
      </p:sp>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183880" cy="864096"/>
          </a:xfrm>
        </p:spPr>
        <p:txBody>
          <a:bodyPr>
            <a:normAutofit fontScale="90000"/>
          </a:bodyPr>
          <a:lstStyle/>
          <a:p>
            <a:r>
              <a:rPr lang="ru-RU" b="1" dirty="0" smtClean="0"/>
              <a:t>« Правила, которые должен знать   каждый  ребенок!»</a:t>
            </a:r>
            <a:endParaRPr lang="ru-RU" dirty="0"/>
          </a:p>
        </p:txBody>
      </p:sp>
      <p:sp>
        <p:nvSpPr>
          <p:cNvPr id="3" name="Содержимое 2"/>
          <p:cNvSpPr>
            <a:spLocks noGrp="1"/>
          </p:cNvSpPr>
          <p:nvPr>
            <p:ph idx="1"/>
          </p:nvPr>
        </p:nvSpPr>
        <p:spPr>
          <a:xfrm>
            <a:off x="571472" y="1484784"/>
            <a:ext cx="8183880" cy="4824536"/>
          </a:xfrm>
        </p:spPr>
        <p:txBody>
          <a:bodyPr>
            <a:normAutofit fontScale="85000" lnSpcReduction="10000"/>
          </a:bodyPr>
          <a:lstStyle/>
          <a:p>
            <a:pPr>
              <a:buNone/>
            </a:pPr>
            <a:r>
              <a:rPr lang="ru-RU" dirty="0" smtClean="0"/>
              <a:t>	</a:t>
            </a:r>
            <a:r>
              <a:rPr lang="ru-RU" b="1" dirty="0" smtClean="0"/>
              <a:t>1</a:t>
            </a:r>
            <a:r>
              <a:rPr lang="ru-RU" b="1" dirty="0"/>
              <a:t>. Основные термины и понятия правил. </a:t>
            </a:r>
          </a:p>
          <a:p>
            <a:pPr>
              <a:buNone/>
            </a:pPr>
            <a:r>
              <a:rPr lang="ru-RU" b="1" dirty="0" smtClean="0"/>
              <a:t>	2</a:t>
            </a:r>
            <a:r>
              <a:rPr lang="ru-RU" b="1" dirty="0"/>
              <a:t>. Обязанности пешеходов.</a:t>
            </a:r>
          </a:p>
          <a:p>
            <a:pPr>
              <a:buNone/>
            </a:pPr>
            <a:r>
              <a:rPr lang="ru-RU" b="1" dirty="0" smtClean="0"/>
              <a:t>	3</a:t>
            </a:r>
            <a:r>
              <a:rPr lang="ru-RU" b="1" dirty="0"/>
              <a:t>. Обязанности пассажиров.</a:t>
            </a:r>
          </a:p>
          <a:p>
            <a:pPr>
              <a:buNone/>
            </a:pPr>
            <a:r>
              <a:rPr lang="ru-RU" b="1" dirty="0" smtClean="0"/>
              <a:t>	4</a:t>
            </a:r>
            <a:r>
              <a:rPr lang="ru-RU" b="1" dirty="0"/>
              <a:t>. Регулирование дорожного движения. </a:t>
            </a:r>
          </a:p>
          <a:p>
            <a:pPr>
              <a:buNone/>
            </a:pPr>
            <a:r>
              <a:rPr lang="ru-RU" b="1" dirty="0" smtClean="0"/>
              <a:t>	5</a:t>
            </a:r>
            <a:r>
              <a:rPr lang="ru-RU" b="1" dirty="0"/>
              <a:t>. Сигналы светофора.</a:t>
            </a:r>
          </a:p>
          <a:p>
            <a:pPr>
              <a:buNone/>
            </a:pPr>
            <a:r>
              <a:rPr lang="ru-RU" b="1" dirty="0" smtClean="0"/>
              <a:t>	6</a:t>
            </a:r>
            <a:r>
              <a:rPr lang="ru-RU" b="1" dirty="0"/>
              <a:t>. Предупредительные сигналы.</a:t>
            </a:r>
          </a:p>
          <a:p>
            <a:pPr>
              <a:buNone/>
            </a:pPr>
            <a:r>
              <a:rPr lang="ru-RU" b="1" dirty="0" smtClean="0"/>
              <a:t>	7</a:t>
            </a:r>
            <a:r>
              <a:rPr lang="ru-RU" b="1" dirty="0"/>
              <a:t>. Движение через железнодорожные пути. </a:t>
            </a:r>
          </a:p>
          <a:p>
            <a:pPr>
              <a:buNone/>
            </a:pPr>
            <a:r>
              <a:rPr lang="ru-RU" b="1" dirty="0" smtClean="0"/>
              <a:t>	8</a:t>
            </a:r>
            <a:r>
              <a:rPr lang="ru-RU" b="1" dirty="0"/>
              <a:t>. Движение в жилых зонах и перевозка людей. </a:t>
            </a:r>
          </a:p>
          <a:p>
            <a:pPr>
              <a:buNone/>
            </a:pPr>
            <a:r>
              <a:rPr lang="ru-RU" b="1" dirty="0" smtClean="0"/>
              <a:t>	9</a:t>
            </a:r>
            <a:r>
              <a:rPr lang="ru-RU" b="1" dirty="0"/>
              <a:t>. Особенности движения на велосипеде.</a:t>
            </a:r>
          </a:p>
        </p:txBody>
      </p:sp>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1152128"/>
          </a:xfrm>
        </p:spPr>
        <p:txBody>
          <a:bodyPr>
            <a:normAutofit fontScale="90000"/>
          </a:bodyPr>
          <a:lstStyle/>
          <a:p>
            <a:pPr lvl="0"/>
            <a:r>
              <a:rPr lang="ru-RU" b="1" dirty="0" smtClean="0"/>
              <a:t/>
            </a:r>
            <a:br>
              <a:rPr lang="ru-RU" b="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Наблюдать за дорогой:</a:t>
            </a:r>
            <a:r>
              <a:rPr lang="ru-RU" dirty="0" smtClean="0"/>
              <a:t/>
            </a:r>
            <a:br>
              <a:rPr lang="ru-RU" dirty="0" smtClean="0"/>
            </a:br>
            <a:endParaRPr lang="ru-RU" dirty="0"/>
          </a:p>
        </p:txBody>
      </p:sp>
      <p:sp>
        <p:nvSpPr>
          <p:cNvPr id="3" name="Содержимое 2"/>
          <p:cNvSpPr>
            <a:spLocks noGrp="1"/>
          </p:cNvSpPr>
          <p:nvPr>
            <p:ph idx="1"/>
          </p:nvPr>
        </p:nvSpPr>
        <p:spPr>
          <a:xfrm>
            <a:off x="395536" y="714356"/>
            <a:ext cx="8748464" cy="5256584"/>
          </a:xfrm>
        </p:spPr>
        <p:txBody>
          <a:bodyPr>
            <a:normAutofit lnSpcReduction="10000"/>
          </a:bodyPr>
          <a:lstStyle/>
          <a:p>
            <a:pPr lvl="0">
              <a:buNone/>
            </a:pPr>
            <a:endParaRPr lang="ru-RU" sz="1800" dirty="0"/>
          </a:p>
          <a:p>
            <a:pPr>
              <a:buNone/>
            </a:pPr>
            <a:endParaRPr lang="ru-RU" sz="2200" b="1" dirty="0" smtClean="0"/>
          </a:p>
          <a:p>
            <a:pPr>
              <a:buNone/>
            </a:pPr>
            <a:r>
              <a:rPr lang="ru-RU" sz="2200" b="1" dirty="0" smtClean="0"/>
              <a:t>	1</a:t>
            </a:r>
            <a:r>
              <a:rPr lang="ru-RU" sz="2200" b="1" dirty="0"/>
              <a:t>. Необходимо учить детей не только соблюдать правила движения, но и с самого раннего возраста учить </a:t>
            </a:r>
            <a:r>
              <a:rPr lang="ru-RU" sz="2200" b="1" dirty="0" smtClean="0"/>
              <a:t>их наблюдать </a:t>
            </a:r>
            <a:r>
              <a:rPr lang="ru-RU" sz="2200" b="1" dirty="0"/>
              <a:t>и ориентироваться. Нужно учитывать, что основной способ формирования навыков поведения - наблюдение, подражание взрослым, прежде всего родителям. </a:t>
            </a:r>
          </a:p>
          <a:p>
            <a:pPr>
              <a:buNone/>
            </a:pPr>
            <a:r>
              <a:rPr lang="ru-RU" sz="2200" b="1" dirty="0" smtClean="0"/>
              <a:t>	2</a:t>
            </a:r>
            <a:r>
              <a:rPr lang="ru-RU" sz="2200" b="1" dirty="0"/>
              <a:t>. Находясь с ребенком на проезжей части, не спешите, переходите дорогу размеренным шагом. Иначе вы научите спешить там, где надо наблюдать и обеспечить безопасность. </a:t>
            </a:r>
          </a:p>
          <a:p>
            <a:pPr>
              <a:buNone/>
            </a:pPr>
            <a:r>
              <a:rPr lang="ru-RU" sz="2200" b="1" dirty="0" smtClean="0"/>
              <a:t>	3</a:t>
            </a:r>
            <a:r>
              <a:rPr lang="ru-RU" sz="2200" b="1" dirty="0"/>
              <a:t>. Учите ребенка замечать машину. Иногда ребенок не замечает машину  издалека. Научите его всматриваться вдаль. </a:t>
            </a:r>
          </a:p>
          <a:p>
            <a:endParaRPr lang="ru-RU" dirty="0"/>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04664"/>
            <a:ext cx="8183880" cy="1296144"/>
          </a:xfrm>
        </p:spPr>
        <p:txBody>
          <a:bodyPr>
            <a:normAutofit fontScale="90000"/>
          </a:bodyPr>
          <a:lstStyle/>
          <a:p>
            <a:r>
              <a:rPr lang="ru-RU" dirty="0" smtClean="0"/>
              <a:t>Быть внимательным и осмотрительным при переходе улицы.</a:t>
            </a:r>
            <a:endParaRPr lang="ru-RU" dirty="0"/>
          </a:p>
        </p:txBody>
      </p:sp>
      <p:sp>
        <p:nvSpPr>
          <p:cNvPr id="3" name="Содержимое 2"/>
          <p:cNvSpPr>
            <a:spLocks noGrp="1"/>
          </p:cNvSpPr>
          <p:nvPr>
            <p:ph idx="1"/>
          </p:nvPr>
        </p:nvSpPr>
        <p:spPr>
          <a:xfrm>
            <a:off x="251520" y="1628800"/>
            <a:ext cx="8606728" cy="4752528"/>
          </a:xfrm>
        </p:spPr>
        <p:txBody>
          <a:bodyPr>
            <a:normAutofit lnSpcReduction="10000"/>
          </a:bodyPr>
          <a:lstStyle/>
          <a:p>
            <a:pPr>
              <a:buNone/>
            </a:pPr>
            <a:r>
              <a:rPr lang="ru-RU" dirty="0" smtClean="0"/>
              <a:t>	</a:t>
            </a:r>
            <a:r>
              <a:rPr lang="ru-RU" sz="2200" b="1" dirty="0" smtClean="0"/>
              <a:t>4</a:t>
            </a:r>
            <a:r>
              <a:rPr lang="ru-RU" sz="2200" b="1" dirty="0"/>
              <a:t>. Учите ребенка оценивать скорость и направление будущего движения машины. Научите, ребенка определять  какая машина едет прямо, а какая готовится к повороту.</a:t>
            </a:r>
          </a:p>
          <a:p>
            <a:pPr>
              <a:buNone/>
            </a:pPr>
            <a:r>
              <a:rPr lang="ru-RU" sz="2200" b="1" dirty="0" smtClean="0"/>
              <a:t>	5</a:t>
            </a:r>
            <a:r>
              <a:rPr lang="ru-RU" sz="2200" b="1" dirty="0"/>
              <a:t>. Учите ребёнка смотреть. До автоматизма должна быть доведена привычка осматривать улицу в обоих направлениях прежде, чем сделать первый шаг с тротуара на проезжую часть. Особенно внимательно надо осматривать улицу, когда на противоположной стороне находится родной дом, знакомые или когда ребёнок переходит улицу вместе с другими детьми - именно в этих случаях легко не заметить машину</a:t>
            </a:r>
            <a:r>
              <a:rPr lang="ru-RU" sz="2200" dirty="0"/>
              <a:t>.</a:t>
            </a:r>
          </a:p>
        </p:txBody>
      </p:sp>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60648"/>
            <a:ext cx="8183880" cy="1152128"/>
          </a:xfrm>
        </p:spPr>
        <p:txBody>
          <a:bodyPr>
            <a:noAutofit/>
          </a:bodyPr>
          <a:lstStyle/>
          <a:p>
            <a:r>
              <a:rPr lang="ru-RU" dirty="0" smtClean="0"/>
              <a:t>Помните взрослые!</a:t>
            </a:r>
            <a:endParaRPr lang="ru-RU" dirty="0"/>
          </a:p>
        </p:txBody>
      </p:sp>
      <p:sp>
        <p:nvSpPr>
          <p:cNvPr id="3" name="Содержимое 2"/>
          <p:cNvSpPr>
            <a:spLocks noGrp="1"/>
          </p:cNvSpPr>
          <p:nvPr>
            <p:ph idx="1"/>
          </p:nvPr>
        </p:nvSpPr>
        <p:spPr>
          <a:xfrm>
            <a:off x="642910" y="3429000"/>
            <a:ext cx="8183880" cy="2238518"/>
          </a:xfrm>
        </p:spPr>
        <p:txBody>
          <a:bodyPr>
            <a:normAutofit fontScale="77500" lnSpcReduction="20000"/>
          </a:bodyPr>
          <a:lstStyle/>
          <a:p>
            <a:pPr>
              <a:buNone/>
            </a:pPr>
            <a:endParaRPr lang="ru-RU" b="1" dirty="0" smtClean="0"/>
          </a:p>
          <a:p>
            <a:pPr>
              <a:buNone/>
            </a:pPr>
            <a:r>
              <a:rPr lang="ru-RU" b="1" dirty="0" smtClean="0"/>
              <a:t>   Ребёнок учится законам дорог, беря пример с членов семьи и других взрослых. Не жалейте времени на обучение детей поведению на дороге. </a:t>
            </a:r>
          </a:p>
          <a:p>
            <a:pPr>
              <a:buNone/>
            </a:pPr>
            <a:r>
              <a:rPr lang="ru-RU" b="1" dirty="0" smtClean="0"/>
              <a:t>	Чтобы ваш ребёнок не создал опасную ситуацию на дорогах, он должен уметь:</a:t>
            </a:r>
            <a:endParaRPr lang="ru-RU" dirty="0"/>
          </a:p>
        </p:txBody>
      </p:sp>
      <p:pic>
        <p:nvPicPr>
          <p:cNvPr id="5" name="Рисунок 4"/>
          <p:cNvPicPr/>
          <p:nvPr/>
        </p:nvPicPr>
        <p:blipFill>
          <a:blip r:embed="rId2" cstate="print"/>
          <a:srcRect/>
          <a:stretch>
            <a:fillRect/>
          </a:stretch>
        </p:blipFill>
        <p:spPr bwMode="auto">
          <a:xfrm>
            <a:off x="4643438" y="1357298"/>
            <a:ext cx="3641628" cy="2290064"/>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83880" cy="1800200"/>
          </a:xfrm>
        </p:spPr>
        <p:txBody>
          <a:bodyPr>
            <a:normAutofit fontScale="90000"/>
          </a:bodyPr>
          <a:lstStyle/>
          <a:p>
            <a:r>
              <a:rPr lang="ru-RU" sz="4400" dirty="0" smtClean="0"/>
              <a:t>Дети должны уметь!</a:t>
            </a:r>
            <a:r>
              <a:rPr lang="ru-RU" dirty="0" smtClean="0"/>
              <a:t/>
            </a:r>
            <a:br>
              <a:rPr lang="ru-RU" dirty="0" smtClean="0"/>
            </a:br>
            <a:r>
              <a:rPr lang="ru-RU" dirty="0" smtClean="0"/>
              <a:t> </a:t>
            </a:r>
            <a:br>
              <a:rPr lang="ru-RU" dirty="0" smtClean="0"/>
            </a:br>
            <a:endParaRPr lang="ru-RU" dirty="0"/>
          </a:p>
        </p:txBody>
      </p:sp>
      <p:sp>
        <p:nvSpPr>
          <p:cNvPr id="3" name="Содержимое 2"/>
          <p:cNvSpPr>
            <a:spLocks noGrp="1"/>
          </p:cNvSpPr>
          <p:nvPr>
            <p:ph idx="1"/>
          </p:nvPr>
        </p:nvSpPr>
        <p:spPr>
          <a:xfrm>
            <a:off x="179512" y="1556792"/>
            <a:ext cx="8352928" cy="4248472"/>
          </a:xfrm>
        </p:spPr>
        <p:txBody>
          <a:bodyPr>
            <a:normAutofit/>
          </a:bodyPr>
          <a:lstStyle/>
          <a:p>
            <a:pPr lvl="0">
              <a:buNone/>
            </a:pPr>
            <a:endParaRPr lang="ru-RU" b="1" dirty="0" smtClean="0"/>
          </a:p>
          <a:p>
            <a:pPr lvl="0"/>
            <a:r>
              <a:rPr lang="ru-RU" b="1" dirty="0" smtClean="0"/>
              <a:t>Правильно </a:t>
            </a:r>
            <a:r>
              <a:rPr lang="ru-RU" b="1" dirty="0"/>
              <a:t>оценивать дорожную </a:t>
            </a:r>
            <a:r>
              <a:rPr lang="ru-RU" b="1" dirty="0" smtClean="0"/>
              <a:t>обстановку </a:t>
            </a:r>
            <a:r>
              <a:rPr lang="ru-RU" b="1" dirty="0"/>
              <a:t>во всей ее </a:t>
            </a:r>
            <a:r>
              <a:rPr lang="ru-RU" b="1" dirty="0" smtClean="0"/>
              <a:t>изменчивости</a:t>
            </a:r>
            <a:r>
              <a:rPr lang="ru-RU" b="1" dirty="0"/>
              <a:t>;</a:t>
            </a:r>
            <a:endParaRPr lang="ru-RU" dirty="0"/>
          </a:p>
          <a:p>
            <a:pPr lvl="0"/>
            <a:r>
              <a:rPr lang="ru-RU" b="1" dirty="0"/>
              <a:t>Видеть, слушать, предвидеть, избегать на дорогах опасность;</a:t>
            </a:r>
            <a:endParaRPr lang="ru-RU" dirty="0"/>
          </a:p>
          <a:p>
            <a:pPr lvl="0"/>
            <a:r>
              <a:rPr lang="ru-RU" b="1" dirty="0" smtClean="0"/>
              <a:t>Взрослые </a:t>
            </a:r>
            <a:r>
              <a:rPr lang="ru-RU" b="1" dirty="0"/>
              <a:t>должны </a:t>
            </a:r>
            <a:r>
              <a:rPr lang="ru-RU" b="1" dirty="0" smtClean="0"/>
              <a:t>подавать только хороший пример и не нарушать </a:t>
            </a:r>
            <a:r>
              <a:rPr lang="ru-RU" b="1" dirty="0"/>
              <a:t>правила поведения на улице, потому что дети </a:t>
            </a:r>
            <a:r>
              <a:rPr lang="ru-RU" b="1" dirty="0" smtClean="0"/>
              <a:t>берут </a:t>
            </a:r>
            <a:r>
              <a:rPr lang="ru-RU" b="1" dirty="0"/>
              <a:t>пример с взрослых.</a:t>
            </a:r>
            <a:endParaRPr lang="ru-RU" dirty="0"/>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183880" cy="1368152"/>
          </a:xfrm>
        </p:spPr>
        <p:txBody>
          <a:bodyPr/>
          <a:lstStyle/>
          <a:p>
            <a:r>
              <a:rPr lang="ru-RU" b="1" dirty="0" smtClean="0"/>
              <a:t>Цель</a:t>
            </a:r>
            <a:r>
              <a:rPr lang="ru-RU" dirty="0" smtClean="0"/>
              <a:t>:</a:t>
            </a:r>
            <a:endParaRPr lang="ru-RU" b="1" dirty="0"/>
          </a:p>
        </p:txBody>
      </p:sp>
      <p:sp>
        <p:nvSpPr>
          <p:cNvPr id="3" name="Содержимое 2"/>
          <p:cNvSpPr>
            <a:spLocks noGrp="1"/>
          </p:cNvSpPr>
          <p:nvPr>
            <p:ph idx="1"/>
          </p:nvPr>
        </p:nvSpPr>
        <p:spPr>
          <a:xfrm>
            <a:off x="323528" y="1700808"/>
            <a:ext cx="8471912" cy="4248472"/>
          </a:xfrm>
        </p:spPr>
        <p:txBody>
          <a:bodyPr>
            <a:normAutofit/>
          </a:bodyPr>
          <a:lstStyle/>
          <a:p>
            <a:pPr>
              <a:buNone/>
            </a:pPr>
            <a:endParaRPr lang="ru-RU" b="1" dirty="0" smtClean="0"/>
          </a:p>
          <a:p>
            <a:r>
              <a:rPr lang="ru-RU" b="1" dirty="0" smtClean="0"/>
              <a:t> Организация совместной деятельности родителей и воспитателей по профилактике детского дорожно-транспортного </a:t>
            </a:r>
            <a:r>
              <a:rPr lang="ru-RU" b="1" dirty="0" smtClean="0"/>
              <a:t>травматизма.</a:t>
            </a:r>
            <a:endParaRPr lang="ru-RU" b="1" dirty="0" smtClean="0"/>
          </a:p>
          <a:p>
            <a:r>
              <a:rPr lang="ru-RU" b="1" dirty="0" smtClean="0"/>
              <a:t> Повышение культуры участников дорожного движения.</a:t>
            </a:r>
          </a:p>
          <a:p>
            <a:endParaRPr lang="ru-RU" dirty="0"/>
          </a:p>
        </p:txBody>
      </p:sp>
      <p:pic>
        <p:nvPicPr>
          <p:cNvPr id="4" name="Рисунок 3" descr="1728964qy1szu766y.gif"/>
          <p:cNvPicPr>
            <a:picLocks noChangeAspect="1"/>
          </p:cNvPicPr>
          <p:nvPr/>
        </p:nvPicPr>
        <p:blipFill>
          <a:blip r:embed="rId2" cstate="print"/>
          <a:stretch>
            <a:fillRect/>
          </a:stretch>
        </p:blipFill>
        <p:spPr>
          <a:xfrm>
            <a:off x="6643702" y="642918"/>
            <a:ext cx="1566866" cy="2071692"/>
          </a:xfrm>
          <a:prstGeom prst="rect">
            <a:avLst/>
          </a:prstGeom>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1080120"/>
          </a:xfrm>
        </p:spPr>
        <p:txBody>
          <a:bodyPr/>
          <a:lstStyle/>
          <a:p>
            <a:r>
              <a:rPr lang="ru-RU" b="1" dirty="0" smtClean="0"/>
              <a:t>Задачи:</a:t>
            </a:r>
            <a:endParaRPr lang="ru-RU" b="1" dirty="0"/>
          </a:p>
        </p:txBody>
      </p:sp>
      <p:sp>
        <p:nvSpPr>
          <p:cNvPr id="3" name="Содержимое 2"/>
          <p:cNvSpPr>
            <a:spLocks noGrp="1"/>
          </p:cNvSpPr>
          <p:nvPr>
            <p:ph idx="1"/>
          </p:nvPr>
        </p:nvSpPr>
        <p:spPr>
          <a:xfrm>
            <a:off x="214282" y="332656"/>
            <a:ext cx="8534182" cy="5730330"/>
          </a:xfrm>
        </p:spPr>
        <p:txBody>
          <a:bodyPr>
            <a:normAutofit lnSpcReduction="10000"/>
          </a:bodyPr>
          <a:lstStyle/>
          <a:p>
            <a:pPr>
              <a:buNone/>
            </a:pPr>
            <a:endParaRPr lang="ru-RU" dirty="0"/>
          </a:p>
          <a:p>
            <a:pPr lvl="0"/>
            <a:endParaRPr lang="ru-RU" b="1" dirty="0" smtClean="0"/>
          </a:p>
          <a:p>
            <a:pPr lvl="0">
              <a:buNone/>
            </a:pPr>
            <a:endParaRPr lang="ru-RU" b="1" dirty="0" smtClean="0"/>
          </a:p>
          <a:p>
            <a:pPr lvl="0"/>
            <a:r>
              <a:rPr lang="ru-RU" b="1" dirty="0" smtClean="0"/>
              <a:t>Побудить </a:t>
            </a:r>
            <a:r>
              <a:rPr lang="ru-RU" b="1" dirty="0"/>
              <a:t>родителей задуматься о том, что соблюдение правил дорожного движения - самое главное для сохранения жизни и здоровья их детей.</a:t>
            </a:r>
          </a:p>
          <a:p>
            <a:pPr lvl="0"/>
            <a:r>
              <a:rPr lang="ru-RU" b="1" dirty="0"/>
              <a:t>Обратить их внимание на психологический аспект проблемы.</a:t>
            </a:r>
          </a:p>
          <a:p>
            <a:pPr lvl="0"/>
            <a:r>
              <a:rPr lang="ru-RU" b="1" dirty="0"/>
              <a:t>Познакомить родителей  с методами обучения детей правилам дорожного движения.</a:t>
            </a:r>
          </a:p>
          <a:p>
            <a:endParaRPr lang="ru-RU" dirty="0"/>
          </a:p>
        </p:txBody>
      </p:sp>
      <p:pic>
        <p:nvPicPr>
          <p:cNvPr id="4" name="Рисунок 3" descr="books paper.png"/>
          <p:cNvPicPr>
            <a:picLocks noChangeAspect="1"/>
          </p:cNvPicPr>
          <p:nvPr/>
        </p:nvPicPr>
        <p:blipFill>
          <a:blip r:embed="rId2" cstate="print"/>
          <a:stretch>
            <a:fillRect/>
          </a:stretch>
        </p:blipFill>
        <p:spPr>
          <a:xfrm>
            <a:off x="6572264" y="5000636"/>
            <a:ext cx="2285984" cy="1857364"/>
          </a:xfrm>
          <a:prstGeom prst="rect">
            <a:avLst/>
          </a:prstGeom>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224136"/>
          </a:xfrm>
        </p:spPr>
        <p:txBody>
          <a:bodyPr>
            <a:normAutofit/>
          </a:bodyPr>
          <a:lstStyle/>
          <a:p>
            <a:r>
              <a:rPr lang="ru-RU" b="1" dirty="0" smtClean="0"/>
              <a:t>Актуальность выбранной темы:</a:t>
            </a:r>
            <a:endParaRPr lang="ru-RU" b="1" dirty="0"/>
          </a:p>
        </p:txBody>
      </p:sp>
      <p:sp>
        <p:nvSpPr>
          <p:cNvPr id="3" name="Содержимое 2"/>
          <p:cNvSpPr>
            <a:spLocks noGrp="1"/>
          </p:cNvSpPr>
          <p:nvPr>
            <p:ph idx="1"/>
          </p:nvPr>
        </p:nvSpPr>
        <p:spPr>
          <a:xfrm>
            <a:off x="285720" y="404664"/>
            <a:ext cx="8462744" cy="5688632"/>
          </a:xfrm>
        </p:spPr>
        <p:txBody>
          <a:bodyPr>
            <a:normAutofit fontScale="77500" lnSpcReduction="20000"/>
          </a:bodyPr>
          <a:lstStyle/>
          <a:p>
            <a:pPr>
              <a:buNone/>
            </a:pPr>
            <a:endParaRPr lang="ru-RU" dirty="0"/>
          </a:p>
          <a:p>
            <a:pPr>
              <a:buNone/>
            </a:pPr>
            <a:endParaRPr lang="ru-RU" b="1" dirty="0" smtClean="0"/>
          </a:p>
          <a:p>
            <a:pPr>
              <a:buNone/>
            </a:pPr>
            <a:r>
              <a:rPr lang="ru-RU" b="1" dirty="0"/>
              <a:t>	</a:t>
            </a:r>
            <a:endParaRPr lang="ru-RU" b="1" dirty="0" smtClean="0"/>
          </a:p>
          <a:p>
            <a:pPr>
              <a:buNone/>
            </a:pPr>
            <a:endParaRPr lang="ru-RU" b="1" dirty="0" smtClean="0"/>
          </a:p>
          <a:p>
            <a:pPr>
              <a:buNone/>
            </a:pPr>
            <a:endParaRPr lang="ru-RU" b="1" dirty="0" smtClean="0"/>
          </a:p>
          <a:p>
            <a:pPr>
              <a:buNone/>
            </a:pPr>
            <a:r>
              <a:rPr lang="ru-RU" b="1" dirty="0" smtClean="0"/>
              <a:t>	Хотите </a:t>
            </a:r>
            <a:r>
              <a:rPr lang="ru-RU" b="1" dirty="0"/>
              <a:t>ли вы, не хотите ли… </a:t>
            </a:r>
          </a:p>
          <a:p>
            <a:pPr>
              <a:buNone/>
            </a:pPr>
            <a:r>
              <a:rPr lang="ru-RU" b="1" dirty="0" smtClean="0"/>
              <a:t>	Но </a:t>
            </a:r>
            <a:r>
              <a:rPr lang="ru-RU" b="1" dirty="0"/>
              <a:t>дело, товарищи, в том, </a:t>
            </a:r>
          </a:p>
          <a:p>
            <a:pPr>
              <a:buNone/>
            </a:pPr>
            <a:r>
              <a:rPr lang="ru-RU" b="1" dirty="0" smtClean="0"/>
              <a:t>	Что</a:t>
            </a:r>
            <a:r>
              <a:rPr lang="ru-RU" b="1" dirty="0"/>
              <a:t>, прежде всего – вы родители, </a:t>
            </a:r>
          </a:p>
          <a:p>
            <a:pPr>
              <a:buNone/>
            </a:pPr>
            <a:r>
              <a:rPr lang="ru-RU" b="1" dirty="0" smtClean="0"/>
              <a:t>	А </a:t>
            </a:r>
            <a:r>
              <a:rPr lang="ru-RU" b="1" dirty="0"/>
              <a:t>все остальное – потом!</a:t>
            </a:r>
          </a:p>
          <a:p>
            <a:pPr>
              <a:buNone/>
            </a:pPr>
            <a:r>
              <a:rPr lang="ru-RU" b="1" dirty="0" smtClean="0"/>
              <a:t>	Необходимость </a:t>
            </a:r>
            <a:r>
              <a:rPr lang="ru-RU" b="1" dirty="0"/>
              <a:t>статьи по правилам дорожного движения продиктована самой жизнью. Страшная статистика детской смертности и повреждения здоровья в результате дорожно-транспортных происшествий  на дорогах,  просто ужасает.   (Статистика ДТП)</a:t>
            </a:r>
          </a:p>
          <a:p>
            <a:pPr>
              <a:buNone/>
            </a:pPr>
            <a:r>
              <a:rPr lang="ru-RU" b="1" dirty="0" smtClean="0"/>
              <a:t>	А </a:t>
            </a:r>
            <a:r>
              <a:rPr lang="ru-RU" b="1" dirty="0"/>
              <a:t>чаще всего виноваты в трагедиях мы – взрослые. </a:t>
            </a:r>
          </a:p>
          <a:p>
            <a:endParaRPr lang="ru-RU" dirty="0"/>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1224136"/>
          </a:xfrm>
        </p:spPr>
        <p:txBody>
          <a:bodyPr>
            <a:normAutofit/>
          </a:bodyPr>
          <a:lstStyle/>
          <a:p>
            <a:r>
              <a:rPr lang="ru-RU" dirty="0" smtClean="0"/>
              <a:t>Как обезопасить своего ребенка на дороге?</a:t>
            </a:r>
            <a:endParaRPr lang="ru-RU" dirty="0"/>
          </a:p>
        </p:txBody>
      </p:sp>
      <p:sp>
        <p:nvSpPr>
          <p:cNvPr id="3" name="Содержимое 2"/>
          <p:cNvSpPr>
            <a:spLocks noGrp="1"/>
          </p:cNvSpPr>
          <p:nvPr>
            <p:ph idx="1"/>
          </p:nvPr>
        </p:nvSpPr>
        <p:spPr>
          <a:xfrm>
            <a:off x="502920" y="530352"/>
            <a:ext cx="8183880" cy="5706960"/>
          </a:xfrm>
        </p:spPr>
        <p:txBody>
          <a:bodyPr>
            <a:normAutofit/>
          </a:bodyPr>
          <a:lstStyle/>
          <a:p>
            <a:pPr>
              <a:buNone/>
            </a:pPr>
            <a:r>
              <a:rPr lang="ru-RU" dirty="0" smtClean="0"/>
              <a:t>	</a:t>
            </a:r>
          </a:p>
          <a:p>
            <a:pPr>
              <a:buNone/>
            </a:pPr>
            <a:endParaRPr lang="ru-RU" b="1" dirty="0" smtClean="0"/>
          </a:p>
          <a:p>
            <a:pPr>
              <a:buNone/>
            </a:pPr>
            <a:endParaRPr lang="ru-RU" b="1" dirty="0" smtClean="0"/>
          </a:p>
          <a:p>
            <a:pPr>
              <a:buNone/>
            </a:pPr>
            <a:r>
              <a:rPr lang="ru-RU" b="1" dirty="0" smtClean="0"/>
              <a:t>	В </a:t>
            </a:r>
            <a:r>
              <a:rPr lang="ru-RU" b="1" dirty="0"/>
              <a:t>этой статье </a:t>
            </a:r>
            <a:r>
              <a:rPr lang="ru-RU" b="1" dirty="0" smtClean="0"/>
              <a:t>я хочу  </a:t>
            </a:r>
            <a:r>
              <a:rPr lang="ru-RU" b="1" dirty="0"/>
              <a:t>напомнить  Вам, о том, </a:t>
            </a:r>
            <a:endParaRPr lang="ru-RU" b="1" dirty="0" smtClean="0"/>
          </a:p>
          <a:p>
            <a:pPr>
              <a:buNone/>
            </a:pPr>
            <a:r>
              <a:rPr lang="ru-RU" b="1" dirty="0" smtClean="0"/>
              <a:t>	что </a:t>
            </a:r>
            <a:r>
              <a:rPr lang="ru-RU" b="1" dirty="0"/>
              <a:t>Вы родители можете сделать, чтобы обезопасить своего ребёнка на дороге. </a:t>
            </a:r>
          </a:p>
          <a:p>
            <a:pPr>
              <a:buNone/>
            </a:pPr>
            <a:r>
              <a:rPr lang="ru-RU" b="1" dirty="0" smtClean="0"/>
              <a:t>	Прежде </a:t>
            </a:r>
            <a:r>
              <a:rPr lang="ru-RU" b="1" dirty="0"/>
              <a:t>всего, нам взрослым следует понимать, что эта задача — обезопасить своего ребёнка на дороге </a:t>
            </a:r>
            <a:r>
              <a:rPr lang="ru-RU" b="1" dirty="0" smtClean="0"/>
              <a:t>принципиально </a:t>
            </a:r>
            <a:r>
              <a:rPr lang="ru-RU" b="1" dirty="0" err="1"/>
              <a:t>нерешима</a:t>
            </a:r>
            <a:r>
              <a:rPr lang="ru-RU" b="1" dirty="0"/>
              <a:t>. </a:t>
            </a:r>
          </a:p>
          <a:p>
            <a:endParaRPr lang="ru-RU" dirty="0"/>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1080120"/>
          </a:xfrm>
        </p:spPr>
        <p:txBody>
          <a:bodyPr>
            <a:normAutofit fontScale="90000"/>
          </a:bodyPr>
          <a:lstStyle/>
          <a:p>
            <a:r>
              <a:rPr lang="ru-RU" dirty="0" smtClean="0"/>
              <a:t>Заботиться о детской безопасности надо всегда!</a:t>
            </a:r>
            <a:endParaRPr lang="ru-RU" dirty="0"/>
          </a:p>
        </p:txBody>
      </p:sp>
      <p:sp>
        <p:nvSpPr>
          <p:cNvPr id="3" name="Содержимое 2"/>
          <p:cNvSpPr>
            <a:spLocks noGrp="1"/>
          </p:cNvSpPr>
          <p:nvPr>
            <p:ph idx="1"/>
          </p:nvPr>
        </p:nvSpPr>
        <p:spPr>
          <a:xfrm>
            <a:off x="502920" y="332656"/>
            <a:ext cx="8183880" cy="6120680"/>
          </a:xfrm>
        </p:spPr>
        <p:txBody>
          <a:bodyPr>
            <a:normAutofit fontScale="85000" lnSpcReduction="20000"/>
          </a:bodyPr>
          <a:lstStyle/>
          <a:p>
            <a:endParaRPr lang="ru-RU" b="1" dirty="0" smtClean="0"/>
          </a:p>
          <a:p>
            <a:endParaRPr lang="ru-RU" b="1" dirty="0" smtClean="0"/>
          </a:p>
          <a:p>
            <a:endParaRPr lang="ru-RU" b="1" dirty="0" smtClean="0"/>
          </a:p>
          <a:p>
            <a:r>
              <a:rPr lang="ru-RU" b="1" dirty="0" smtClean="0"/>
              <a:t>Во-первых</a:t>
            </a:r>
            <a:r>
              <a:rPr lang="ru-RU" b="1" dirty="0"/>
              <a:t>, любое перемещение на транспорте (да и на своих ногах) сопряжено с опасностью, и </a:t>
            </a:r>
            <a:r>
              <a:rPr lang="ru-RU" b="1" dirty="0" smtClean="0"/>
              <a:t>вероятностью непредвиденной </a:t>
            </a:r>
            <a:r>
              <a:rPr lang="ru-RU" b="1" dirty="0"/>
              <a:t>ситуации.  </a:t>
            </a:r>
            <a:endParaRPr lang="ru-RU" b="1" dirty="0" smtClean="0"/>
          </a:p>
          <a:p>
            <a:pPr>
              <a:buNone/>
            </a:pPr>
            <a:r>
              <a:rPr lang="ru-RU" b="1" dirty="0" smtClean="0"/>
              <a:t>	Это </a:t>
            </a:r>
            <a:r>
              <a:rPr lang="ru-RU" b="1" dirty="0"/>
              <a:t>сказано вовсе не затем, чтобы испугать Вас, уважаемые родители, а как раз наоборот, привлечь Ваше внимание к тому, что заботиться о детской безопасности (да и своей собственной) нужно всегда. </a:t>
            </a:r>
          </a:p>
          <a:p>
            <a:r>
              <a:rPr lang="ru-RU" b="1" dirty="0"/>
              <a:t>Во-вторых, задача </a:t>
            </a:r>
            <a:r>
              <a:rPr lang="ru-RU" b="1" dirty="0" smtClean="0"/>
              <a:t>обезопасить </a:t>
            </a:r>
            <a:r>
              <a:rPr lang="ru-RU" b="1" dirty="0"/>
              <a:t>ребёнка раз и навсегда не решается, потому что ребёнок растёт, и растут возможные опасности, подстерегающие его на дороге. </a:t>
            </a:r>
          </a:p>
          <a:p>
            <a:endParaRPr lang="ru-RU" dirty="0"/>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4664"/>
            <a:ext cx="8183880" cy="1008112"/>
          </a:xfrm>
        </p:spPr>
        <p:txBody>
          <a:bodyPr>
            <a:normAutofit fontScale="90000"/>
          </a:bodyPr>
          <a:lstStyle/>
          <a:p>
            <a:r>
              <a:rPr lang="ru-RU" dirty="0" smtClean="0"/>
              <a:t>Поэтому, следует  своевременно научить детей:</a:t>
            </a:r>
            <a:endParaRPr lang="ru-RU" dirty="0"/>
          </a:p>
        </p:txBody>
      </p:sp>
      <p:sp>
        <p:nvSpPr>
          <p:cNvPr id="3" name="Содержимое 2"/>
          <p:cNvSpPr>
            <a:spLocks noGrp="1"/>
          </p:cNvSpPr>
          <p:nvPr>
            <p:ph idx="1"/>
          </p:nvPr>
        </p:nvSpPr>
        <p:spPr>
          <a:xfrm>
            <a:off x="502920" y="332656"/>
            <a:ext cx="8183880" cy="6120680"/>
          </a:xfrm>
        </p:spPr>
        <p:txBody>
          <a:bodyPr>
            <a:normAutofit fontScale="85000" lnSpcReduction="20000"/>
          </a:bodyPr>
          <a:lstStyle/>
          <a:p>
            <a:pPr>
              <a:buNone/>
            </a:pPr>
            <a:r>
              <a:rPr lang="ru-RU" b="1" dirty="0" smtClean="0"/>
              <a:t>      </a:t>
            </a:r>
            <a:endParaRPr lang="ru-RU" dirty="0"/>
          </a:p>
          <a:p>
            <a:pPr lvl="0"/>
            <a:endParaRPr lang="ru-RU" b="1" dirty="0" smtClean="0"/>
          </a:p>
          <a:p>
            <a:pPr lvl="0"/>
            <a:endParaRPr lang="ru-RU" b="1" dirty="0" smtClean="0"/>
          </a:p>
          <a:p>
            <a:pPr lvl="0"/>
            <a:r>
              <a:rPr lang="ru-RU" b="1" dirty="0" smtClean="0"/>
              <a:t>Умению </a:t>
            </a:r>
            <a:r>
              <a:rPr lang="ru-RU" b="1" dirty="0"/>
              <a:t>ориентироваться в дорожной ситуации, </a:t>
            </a:r>
            <a:endParaRPr lang="ru-RU" dirty="0"/>
          </a:p>
          <a:p>
            <a:pPr lvl="0"/>
            <a:r>
              <a:rPr lang="ru-RU" b="1" dirty="0"/>
              <a:t>В</a:t>
            </a:r>
            <a:r>
              <a:rPr lang="ru-RU" b="1" dirty="0" smtClean="0"/>
              <a:t>оспитывать </a:t>
            </a:r>
            <a:r>
              <a:rPr lang="ru-RU" b="1" dirty="0"/>
              <a:t>потребность быть дисциплинированными на улице, осторожными и осмотрительными. </a:t>
            </a:r>
            <a:endParaRPr lang="ru-RU" dirty="0"/>
          </a:p>
          <a:p>
            <a:pPr lvl="0"/>
            <a:r>
              <a:rPr lang="ru-RU" b="1" dirty="0"/>
              <a:t>А родителям - не совершать самую распространенную ошибку – действия по принципу «со мной можно». </a:t>
            </a:r>
            <a:endParaRPr lang="ru-RU" dirty="0"/>
          </a:p>
          <a:p>
            <a:pPr lvl="0"/>
            <a:r>
              <a:rPr lang="ru-RU" b="1" dirty="0"/>
              <a:t>Если Вы показываете ребенку на собственном </a:t>
            </a:r>
            <a:r>
              <a:rPr lang="ru-RU" b="1" dirty="0" smtClean="0"/>
              <a:t>примере, </a:t>
            </a:r>
            <a:r>
              <a:rPr lang="ru-RU" b="1" dirty="0"/>
              <a:t>как перебежать на красный, будьте уверены, оставшись один, он попытается повторить этот трюк. </a:t>
            </a:r>
            <a:endParaRPr lang="ru-RU" dirty="0"/>
          </a:p>
          <a:p>
            <a:pPr lvl="0"/>
            <a:r>
              <a:rPr lang="ru-RU" b="1" dirty="0"/>
              <a:t>Уважаемые родители! Помните, если Вы нарушаете правила, ваш ребенок будет поступать так же! </a:t>
            </a:r>
            <a:endParaRPr lang="ru-RU" dirty="0"/>
          </a:p>
          <a:p>
            <a:endParaRPr lang="ru-RU" dirty="0"/>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32656"/>
            <a:ext cx="8183880" cy="1512168"/>
          </a:xfrm>
        </p:spPr>
        <p:txBody>
          <a:bodyPr>
            <a:normAutofit fontScale="90000"/>
          </a:bodyPr>
          <a:lstStyle/>
          <a:p>
            <a:r>
              <a:rPr lang="ru-RU" dirty="0" smtClean="0"/>
              <a:t>Формирование у детей навыков безопасного поведения на дорогах.</a:t>
            </a:r>
            <a:endParaRPr lang="ru-RU" dirty="0"/>
          </a:p>
        </p:txBody>
      </p:sp>
      <p:sp>
        <p:nvSpPr>
          <p:cNvPr id="3" name="Содержимое 2"/>
          <p:cNvSpPr>
            <a:spLocks noGrp="1"/>
          </p:cNvSpPr>
          <p:nvPr>
            <p:ph idx="1"/>
          </p:nvPr>
        </p:nvSpPr>
        <p:spPr>
          <a:xfrm>
            <a:off x="502920" y="260648"/>
            <a:ext cx="8183880" cy="5976664"/>
          </a:xfrm>
        </p:spPr>
        <p:txBody>
          <a:bodyPr>
            <a:normAutofit fontScale="92500" lnSpcReduction="20000"/>
          </a:bodyPr>
          <a:lstStyle/>
          <a:p>
            <a:pPr>
              <a:buNone/>
            </a:pPr>
            <a:r>
              <a:rPr lang="ru-RU" dirty="0" smtClean="0"/>
              <a:t>	</a:t>
            </a:r>
          </a:p>
          <a:p>
            <a:pPr>
              <a:buNone/>
            </a:pPr>
            <a:r>
              <a:rPr lang="ru-RU" b="1" dirty="0" smtClean="0"/>
              <a:t>  </a:t>
            </a:r>
          </a:p>
          <a:p>
            <a:pPr>
              <a:buNone/>
            </a:pPr>
            <a:r>
              <a:rPr lang="ru-RU" b="1" dirty="0" smtClean="0"/>
              <a:t>	</a:t>
            </a:r>
          </a:p>
          <a:p>
            <a:pPr>
              <a:buNone/>
            </a:pPr>
            <a:r>
              <a:rPr lang="ru-RU" b="1" dirty="0" smtClean="0"/>
              <a:t>	</a:t>
            </a:r>
          </a:p>
          <a:p>
            <a:pPr>
              <a:buNone/>
            </a:pPr>
            <a:endParaRPr lang="ru-RU" b="1" dirty="0" smtClean="0"/>
          </a:p>
          <a:p>
            <a:pPr>
              <a:buNone/>
            </a:pPr>
            <a:r>
              <a:rPr lang="ru-RU" b="1" dirty="0" smtClean="0"/>
              <a:t>	В </a:t>
            </a:r>
            <a:r>
              <a:rPr lang="ru-RU" b="1" dirty="0"/>
              <a:t>наших силах сформировать навыки безопасного поведения на дорогах, воспитать сознательного и грамотного пешехода, ответственного за жизнь и здоровье участников дорожного движения. </a:t>
            </a:r>
          </a:p>
          <a:p>
            <a:pPr>
              <a:buNone/>
            </a:pPr>
            <a:r>
              <a:rPr lang="ru-RU" b="1" dirty="0" smtClean="0"/>
              <a:t>	Чтобы </a:t>
            </a:r>
            <a:r>
              <a:rPr lang="ru-RU" b="1" dirty="0"/>
              <a:t>избежать неприятностей на дороге, нужно знать особенности детей и подростков. Медики настойчиво предупреждают, а </a:t>
            </a:r>
            <a:r>
              <a:rPr lang="ru-RU" b="1" dirty="0" smtClean="0"/>
              <a:t>иногда взрослые </a:t>
            </a:r>
            <a:r>
              <a:rPr lang="ru-RU" b="1" dirty="0"/>
              <a:t>эти предупреждения просто игнорируют: </a:t>
            </a:r>
          </a:p>
        </p:txBody>
      </p:sp>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330</Words>
  <Application>Microsoft Office PowerPoint</Application>
  <PresentationFormat>Экран (4:3)</PresentationFormat>
  <Paragraphs>156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Аспект</vt:lpstr>
      <vt:lpstr>  Статья в родительский уголок на тему: «Безопасность на дороге». </vt:lpstr>
      <vt:lpstr>Слайд 2</vt:lpstr>
      <vt:lpstr>Цель:</vt:lpstr>
      <vt:lpstr>Задачи:</vt:lpstr>
      <vt:lpstr>Актуальность выбранной темы:</vt:lpstr>
      <vt:lpstr>Как обезопасить своего ребенка на дороге?</vt:lpstr>
      <vt:lpstr>Заботиться о детской безопасности надо всегда!</vt:lpstr>
      <vt:lpstr>Поэтому, следует  своевременно научить детей:</vt:lpstr>
      <vt:lpstr>Формирование у детей навыков безопасного поведения на дорогах.</vt:lpstr>
      <vt:lpstr>Надо знать особенности детей и подростков.</vt:lpstr>
      <vt:lpstr> Надо помнить, что изучение правил дорожного движения так же необходимо,</vt:lpstr>
      <vt:lpstr>         Обучая ребенка правилам дорожного движения, мы взрослые должны четко знать чему нужно научить детей.</vt:lpstr>
      <vt:lpstr>Памятка для родителей</vt:lpstr>
      <vt:lpstr>Главная опасность – стоящая машина.</vt:lpstr>
      <vt:lpstr>Правило №1</vt:lpstr>
      <vt:lpstr>Правило №2</vt:lpstr>
      <vt:lpstr>Правило №3</vt:lpstr>
      <vt:lpstr>Правило №4</vt:lpstr>
      <vt:lpstr>Правило №5</vt:lpstr>
      <vt:lpstr>Правило №6</vt:lpstr>
      <vt:lpstr>Заключение</vt:lpstr>
      <vt:lpstr> Рекомендации родителям по  обучению детей   Правилам Дорожного  Движения </vt:lpstr>
      <vt:lpstr>« Правила, которые должен знать   каждый  ребенок!»</vt:lpstr>
      <vt:lpstr>       Наблюдать за дорогой: </vt:lpstr>
      <vt:lpstr>Быть внимательным и осмотрительным при переходе улицы.</vt:lpstr>
      <vt:lpstr>Помните взрослые!</vt:lpstr>
      <vt:lpstr>Дети должны уметь!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Статья в родительски уголок. на тему: «Безопасность на дороге». </dc:title>
  <dc:creator>Admin</dc:creator>
  <cp:lastModifiedBy>Admin</cp:lastModifiedBy>
  <cp:revision>56</cp:revision>
  <dcterms:created xsi:type="dcterms:W3CDTF">2012-05-13T16:40:42Z</dcterms:created>
  <dcterms:modified xsi:type="dcterms:W3CDTF">2012-05-27T13:35:05Z</dcterms:modified>
</cp:coreProperties>
</file>