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8000"/>
    <a:srgbClr val="66FF33"/>
    <a:srgbClr val="0066FF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70B004C-E126-4035-A701-FF30A57CDC49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900F76-0488-4E42-8F8A-F0E99DC6F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0B004C-E126-4035-A701-FF30A57CDC49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00F76-0488-4E42-8F8A-F0E99DC6F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70B004C-E126-4035-A701-FF30A57CDC49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900F76-0488-4E42-8F8A-F0E99DC6F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0B004C-E126-4035-A701-FF30A57CDC49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00F76-0488-4E42-8F8A-F0E99DC6F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0B004C-E126-4035-A701-FF30A57CDC49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C900F76-0488-4E42-8F8A-F0E99DC6F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0B004C-E126-4035-A701-FF30A57CDC49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00F76-0488-4E42-8F8A-F0E99DC6F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0B004C-E126-4035-A701-FF30A57CDC49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00F76-0488-4E42-8F8A-F0E99DC6F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0B004C-E126-4035-A701-FF30A57CDC49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00F76-0488-4E42-8F8A-F0E99DC6F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0B004C-E126-4035-A701-FF30A57CDC49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00F76-0488-4E42-8F8A-F0E99DC6F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0B004C-E126-4035-A701-FF30A57CDC49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00F76-0488-4E42-8F8A-F0E99DC6F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0B004C-E126-4035-A701-FF30A57CDC49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900F76-0488-4E42-8F8A-F0E99DC6F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3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70B004C-E126-4035-A701-FF30A57CDC49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C900F76-0488-4E42-8F8A-F0E99DC6F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Tm="300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E%D1%80%D0%B7%D0%B8%D0%BD%D0%BA%D0%B0_(%D1%81%D0%BE%D1%86%D0%B2%D0%B5%D1%82%D0%B8%D0%B5)" TargetMode="External"/><Relationship Id="rId3" Type="http://schemas.openxmlformats.org/officeDocument/2006/relationships/hyperlink" Target="http://ru.wikipedia.org/wiki/%D0%9C%D0%BD%D0%BE%D0%B3%D0%BE%D0%BB%D0%B5%D1%82%D0%BD%D0%B5%D0%B5_%D1%80%D0%B0%D1%81%D1%82%D0%B5%D0%BD%D0%B8%D0%B5" TargetMode="External"/><Relationship Id="rId7" Type="http://schemas.openxmlformats.org/officeDocument/2006/relationships/hyperlink" Target="http://ru.wikipedia.org/wiki/%D0%A6%D0%B2%D0%B5%D1%82%D0%BE%D0%BD%D0%BE%D1%8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0%D0%BE%D0%B7%D0%B5%D1%82%D0%BA%D0%B0_(%D1%80%D0%B0%D1%81%D0%BF%D0%BE%D0%BB%D0%BE%D0%B6%D0%B5%D0%BD%D0%B8%D0%B5_%D0%BB%D0%B8%D1%81%D1%82%D1%8C%D0%B5%D0%B2)" TargetMode="External"/><Relationship Id="rId5" Type="http://schemas.openxmlformats.org/officeDocument/2006/relationships/hyperlink" Target="http://ru.wikipedia.org/wiki/%D0%9B%D0%B8%D1%81%D1%82" TargetMode="External"/><Relationship Id="rId4" Type="http://schemas.openxmlformats.org/officeDocument/2006/relationships/hyperlink" Target="http://ru.wikipedia.org/wiki/%D0%A2%D1%80%D0%B0%D0%B2%D0%B0" TargetMode="External"/><Relationship Id="rId9" Type="http://schemas.openxmlformats.org/officeDocument/2006/relationships/hyperlink" Target="http://ru.wikipedia.org/wiki/%D0%A6%D0%B2%D0%B5%D1%82%D0%BE%D0%B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steniya-lecarstvennie.ru/147-lekarstvennoe-rastenie-tysyachelistnik.html" TargetMode="External"/><Relationship Id="rId2" Type="http://schemas.openxmlformats.org/officeDocument/2006/relationships/hyperlink" Target="http://www.rasteniya-lecarstvennie.ru/51-lekarstvennoe-rastenie-pizhma-obyknovennaya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travuscka.ru/" TargetMode="External"/><Relationship Id="rId5" Type="http://schemas.openxmlformats.org/officeDocument/2006/relationships/hyperlink" Target="http://ru.wikipedia.org/" TargetMode="External"/><Relationship Id="rId4" Type="http://schemas.openxmlformats.org/officeDocument/2006/relationships/hyperlink" Target="http://zhenskoe-mnenie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5%D0%BA%D0%B0%D1%80%D1%81%D1%82%D0%B2%D0%B5%D0%BD%D0%BD%D0%BE%D0%B5_%D1%80%D0%B0%D1%81%D1%82%D0%B8%D1%82%D0%B5%D0%BB%D1%8C%D0%BD%D0%BE%D0%B5_%D1%81%D1%8B%D1%80%D1%8C%D1%91" TargetMode="External"/><Relationship Id="rId2" Type="http://schemas.openxmlformats.org/officeDocument/2006/relationships/hyperlink" Target="http://ru.wikipedia.org/wiki/%D0%A0%D0%B0%D1%81%D1%82%D0%B5%D0%BD%D0%B8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2%D0%B5%D1%82%D0%B5%D1%80%D0%B8%D0%BD%D0%B0%D1%80%D0%B8%D1%8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to-terapevt.ru/matricaria-chamomill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8000"/>
                </a:solidFill>
              </a:rPr>
              <a:t>ЛЕКАРСТВЕННЫЕ</a:t>
            </a:r>
            <a:br>
              <a:rPr lang="ru-RU" smtClean="0">
                <a:solidFill>
                  <a:srgbClr val="008000"/>
                </a:solidFill>
              </a:rPr>
            </a:br>
            <a:r>
              <a:rPr lang="ru-RU" smtClean="0">
                <a:solidFill>
                  <a:srgbClr val="008000"/>
                </a:solidFill>
              </a:rPr>
              <a:t>РАСТЕНИЯ 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5" name="Рисунок 4" descr="валериа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3071811"/>
            <a:ext cx="5214974" cy="3286148"/>
          </a:xfrm>
          <a:prstGeom prst="roundRect">
            <a:avLst>
              <a:gd name="adj" fmla="val 11111"/>
            </a:avLst>
          </a:prstGeom>
          <a:ln w="190500" cap="rnd">
            <a:solidFill>
              <a:srgbClr val="008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FF33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ЧЕРЕДА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черед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1" y="2285992"/>
            <a:ext cx="3114667" cy="3571900"/>
          </a:xfrm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1600200"/>
            <a:ext cx="4055942" cy="4525963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Это темно-зеленое однолетнее травянистое растение, цветет в июле – августе. Цветки желтые, мелкие, трубчатые, собранные в корзиночки. Трава череда - лекарственное растение, а потому в официальной и народной медицине используют ее листья, траву (цветки, стебли) для лечения. Из собирают их в начале цветения, а корни – осенью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Растение обладает противовоспалительным и мягчительным действием, снижает артериальное давление.</a:t>
            </a:r>
            <a:endParaRPr lang="ru-RU" sz="1800" dirty="0"/>
          </a:p>
        </p:txBody>
      </p:sp>
    </p:spTree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19050">
            <a:solidFill>
              <a:srgbClr val="CC99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ОДУВАНЧИК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одуванчи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2714620"/>
            <a:ext cx="3000396" cy="2928957"/>
          </a:xfrm>
          <a:ln w="76200">
            <a:solidFill>
              <a:srgbClr val="CC9900"/>
            </a:solidFill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71934" y="1600200"/>
            <a:ext cx="3627314" cy="4525963"/>
          </a:xfrm>
        </p:spPr>
        <p:txBody>
          <a:bodyPr>
            <a:normAutofit fontScale="92500"/>
          </a:bodyPr>
          <a:lstStyle/>
          <a:p>
            <a:r>
              <a:rPr lang="ru-RU" sz="1900" dirty="0" smtClean="0"/>
              <a:t>Одуванчик лекарственный — </a:t>
            </a:r>
            <a:r>
              <a:rPr lang="ru-RU" sz="1900" dirty="0" smtClean="0">
                <a:hlinkClick r:id="rId3" tooltip="Многолетнее растение"/>
              </a:rPr>
              <a:t>многолетнее</a:t>
            </a:r>
            <a:r>
              <a:rPr lang="ru-RU" sz="1900" dirty="0" smtClean="0"/>
              <a:t> </a:t>
            </a:r>
            <a:r>
              <a:rPr lang="ru-RU" sz="1900" dirty="0" smtClean="0">
                <a:hlinkClick r:id="rId4" tooltip="Трава"/>
              </a:rPr>
              <a:t>травянистое</a:t>
            </a:r>
            <a:r>
              <a:rPr lang="ru-RU" sz="1900" dirty="0" smtClean="0"/>
              <a:t> </a:t>
            </a:r>
          </a:p>
          <a:p>
            <a:r>
              <a:rPr lang="ru-RU" sz="1900" dirty="0" smtClean="0">
                <a:hlinkClick r:id="rId5" tooltip="Лист"/>
              </a:rPr>
              <a:t>Листья</a:t>
            </a:r>
            <a:r>
              <a:rPr lang="ru-RU" sz="1900" dirty="0" smtClean="0"/>
              <a:t> одуванчика голые, перисто-надрезанные или </a:t>
            </a:r>
            <a:r>
              <a:rPr lang="ru-RU" sz="1900" dirty="0" smtClean="0"/>
              <a:t>цельные, </a:t>
            </a:r>
            <a:r>
              <a:rPr lang="ru-RU" sz="1900" dirty="0" smtClean="0"/>
              <a:t>собранные в прикорневую </a:t>
            </a:r>
            <a:r>
              <a:rPr lang="ru-RU" sz="1900" dirty="0" smtClean="0">
                <a:hlinkClick r:id="rId6" tooltip="Розетка (расположение листьев)"/>
              </a:rPr>
              <a:t>розетку</a:t>
            </a:r>
            <a:r>
              <a:rPr lang="ru-RU" sz="1900" dirty="0" smtClean="0"/>
              <a:t>.</a:t>
            </a:r>
          </a:p>
          <a:p>
            <a:r>
              <a:rPr lang="ru-RU" sz="1900" dirty="0" smtClean="0">
                <a:hlinkClick r:id="rId7" tooltip="Цветонос"/>
              </a:rPr>
              <a:t>Цветоносная</a:t>
            </a:r>
            <a:r>
              <a:rPr lang="ru-RU" sz="1900" dirty="0" smtClean="0"/>
              <a:t> стрелка сочная, </a:t>
            </a:r>
            <a:r>
              <a:rPr lang="ru-RU" sz="1900" dirty="0" smtClean="0"/>
              <a:t>полая </a:t>
            </a:r>
            <a:r>
              <a:rPr lang="ru-RU" sz="1900" dirty="0" smtClean="0"/>
              <a:t>внутри, оканчивающаяся одиночной </a:t>
            </a:r>
            <a:r>
              <a:rPr lang="ru-RU" sz="1900" dirty="0" smtClean="0">
                <a:hlinkClick r:id="rId8" tooltip="Корзинка (соцветие)"/>
              </a:rPr>
              <a:t>корзинкой</a:t>
            </a:r>
            <a:r>
              <a:rPr lang="ru-RU" sz="1900" dirty="0" smtClean="0"/>
              <a:t> язычковых </a:t>
            </a:r>
            <a:r>
              <a:rPr lang="ru-RU" sz="1900" dirty="0" smtClean="0"/>
              <a:t> ярко-жёлтых </a:t>
            </a:r>
            <a:r>
              <a:rPr lang="ru-RU" sz="1900" dirty="0" smtClean="0">
                <a:hlinkClick r:id="rId9" tooltip="Цветок"/>
              </a:rPr>
              <a:t>цветков</a:t>
            </a:r>
            <a:r>
              <a:rPr lang="ru-RU" sz="1900" dirty="0" smtClean="0"/>
              <a:t> </a:t>
            </a:r>
            <a:r>
              <a:rPr lang="ru-RU" sz="1900" dirty="0" smtClean="0"/>
              <a:t>.</a:t>
            </a:r>
          </a:p>
          <a:p>
            <a:r>
              <a:rPr lang="ru-RU" sz="1900" dirty="0" smtClean="0"/>
              <a:t>  Растение </a:t>
            </a:r>
            <a:r>
              <a:rPr lang="ru-RU" sz="1900" dirty="0" smtClean="0"/>
              <a:t>обладает </a:t>
            </a:r>
            <a:r>
              <a:rPr lang="ru-RU" sz="1900" dirty="0" smtClean="0"/>
              <a:t>жаропонижающим, </a:t>
            </a:r>
            <a:r>
              <a:rPr lang="ru-RU" sz="1900" dirty="0" smtClean="0"/>
              <a:t> успокаивающим</a:t>
            </a:r>
            <a:r>
              <a:rPr lang="ru-RU" sz="1900" dirty="0" smtClean="0"/>
              <a:t>, </a:t>
            </a:r>
            <a:r>
              <a:rPr lang="ru-RU" sz="1900" dirty="0" smtClean="0"/>
              <a:t> </a:t>
            </a:r>
            <a:r>
              <a:rPr lang="ru-RU" sz="1900" dirty="0" smtClean="0"/>
              <a:t>и лёгким снотворным действием.</a:t>
            </a:r>
          </a:p>
          <a:p>
            <a:endParaRPr lang="ru-RU" dirty="0"/>
          </a:p>
        </p:txBody>
      </p:sp>
    </p:spTree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8000"/>
                </a:solidFill>
              </a:rPr>
              <a:t>ЛОПУХ</a:t>
            </a:r>
            <a:endParaRPr lang="ru-RU" sz="5400" dirty="0">
              <a:solidFill>
                <a:srgbClr val="008000"/>
              </a:solidFill>
            </a:endParaRPr>
          </a:p>
        </p:txBody>
      </p:sp>
      <p:pic>
        <p:nvPicPr>
          <p:cNvPr id="5" name="Содержимое 4" descr="лопух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43117"/>
            <a:ext cx="3043229" cy="2818682"/>
          </a:xfrm>
          <a:ln w="76200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8992" y="1600200"/>
            <a:ext cx="4270256" cy="452596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 Лопух большой</a:t>
            </a:r>
            <a:r>
              <a:rPr lang="ru-RU" sz="2000" dirty="0" smtClean="0"/>
              <a:t> – травянистое растение, достаточно крупный многолетник, который может достигать в высоту до 3 метров. </a:t>
            </a:r>
            <a:r>
              <a:rPr lang="ru-RU" sz="2000" b="1" dirty="0" smtClean="0"/>
              <a:t>Лечебные свойства корня лопуха</a:t>
            </a:r>
            <a:r>
              <a:rPr lang="ru-RU" sz="2000" dirty="0" smtClean="0"/>
              <a:t> очень </a:t>
            </a:r>
            <a:r>
              <a:rPr lang="ru-RU" sz="2000" dirty="0" smtClean="0"/>
              <a:t>обширны</a:t>
            </a:r>
          </a:p>
          <a:p>
            <a:r>
              <a:rPr lang="ru-RU" sz="2000" dirty="0" smtClean="0"/>
              <a:t>используются при болезнях почек 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ЗВЕРОБОЙ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зверобой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500306"/>
            <a:ext cx="3857652" cy="3286148"/>
          </a:xfrm>
          <a:ln w="76200">
            <a:solidFill>
              <a:schemeClr val="tx2">
                <a:lumMod val="50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571612"/>
            <a:ext cx="412738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Листья растения в верхней части его стебля ярко-зеленого цвета со светлыми мелкими точками, сидячие, супротивные, цельно - крайние, мелкие. Цветки растения собраны на верхушке стеблей в соцветия- щитки, желтого цвета с черными полосками, многочисленные, издают слабый бальзамический запах. </a:t>
            </a:r>
            <a:endParaRPr lang="ru-RU" sz="2000" dirty="0" smtClean="0"/>
          </a:p>
          <a:p>
            <a:r>
              <a:rPr lang="ru-RU" sz="2000" dirty="0" smtClean="0"/>
              <a:t>Лечебные препараты зверобоя обладают дезинфицирующим, вяжущим и противовоспалительным свойствами. </a:t>
            </a:r>
            <a:endParaRPr lang="ru-RU" sz="2000" dirty="0"/>
          </a:p>
        </p:txBody>
      </p:sp>
    </p:spTree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82320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1600" dirty="0" smtClean="0"/>
              <a:t>ИСПОЛЬЗУЕМЫЙ МАТЕРИАЛ,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1.</a:t>
            </a:r>
            <a:r>
              <a:rPr lang="en-US" sz="1600" dirty="0" smtClean="0">
                <a:hlinkClick r:id="rId2"/>
              </a:rPr>
              <a:t> </a:t>
            </a:r>
            <a:r>
              <a:rPr lang="en-US" sz="1600" dirty="0" smtClean="0">
                <a:hlinkClick r:id="rId2"/>
              </a:rPr>
              <a:t>http://www.rasteniya-lecarstvennie.ru/51-lekarstvennoe-rastenie-pizhma-obyknovennaya.html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2.</a:t>
            </a:r>
            <a:r>
              <a:rPr lang="en-US" sz="1600" dirty="0" smtClean="0">
                <a:hlinkClick r:id="rId3"/>
              </a:rPr>
              <a:t> </a:t>
            </a:r>
            <a:r>
              <a:rPr lang="en-US" sz="1600" dirty="0" smtClean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zhenskoe-mnenie.ru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3.детская энциклопедия</a:t>
            </a:r>
            <a:br>
              <a:rPr lang="ru-RU" sz="1600" dirty="0" smtClean="0"/>
            </a:br>
            <a:r>
              <a:rPr lang="ru-RU" sz="1600" dirty="0" smtClean="0"/>
              <a:t>4.</a:t>
            </a:r>
            <a:r>
              <a:rPr lang="en-US" sz="1600" dirty="0" smtClean="0">
                <a:hlinkClick r:id="rId5"/>
              </a:rPr>
              <a:t> http://ru.wikipedia.org/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5.</a:t>
            </a:r>
            <a:r>
              <a:rPr lang="en-US" sz="1600" dirty="0" smtClean="0">
                <a:hlinkClick r:id="rId6"/>
              </a:rPr>
              <a:t> http://www.travuscka.ru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ЛЕКАРСТВЕННЫЕ РАСТЕНИЯ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66FF33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err="1" smtClean="0">
                <a:solidFill>
                  <a:srgbClr val="0070C0"/>
                </a:solidFill>
                <a:cs typeface="Aharoni" pitchFamily="2" charset="-79"/>
              </a:rPr>
              <a:t>Лека́рственные</a:t>
            </a:r>
            <a:r>
              <a:rPr lang="ru-RU" sz="3200" b="1" dirty="0" smtClean="0">
                <a:solidFill>
                  <a:srgbClr val="0070C0"/>
                </a:solidFill>
                <a:cs typeface="Aharoni" pitchFamily="2" charset="-79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cs typeface="Aharoni" pitchFamily="2" charset="-79"/>
              </a:rPr>
              <a:t>расте́ния</a:t>
            </a:r>
            <a:r>
              <a:rPr lang="ru-RU" sz="3200" dirty="0" smtClean="0">
                <a:solidFill>
                  <a:srgbClr val="0070C0"/>
                </a:solidFill>
                <a:cs typeface="Aharoni" pitchFamily="2" charset="-79"/>
              </a:rPr>
              <a:t>   — обширная группа </a:t>
            </a:r>
            <a:r>
              <a:rPr lang="ru-RU" sz="3200" dirty="0" smtClean="0">
                <a:solidFill>
                  <a:srgbClr val="0070C0"/>
                </a:solidFill>
                <a:cs typeface="Aharoni" pitchFamily="2" charset="-79"/>
                <a:hlinkClick r:id="rId2" tooltip="Растения"/>
              </a:rPr>
              <a:t>растений</a:t>
            </a:r>
            <a:r>
              <a:rPr lang="ru-RU" sz="3200" dirty="0" smtClean="0">
                <a:solidFill>
                  <a:srgbClr val="0070C0"/>
                </a:solidFill>
                <a:cs typeface="Aharoni" pitchFamily="2" charset="-79"/>
              </a:rPr>
              <a:t>, </a:t>
            </a:r>
            <a:r>
              <a:rPr lang="ru-RU" sz="3200" dirty="0" smtClean="0">
                <a:solidFill>
                  <a:srgbClr val="0070C0"/>
                </a:solidFill>
                <a:cs typeface="Aharoni" pitchFamily="2" charset="-79"/>
              </a:rPr>
              <a:t>  </a:t>
            </a:r>
            <a:r>
              <a:rPr lang="ru-RU" sz="3200" dirty="0" smtClean="0">
                <a:solidFill>
                  <a:srgbClr val="0070C0"/>
                </a:solidFill>
                <a:cs typeface="Aharoni" pitchFamily="2" charset="-79"/>
              </a:rPr>
              <a:t>части которых являются </a:t>
            </a:r>
            <a:r>
              <a:rPr lang="ru-RU" sz="3200" dirty="0" smtClean="0">
                <a:solidFill>
                  <a:srgbClr val="0070C0"/>
                </a:solidFill>
                <a:cs typeface="Aharoni" pitchFamily="2" charset="-79"/>
                <a:hlinkClick r:id="rId3" tooltip="Лекарственное растительное сырьё"/>
              </a:rPr>
              <a:t>сырьём</a:t>
            </a:r>
            <a:r>
              <a:rPr lang="ru-RU" sz="3200" dirty="0" smtClean="0">
                <a:solidFill>
                  <a:srgbClr val="0070C0"/>
                </a:solidFill>
                <a:cs typeface="Aharoni" pitchFamily="2" charset="-79"/>
              </a:rPr>
              <a:t> для получения средств, используемых в народной, медицинской или </a:t>
            </a:r>
            <a:r>
              <a:rPr lang="ru-RU" sz="3200" dirty="0" smtClean="0">
                <a:solidFill>
                  <a:srgbClr val="0070C0"/>
                </a:solidFill>
                <a:cs typeface="Aharoni" pitchFamily="2" charset="-79"/>
                <a:hlinkClick r:id="rId4" tooltip="Ветеринария"/>
              </a:rPr>
              <a:t>ветеринарной</a:t>
            </a:r>
            <a:r>
              <a:rPr lang="ru-RU" sz="3200" dirty="0" smtClean="0">
                <a:solidFill>
                  <a:srgbClr val="0070C0"/>
                </a:solidFill>
                <a:cs typeface="Aharoni" pitchFamily="2" charset="-79"/>
              </a:rPr>
              <a:t> практике с лечебными или профилактическими целями.</a:t>
            </a:r>
            <a:endParaRPr lang="ru-RU" sz="3200" dirty="0">
              <a:solidFill>
                <a:srgbClr val="0070C0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7242048" cy="1214446"/>
          </a:xfr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CC3399"/>
                </a:solidFill>
              </a:rPr>
              <a:t>ПОДОРОЖНИК</a:t>
            </a:r>
            <a:endParaRPr lang="ru-RU" sz="5400" dirty="0">
              <a:solidFill>
                <a:srgbClr val="CC3399"/>
              </a:solidFill>
            </a:endParaRPr>
          </a:p>
        </p:txBody>
      </p:sp>
      <p:pic>
        <p:nvPicPr>
          <p:cNvPr id="7" name="Содержимое 6" descr="подорожни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2500306"/>
            <a:ext cx="2928958" cy="3500462"/>
          </a:xfrm>
          <a:solidFill>
            <a:schemeClr val="accent6">
              <a:lumMod val="75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000364" y="1643050"/>
            <a:ext cx="4663448" cy="5000660"/>
          </a:xfrm>
        </p:spPr>
        <p:txBody>
          <a:bodyPr>
            <a:normAutofit fontScale="85000" lnSpcReduction="10000"/>
          </a:bodyPr>
          <a:lstStyle/>
          <a:p>
            <a:pPr lvl="2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2">
              <a:buNone/>
            </a:pPr>
            <a:r>
              <a:rPr lang="ru-RU" sz="2100" dirty="0" smtClean="0">
                <a:solidFill>
                  <a:srgbClr val="008000"/>
                </a:solidFill>
              </a:rPr>
              <a:t>Многолетнее лекарственное травянистое растение. Относится к семейству подорожниковых. Листья растения собраны в прикорневую розетку, с выраженными рельефными жилками, на длинных черешках. В лекарственных целях заготавливают листья растения. Лекарственные препараты подорожника большого оказывают противовоспалительное, отхаркивающее, бактерицидное, болеутоляющее, спазмолитическое и ранозаживляющее действия.</a:t>
            </a:r>
            <a:br>
              <a:rPr lang="ru-RU" sz="2100" dirty="0" smtClean="0">
                <a:solidFill>
                  <a:srgbClr val="008000"/>
                </a:solidFill>
              </a:rPr>
            </a:br>
            <a:endParaRPr lang="ru-RU" sz="21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65820"/>
          </a:xfrm>
          <a:solidFill>
            <a:schemeClr val="accent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8000"/>
                </a:solidFill>
              </a:rPr>
              <a:t>КРАПИВА</a:t>
            </a:r>
            <a:endParaRPr lang="ru-RU" sz="6000" dirty="0">
              <a:solidFill>
                <a:srgbClr val="008000"/>
              </a:solidFill>
            </a:endParaRPr>
          </a:p>
        </p:txBody>
      </p:sp>
      <p:pic>
        <p:nvPicPr>
          <p:cNvPr id="6" name="Содержимое 5" descr="крапив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928802"/>
            <a:ext cx="3214710" cy="3929090"/>
          </a:xfrm>
          <a:solidFill>
            <a:schemeClr val="bg2">
              <a:lumMod val="50000"/>
            </a:schemeClr>
          </a:solidFill>
          <a:ln w="76200">
            <a:solidFill>
              <a:srgbClr val="008000"/>
            </a:solidFill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500430" y="1714488"/>
            <a:ext cx="4786346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8000"/>
                </a:solidFill>
              </a:rPr>
              <a:t>Многолетнее лекарственное травянистое  растение .  Его стебель четырехгранный, прямостоячий. Листья темно-зеленые, к тому же покрыты большим числом жгучих волосков. Цветки растения желто-зеленые, собраны в соцветия –колоски.   Лекарственное растение крапива двудомная широко применяется как кровоостанавливающее средство.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66FF"/>
                </a:solidFill>
              </a:rPr>
              <a:t>ВАЛЕРИАНА</a:t>
            </a:r>
            <a:endParaRPr lang="ru-RU" sz="5400" dirty="0">
              <a:solidFill>
                <a:srgbClr val="0066FF"/>
              </a:solidFill>
            </a:endParaRPr>
          </a:p>
        </p:txBody>
      </p:sp>
      <p:pic>
        <p:nvPicPr>
          <p:cNvPr id="5" name="Содержимое 4" descr="валериан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500306"/>
            <a:ext cx="3114667" cy="3214710"/>
          </a:xfr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1600200"/>
            <a:ext cx="4357718" cy="4525963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. </a:t>
            </a:r>
            <a:r>
              <a:rPr lang="ru-RU" sz="2000" dirty="0" smtClean="0">
                <a:solidFill>
                  <a:srgbClr val="0066FF"/>
                </a:solidFill>
              </a:rPr>
              <a:t>Многолетнее травянистое растение. Стебель прямой, стоячий, полый, ребристый, вверху разветвленный.</a:t>
            </a:r>
          </a:p>
          <a:p>
            <a:pPr>
              <a:buNone/>
            </a:pPr>
            <a:r>
              <a:rPr lang="ru-RU" sz="2000" dirty="0" smtClean="0">
                <a:solidFill>
                  <a:srgbClr val="0066FF"/>
                </a:solidFill>
              </a:rPr>
              <a:t> Цветки валерианы мелкие, душистые, беловатые или бледно-розовые, </a:t>
            </a:r>
          </a:p>
          <a:p>
            <a:pPr>
              <a:buNone/>
            </a:pPr>
            <a:r>
              <a:rPr lang="ru-RU" sz="2000" dirty="0" smtClean="0">
                <a:solidFill>
                  <a:srgbClr val="0066FF"/>
                </a:solidFill>
              </a:rPr>
              <a:t>Для лечебных целей используют в основном корневище с корнями. </a:t>
            </a:r>
          </a:p>
          <a:p>
            <a:pPr>
              <a:buNone/>
            </a:pPr>
            <a:r>
              <a:rPr lang="ru-RU" sz="2000" dirty="0" smtClean="0">
                <a:solidFill>
                  <a:srgbClr val="0066FF"/>
                </a:solidFill>
              </a:rPr>
              <a:t>Валериана обладает желчегонным и спазмолитическим свойствами, регулирует сердечную деятельность</a:t>
            </a:r>
            <a:r>
              <a:rPr lang="ru-RU" sz="2000" dirty="0" smtClean="0"/>
              <a:t>,</a:t>
            </a:r>
            <a:endParaRPr lang="ru-RU" sz="2000" dirty="0"/>
          </a:p>
        </p:txBody>
      </p:sp>
    </p:spTree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42048" cy="1143008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РОМАШКА</a:t>
            </a:r>
            <a:endParaRPr lang="ru-RU" sz="6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Содержимое 4" descr="ромаш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643182"/>
            <a:ext cx="2786082" cy="3143273"/>
          </a:xfrm>
          <a:solidFill>
            <a:schemeClr val="bg2">
              <a:lumMod val="20000"/>
              <a:lumOff val="80000"/>
            </a:schemeClr>
          </a:solidFill>
          <a:ln w="76200">
            <a:solidFill>
              <a:schemeClr val="bg2">
                <a:lumMod val="20000"/>
                <a:lumOff val="80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8926" y="1714488"/>
            <a:ext cx="4877762" cy="4525963"/>
          </a:xfrm>
        </p:spPr>
        <p:txBody>
          <a:bodyPr>
            <a:normAutofit lnSpcReduction="10000"/>
          </a:bodyPr>
          <a:lstStyle/>
          <a:p>
            <a:r>
              <a:rPr lang="ru-RU" sz="1800" u="sng" dirty="0" smtClean="0">
                <a:solidFill>
                  <a:schemeClr val="accent5"/>
                </a:solidFill>
                <a:hlinkClick r:id="rId3" tooltip="ромашка лекарственная"/>
              </a:rPr>
              <a:t>Ромашка лекарственная</a:t>
            </a:r>
            <a:r>
              <a:rPr lang="ru-RU" sz="1800" dirty="0" smtClean="0">
                <a:solidFill>
                  <a:schemeClr val="accent5"/>
                </a:solidFill>
              </a:rPr>
              <a:t> — это однолетнее травянистое растение . Корень стержневой, тонкий. Все растение имеет сильный аромат. Стебель травы прямостоячий, густоветвистый. Листья  узкие. Соцветия — корзинки. Краевые цветки ромашки  белые, внутренние —  желтые.</a:t>
            </a:r>
            <a:r>
              <a:rPr lang="ru-RU" sz="1800" b="1" dirty="0" smtClean="0">
                <a:solidFill>
                  <a:schemeClr val="accent5"/>
                </a:solidFill>
              </a:rPr>
              <a:t> Настой ромашки – известное в народе средство для придания светлым волосам блеска</a:t>
            </a:r>
            <a:r>
              <a:rPr lang="ru-RU" sz="1800" dirty="0" smtClean="0">
                <a:solidFill>
                  <a:schemeClr val="accent5"/>
                </a:solidFill>
              </a:rPr>
              <a:t>, а отвары из растения делают кожу нежной, мягкой и бархатистой. Экстракты из растения оказывают на кожу увлажняющее, ранозаживляющее, противовоспалительное, смягчающее и противоаллергическое действие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CC99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C9900"/>
                </a:solidFill>
              </a:rPr>
              <a:t>ПИЖМА</a:t>
            </a:r>
            <a:endParaRPr lang="ru-RU" sz="6000" dirty="0">
              <a:solidFill>
                <a:srgbClr val="CC9900"/>
              </a:solidFill>
            </a:endParaRPr>
          </a:p>
        </p:txBody>
      </p:sp>
      <p:pic>
        <p:nvPicPr>
          <p:cNvPr id="5" name="Содержимое 4" descr="пижм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786058"/>
            <a:ext cx="3000396" cy="2743200"/>
          </a:xfrm>
          <a:ln w="76200">
            <a:solidFill>
              <a:srgbClr val="CC9900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86116" y="1571612"/>
            <a:ext cx="4484570" cy="490063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Лекарственное растение пижма обыкновенная - травянистое многолетнее растение . Растение имеет тонкие корни . Стебли пижмы обыкновенной прямые, или голые, многочисленные, в верхней части ветвистые. Листья , сверху темно-зеленые, снизу светлые.  Цветки мелкие, трубчатые, ярко-желтые, в плоских полушаровидных корзинках . </a:t>
            </a:r>
          </a:p>
          <a:p>
            <a:r>
              <a:rPr lang="ru-RU" dirty="0" smtClean="0"/>
              <a:t>Лекарственным сырьем являются цветочные корзинки пижмы 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 Пижма обыкновенная - лекарственное растение, но применять его необходимо с осторожностью, поскольку оно ядовитое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В народной медицине используется как противовоспалительное, потогонное, средство, при головных болях, малокровии, ревматизме.</a:t>
            </a:r>
            <a:endParaRPr lang="ru-RU" dirty="0"/>
          </a:p>
        </p:txBody>
      </p:sp>
    </p:spTree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ТЫСЯЧеЛИСТНИК</a:t>
            </a:r>
            <a:endParaRPr lang="ru-RU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тысячелистни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643182"/>
            <a:ext cx="2971792" cy="2640806"/>
          </a:xfrm>
          <a:ln w="76200">
            <a:solidFill>
              <a:schemeClr val="tx1">
                <a:lumMod val="60000"/>
                <a:lumOff val="40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86116" y="1785926"/>
            <a:ext cx="4663448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Это многолетнее лекарственное травянистое растение .  Стебель прямой, в верхней части опушенный, разветвленный. Листья  рассеченные,  очередные. Соцветия собраны на верхушке стеблей в мелкие многочисленные корзинки.</a:t>
            </a:r>
          </a:p>
          <a:p>
            <a:r>
              <a:rPr lang="ru-RU" sz="2000" dirty="0" smtClean="0"/>
              <a:t>В современной традиционной медицине тысячелистник используется в качестве кровоостанавливающего средства при желудочно-кишечных кровотечениях.</a:t>
            </a:r>
            <a:endParaRPr lang="ru-RU" sz="2000" dirty="0"/>
          </a:p>
        </p:txBody>
      </p:sp>
    </p:spTree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ЛЬВИНЫЙ ЗЕВ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львиный зев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2071678"/>
            <a:ext cx="3286148" cy="3500462"/>
          </a:xfrm>
          <a:solidFill>
            <a:schemeClr val="accent1">
              <a:lumMod val="5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1600200"/>
            <a:ext cx="3698752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Это </a:t>
            </a:r>
            <a:r>
              <a:rPr lang="ru-RU" sz="1800" dirty="0" smtClean="0"/>
              <a:t>удивительно красивое растение. В народе его еще называют «собачки». Почему «собачки»? Потому что форма цветков львиного зева напоминает мордочку собачки с открывающимся ротиком. Высота растения Львиный Зев может разниться от 15 до 100 сантиметров</a:t>
            </a:r>
            <a:r>
              <a:rPr lang="ru-RU" sz="1800" dirty="0" smtClean="0"/>
              <a:t>.</a:t>
            </a:r>
            <a:r>
              <a:rPr lang="ru-RU" sz="1800" dirty="0" smtClean="0"/>
              <a:t> В народной медицине львиный зев применяется для лечения заболеваний глаз, печени, желудка, </a:t>
            </a:r>
            <a:r>
              <a:rPr lang="ru-RU" sz="1800" dirty="0" smtClean="0"/>
              <a:t>кишечника </a:t>
            </a:r>
            <a:r>
              <a:rPr lang="ru-RU" sz="1800" dirty="0" smtClean="0"/>
              <a:t>и при простудах.</a:t>
            </a:r>
            <a:endParaRPr lang="ru-RU" sz="1800" dirty="0"/>
          </a:p>
        </p:txBody>
      </p:sp>
    </p:spTree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8">
      <a:dk1>
        <a:srgbClr val="5F497A"/>
      </a:dk1>
      <a:lt1>
        <a:srgbClr val="FFFF00"/>
      </a:lt1>
      <a:dk2>
        <a:srgbClr val="FFFF00"/>
      </a:dk2>
      <a:lt2>
        <a:srgbClr val="00B050"/>
      </a:lt2>
      <a:accent1>
        <a:srgbClr val="92D050"/>
      </a:accent1>
      <a:accent2>
        <a:srgbClr val="31859B"/>
      </a:accent2>
      <a:accent3>
        <a:srgbClr val="9BBB59"/>
      </a:accent3>
      <a:accent4>
        <a:srgbClr val="8064A2"/>
      </a:accent4>
      <a:accent5>
        <a:srgbClr val="4BACC6"/>
      </a:accent5>
      <a:accent6>
        <a:srgbClr val="00B050"/>
      </a:accent6>
      <a:hlink>
        <a:srgbClr val="18424D"/>
      </a:hlink>
      <a:folHlink>
        <a:srgbClr val="00B05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248</TotalTime>
  <Words>320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ЛЕКАРСТВЕННЫЕ РАСТЕНИЯ  </vt:lpstr>
      <vt:lpstr>ЛЕКАРСТВЕННЫЕ РАСТЕНИЯ</vt:lpstr>
      <vt:lpstr>ПОДОРОЖНИК</vt:lpstr>
      <vt:lpstr>КРАПИВА</vt:lpstr>
      <vt:lpstr>ВАЛЕРИАНА</vt:lpstr>
      <vt:lpstr>РОМАШКА</vt:lpstr>
      <vt:lpstr>ПИЖМА</vt:lpstr>
      <vt:lpstr>ТЫСЯЧеЛИСТНИК</vt:lpstr>
      <vt:lpstr>ЛЬВИНЫЙ ЗЕВ</vt:lpstr>
      <vt:lpstr>ЧЕРЕДА</vt:lpstr>
      <vt:lpstr>ОДУВАНЧИК</vt:lpstr>
      <vt:lpstr>ЛОПУХ</vt:lpstr>
      <vt:lpstr>ЗВЕРОБОЙ</vt:lpstr>
      <vt:lpstr>ИСПОЛЬЗУЕМЫЙ МАТЕРИАЛ,  1. http://www.rasteniya-lecarstvennie.ru/51-lekarstvennoe-rastenie-pizhma-obyknovennaya.html 2. http://zhenskoe-mnenie.ru 3.детская энциклопедия 4. http://ru.wikipedia.org/  5. http://www.travuscka.ru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травы</dc:title>
  <dc:creator>Антонина</dc:creator>
  <cp:lastModifiedBy>Антонина</cp:lastModifiedBy>
  <cp:revision>26</cp:revision>
  <dcterms:created xsi:type="dcterms:W3CDTF">2013-06-24T14:47:45Z</dcterms:created>
  <dcterms:modified xsi:type="dcterms:W3CDTF">2013-06-28T16:50:46Z</dcterms:modified>
</cp:coreProperties>
</file>