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3A1F"/>
    <a:srgbClr val="21FF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D1B8C-71FC-41F0-8076-6328863090A4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92E21-BF05-434B-B1FB-13755B597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DA78AC-1882-4B75-9196-21076BA7D00A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F1168D-A540-4766-960F-E78921DE1F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138549">
            <a:off x="1500433" y="1281105"/>
            <a:ext cx="980572" cy="103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П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222425">
            <a:off x="2503621" y="748991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Р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980371">
            <a:off x="4557763" y="47531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Е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487336">
            <a:off x="5694486" y="69466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К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26049">
            <a:off x="6579933" y="130204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Т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95936" y="3645024"/>
            <a:ext cx="792088" cy="7200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95936" y="1916832"/>
            <a:ext cx="792088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95936" y="2780928"/>
            <a:ext cx="792088" cy="7200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4048" y="206084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Segoe Script" pitchFamily="34" charset="0"/>
              </a:rPr>
              <a:t>Безопасная</a:t>
            </a:r>
            <a:endParaRPr lang="ru-RU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4048" y="29249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Segoe Script" pitchFamily="34" charset="0"/>
              </a:rPr>
              <a:t>Дорога</a:t>
            </a:r>
            <a:endParaRPr lang="ru-RU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3042" y="3820978"/>
            <a:ext cx="144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Segoe Script" pitchFamily="34" charset="0"/>
              </a:rPr>
              <a:t>Детства</a:t>
            </a:r>
            <a:endParaRPr lang="ru-RU" sz="2000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764283">
            <a:off x="1331640" y="4255755"/>
            <a:ext cx="1080120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М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678589">
            <a:off x="2608588" y="4800014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А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5149641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Д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209684">
            <a:off x="5380647" y="4830594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О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535098">
            <a:off x="6729701" y="4418306"/>
            <a:ext cx="729789" cy="101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  <a:latin typeface="Segoe Script" pitchFamily="34" charset="0"/>
              </a:rPr>
              <a:t>У</a:t>
            </a:r>
            <a:endParaRPr lang="ru-RU" sz="6000" b="1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60932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solidFill>
                  <a:srgbClr val="FFC000"/>
                </a:solidFill>
                <a:latin typeface="Segoe Script" pitchFamily="34" charset="0"/>
              </a:rPr>
              <a:t>Детский сад №6 «Зоренька» г. Ступино</a:t>
            </a:r>
            <a:endParaRPr lang="ru-RU" dirty="0">
              <a:solidFill>
                <a:srgbClr val="FFC000"/>
              </a:solidFill>
              <a:latin typeface="Segoe Scrip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6016" y="6536377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Segoe Script" pitchFamily="34" charset="0"/>
              </a:rPr>
              <a:t>       Воспитатель: Бабаджанова С.Я</a:t>
            </a:r>
            <a:r>
              <a:rPr lang="ru-RU" sz="1200" dirty="0" smtClean="0">
                <a:solidFill>
                  <a:srgbClr val="FF0000"/>
                </a:solidFill>
                <a:latin typeface="Arbat" pitchFamily="2" charset="0"/>
              </a:rPr>
              <a:t>.</a:t>
            </a:r>
            <a:endParaRPr lang="ru-RU" sz="1200" dirty="0">
              <a:solidFill>
                <a:srgbClr val="FF0000"/>
              </a:solidFill>
              <a:latin typeface="Arbat" pitchFamily="2" charset="0"/>
            </a:endParaRPr>
          </a:p>
        </p:txBody>
      </p:sp>
      <p:pic>
        <p:nvPicPr>
          <p:cNvPr id="24" name="Рисунок 23" descr="g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45363">
            <a:off x="2235669" y="2380345"/>
            <a:ext cx="1440160" cy="180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33_4_13_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7385">
            <a:off x="7850217" y="5195047"/>
            <a:ext cx="817432" cy="817432"/>
          </a:xfrm>
          <a:prstGeom prst="rect">
            <a:avLst/>
          </a:prstGeom>
        </p:spPr>
      </p:pic>
      <p:pic>
        <p:nvPicPr>
          <p:cNvPr id="28" name="Рисунок 27" descr="400z400_front_35_0_0_0_65d533cee67750a5ec1e7e323ceb9da5.p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17876">
            <a:off x="3262607" y="463422"/>
            <a:ext cx="1083907" cy="1083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sm_full.asp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628800"/>
            <a:ext cx="936104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zapreshaychie_008_bi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5157192"/>
            <a:ext cx="996702" cy="996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1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49417">
            <a:off x="7907935" y="1264295"/>
            <a:ext cx="1096516" cy="1096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346938" flipH="1" flipV="1">
            <a:off x="991985" y="660111"/>
            <a:ext cx="3096343" cy="2322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9" name="Рисунок 8" descr="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081040" flipH="1" flipV="1">
            <a:off x="5458601" y="4062252"/>
            <a:ext cx="326436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051720" y="4462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Изучаем знаки дорожного движения</a:t>
            </a:r>
            <a:endParaRPr lang="ru-RU" sz="2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getIm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76672"/>
            <a:ext cx="3840427" cy="2880320"/>
          </a:xfrm>
          <a:prstGeom prst="snip2DiagRect">
            <a:avLst>
              <a:gd name="adj1" fmla="val 0"/>
              <a:gd name="adj2" fmla="val 15995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TextBox 12"/>
          <p:cNvSpPr txBox="1"/>
          <p:nvPr/>
        </p:nvSpPr>
        <p:spPr>
          <a:xfrm rot="632782">
            <a:off x="2482227" y="32168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    Изучаем виды транспорта</a:t>
            </a:r>
            <a:endParaRPr lang="ru-RU" sz="2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4" name="Рисунок 13" descr="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611560" y="3645024"/>
            <a:ext cx="3840428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5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73806">
            <a:off x="755576" y="356613"/>
            <a:ext cx="3744416" cy="2808312"/>
          </a:xfrm>
          <a:prstGeom prst="roundRect">
            <a:avLst>
              <a:gd name="adj" fmla="val 944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3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88934">
            <a:off x="587372" y="3553110"/>
            <a:ext cx="4032448" cy="302433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Рисунок 8" descr="524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2536" y="169514"/>
            <a:ext cx="3865928" cy="2899446"/>
          </a:xfrm>
          <a:prstGeom prst="roundRect">
            <a:avLst>
              <a:gd name="adj" fmla="val 788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23432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933056"/>
            <a:ext cx="3706880" cy="27801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3" name="TextBox 12"/>
          <p:cNvSpPr txBox="1"/>
          <p:nvPr/>
        </p:nvSpPr>
        <p:spPr>
          <a:xfrm rot="21042118">
            <a:off x="4603389" y="327947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Monotype Corsiva" pitchFamily="66" charset="0"/>
              </a:rPr>
              <a:t>Рисование</a:t>
            </a:r>
            <a:endParaRPr lang="ru-RU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AM_18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3312368" cy="2484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3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Рисунок 1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39902" flipH="1" flipV="1">
            <a:off x="5616869" y="3926953"/>
            <a:ext cx="3437307" cy="2265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 descr="C:\Users\Lexa\Desktop\SAM_0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12676"/>
            <a:ext cx="3816424" cy="28623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11560" y="4462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Monotype Corsiva" pitchFamily="66" charset="0"/>
              </a:rPr>
              <a:t>Встреча с сотрудником ГИБДД</a:t>
            </a:r>
            <a:endParaRPr lang="ru-RU" sz="20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1018024">
            <a:off x="5635913" y="356037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Monotype Corsiva" pitchFamily="66" charset="0"/>
              </a:rPr>
              <a:t>Изучение ПДД в игре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92080" y="4462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Конструирование</a:t>
            </a:r>
            <a:endParaRPr lang="ru-RU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7" name="Рисунок 16" descr="324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807042"/>
            <a:ext cx="3816424" cy="28623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755576" y="328498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Учимся переходить дорогу</a:t>
            </a:r>
            <a:endParaRPr lang="ru-RU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1697"/>
            <a:ext cx="9144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Четвертый этап. Презентация проекта</a:t>
            </a:r>
            <a:endParaRPr kumimoji="0" lang="ru-RU" sz="11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Проведение утренника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«Учите правила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дорожного движения».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Проведение акции «Осторожно, дети!»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Times New Roman" pitchFamily="18" charset="0"/>
                <a:cs typeface="Times New Roman" pitchFamily="18" charset="0"/>
              </a:rPr>
              <a:t>Пятый этап. Определение задач для новых проектов.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Scrip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Продолжить обучение и закрепление элементарных правил дорожного движения.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Создание альбома совместно с детьми и их родителями «Безопасная дорога детства».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Изготовление игр, наглядных пособий для детей.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" name="Рисунок 2" descr="1253264778_risuno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4576">
            <a:off x="793915" y="3064579"/>
            <a:ext cx="2992528" cy="3462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17336">
            <a:off x="5556810" y="2761582"/>
            <a:ext cx="2807109" cy="3728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Психологи  утверждают: у малыша дошкольного возраста поле зрения сужено. Поэтому он не может даже приблизительно определить расстояние к приближающемуся транспортному средству. А понять, с какой скоростью оно движется, зачастую не может даже взрослый человек.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   </a:t>
            </a:r>
          </a:p>
          <a:p>
            <a:pPr algn="ctr"/>
            <a:endParaRPr lang="ru-RU" sz="2000" dirty="0" smtClean="0">
              <a:latin typeface="Monotype Corsiva" pitchFamily="66" charset="0"/>
            </a:endParaRPr>
          </a:p>
          <a:p>
            <a:pPr algn="ctr"/>
            <a:endParaRPr lang="ru-RU" sz="2000" dirty="0" smtClean="0"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2000" dirty="0" smtClean="0">
              <a:latin typeface="Monotype Corsiva" pitchFamily="66" charset="0"/>
            </a:endParaRPr>
          </a:p>
          <a:p>
            <a:pPr algn="ctr"/>
            <a:endParaRPr lang="ru-RU" sz="2000" dirty="0" smtClean="0">
              <a:latin typeface="Monotype Corsiva" pitchFamily="66" charset="0"/>
            </a:endParaRPr>
          </a:p>
          <a:p>
            <a:pPr algn="ctr"/>
            <a:endParaRPr lang="ru-RU" sz="2000" dirty="0" smtClean="0">
              <a:latin typeface="Monotype Corsiva" pitchFamily="66" charset="0"/>
            </a:endParaRPr>
          </a:p>
          <a:p>
            <a:pPr algn="ctr"/>
            <a:endParaRPr lang="ru-RU" sz="2000" dirty="0" smtClean="0">
              <a:latin typeface="Monotype Corsiva" pitchFamily="66" charset="0"/>
            </a:endParaRPr>
          </a:p>
          <a:p>
            <a:pPr algn="ctr"/>
            <a:endParaRPr lang="en-US" sz="2000" dirty="0" smtClean="0">
              <a:latin typeface="Monotype Corsiva" pitchFamily="66" charset="0"/>
            </a:endParaRPr>
          </a:p>
          <a:p>
            <a:pPr algn="ctr"/>
            <a:endParaRPr lang="en-US" sz="2000" dirty="0" smtClean="0">
              <a:latin typeface="Monotype Corsiva" pitchFamily="66" charset="0"/>
            </a:endParaRP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Малыши в дошкольном возрасте совсем не воспринимают машину как угрозу: они еще не знают, что такое смерть, страдания и боль. Какой-то мяч для них значительно важнее, чем жизнь и здоровье. А если они увлечены игрой -танк не заметят! Поэтому приоритетным заданием в воспитании ребенка есть: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- развитие в нем умения правильно оценивать ситуацию;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- умело действовать в неординарной ситуации ,не подвергая свою жизнь опасности.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   Важно в дошкольном возрасте заложить фундамент жизненных ориентировок в окружающем, и все, что ребенок усвоит в детском саду, прочно останется у него навсегда</a:t>
            </a:r>
            <a:r>
              <a:rPr lang="ru-RU" sz="4400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3168352" cy="232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bliqueTopRigh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76672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Segoe Script" pitchFamily="34" charset="0"/>
              </a:rPr>
              <a:t>Детский педагогический проект </a:t>
            </a:r>
            <a:endParaRPr lang="en-US" sz="2800" b="1" dirty="0" smtClean="0">
              <a:solidFill>
                <a:srgbClr val="FFFF00"/>
              </a:solidFill>
              <a:latin typeface="Segoe Script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Segoe Script" pitchFamily="34" charset="0"/>
              </a:rPr>
              <a:t>«Безопасная дорога  детства»</a:t>
            </a:r>
            <a:endParaRPr lang="ru-RU" sz="2800" dirty="0" smtClean="0">
              <a:solidFill>
                <a:srgbClr val="FFFF00"/>
              </a:solidFill>
              <a:latin typeface="Segoe Script" pitchFamily="34" charset="0"/>
            </a:endParaRPr>
          </a:p>
          <a:p>
            <a:r>
              <a:rPr lang="ru-RU" dirty="0" smtClean="0">
                <a:latin typeface="Monotype Corsiva" pitchFamily="66" charset="0"/>
              </a:rPr>
              <a:t>(информационно-познавательный, долгосрочный). 03.09 2012-30 .08.2013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Monotype Corsiva" pitchFamily="66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Первый этап. </a:t>
            </a:r>
            <a:r>
              <a:rPr lang="ru-RU" sz="2800" b="1" dirty="0" err="1" smtClean="0">
                <a:solidFill>
                  <a:srgbClr val="FF0000"/>
                </a:solidFill>
                <a:latin typeface="Segoe Script" pitchFamily="34" charset="0"/>
              </a:rPr>
              <a:t>Целеполагание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    </a:t>
            </a:r>
            <a:r>
              <a:rPr lang="ru-RU" sz="2400" b="1" dirty="0" smtClean="0">
                <a:solidFill>
                  <a:srgbClr val="FFFF00"/>
                </a:solidFill>
                <a:latin typeface="Segoe Script" pitchFamily="34" charset="0"/>
              </a:rPr>
              <a:t>Актуальность</a:t>
            </a:r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проекта заключается: в профилактике дорожно-транспортного травматизма дошкольников, которые возникают по следующим причинам: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возрастные особенности дошкольников;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импульсивность;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неосознанность поведения.</a:t>
            </a:r>
          </a:p>
          <a:p>
            <a:r>
              <a:rPr lang="ru-RU" sz="2000" dirty="0" smtClean="0">
                <a:latin typeface="Monotype Corsiva" pitchFamily="66" charset="0"/>
              </a:rPr>
              <a:t>    Мы должны дать возможность увидеть и осознать опасность на  дороге и возможность ее избежать. Следовательно, нужно сформировать соответствующую модель </a:t>
            </a:r>
            <a:r>
              <a:rPr lang="ru-RU" sz="2000" dirty="0" smtClean="0">
                <a:latin typeface="Monotype Corsiva" pitchFamily="66" charset="0"/>
              </a:rPr>
              <a:t>поведения, </a:t>
            </a:r>
            <a:r>
              <a:rPr lang="ru-RU" sz="2000" dirty="0" smtClean="0">
                <a:latin typeface="Monotype Corsiva" pitchFamily="66" charset="0"/>
              </a:rPr>
              <a:t>п</a:t>
            </a:r>
            <a:r>
              <a:rPr lang="ru-RU" sz="2000" dirty="0" smtClean="0">
                <a:latin typeface="Monotype Corsiva" pitchFamily="66" charset="0"/>
              </a:rPr>
              <a:t>рививая </a:t>
            </a:r>
            <a:r>
              <a:rPr lang="ru-RU" sz="2000" dirty="0" smtClean="0">
                <a:latin typeface="Monotype Corsiva" pitchFamily="66" charset="0"/>
              </a:rPr>
              <a:t>навыки безопасного поведения на дорогах, в различных дорожно-транспортных ситуациях.</a:t>
            </a:r>
          </a:p>
          <a:p>
            <a:r>
              <a:rPr lang="ru-RU" sz="2000" b="1" dirty="0" smtClean="0">
                <a:latin typeface="Monotype Corsiva" pitchFamily="66" charset="0"/>
              </a:rPr>
              <a:t>  </a:t>
            </a:r>
            <a:r>
              <a:rPr lang="ru-RU" sz="2400" b="1" dirty="0" smtClean="0">
                <a:solidFill>
                  <a:srgbClr val="FFFF00"/>
                </a:solidFill>
                <a:latin typeface="Segoe Script" pitchFamily="34" charset="0"/>
              </a:rPr>
              <a:t>Участники проекта</a:t>
            </a:r>
            <a:r>
              <a:rPr lang="ru-RU" sz="2400" dirty="0" smtClean="0">
                <a:solidFill>
                  <a:srgbClr val="FFFF00"/>
                </a:solidFill>
                <a:latin typeface="Segoe Script" pitchFamily="34" charset="0"/>
              </a:rPr>
              <a:t>:</a:t>
            </a:r>
            <a:r>
              <a:rPr lang="ru-RU" sz="2000" dirty="0" smtClean="0">
                <a:solidFill>
                  <a:srgbClr val="FFFF00"/>
                </a:solidFill>
                <a:latin typeface="Segoe Script" pitchFamily="34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дети подготовительной к школе группы, родители воспитанников, воспитатели группы.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FFC000"/>
              </a:solidFill>
              <a:latin typeface="Arbat" pitchFamily="2" charset="0"/>
            </a:endParaRPr>
          </a:p>
          <a:p>
            <a:endParaRPr lang="ru-RU" sz="2800" b="1" dirty="0" smtClean="0">
              <a:solidFill>
                <a:srgbClr val="FFC000"/>
              </a:solidFill>
              <a:latin typeface="Arbat" pitchFamily="2" charset="0"/>
            </a:endParaRPr>
          </a:p>
          <a:p>
            <a:r>
              <a:rPr lang="ru-RU" sz="3200" b="1" dirty="0" smtClean="0">
                <a:solidFill>
                  <a:srgbClr val="FFC000"/>
                </a:solidFill>
                <a:latin typeface="Segoe Script" pitchFamily="34" charset="0"/>
              </a:rPr>
              <a:t>Цель</a:t>
            </a:r>
            <a:r>
              <a:rPr lang="ru-RU" sz="3200" dirty="0" smtClean="0">
                <a:solidFill>
                  <a:srgbClr val="FFC000"/>
                </a:solidFill>
                <a:latin typeface="Segoe Script" pitchFamily="34" charset="0"/>
              </a:rPr>
              <a:t>:</a:t>
            </a:r>
            <a:r>
              <a:rPr lang="ru-RU" sz="3200" dirty="0" smtClean="0">
                <a:solidFill>
                  <a:srgbClr val="FFC000"/>
                </a:solidFill>
                <a:latin typeface="Arbat" pitchFamily="2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создать условия для обогащения детей знаниями о безопасном поведении на дороге, способствуя формированию соответствующей модели поведения, через различные виды деятельности.</a:t>
            </a:r>
            <a:endParaRPr lang="ru-RU" sz="2200" dirty="0" smtClean="0"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Arbat" pitchFamily="2" charset="0"/>
              </a:rPr>
              <a:t>  </a:t>
            </a:r>
            <a:endParaRPr lang="en-US" sz="2400" dirty="0" smtClean="0">
              <a:solidFill>
                <a:srgbClr val="FFFF00"/>
              </a:solidFill>
              <a:latin typeface="Arbat" pitchFamily="2" charset="0"/>
            </a:endParaRPr>
          </a:p>
          <a:p>
            <a:endParaRPr lang="en-US" sz="2400" b="1" dirty="0" smtClean="0">
              <a:solidFill>
                <a:srgbClr val="FFFF00"/>
              </a:solidFill>
              <a:latin typeface="Arbat" pitchFamily="2" charset="0"/>
            </a:endParaRPr>
          </a:p>
          <a:p>
            <a:r>
              <a:rPr lang="ru-RU" sz="3200" b="1" dirty="0" smtClean="0">
                <a:solidFill>
                  <a:srgbClr val="FFC000"/>
                </a:solidFill>
                <a:latin typeface="Segoe Script" pitchFamily="34" charset="0"/>
              </a:rPr>
              <a:t>Задачи</a:t>
            </a:r>
            <a:r>
              <a:rPr lang="ru-RU" sz="3200" dirty="0" smtClean="0">
                <a:solidFill>
                  <a:srgbClr val="FFC000"/>
                </a:solidFill>
                <a:latin typeface="Segoe Script" pitchFamily="34" charset="0"/>
              </a:rPr>
              <a:t>: </a:t>
            </a:r>
            <a:endParaRPr lang="ru-RU" sz="2400" dirty="0" smtClean="0">
              <a:solidFill>
                <a:srgbClr val="FFC000"/>
              </a:solidFill>
              <a:latin typeface="Segoe Script" pitchFamily="34" charset="0"/>
            </a:endParaRP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расширение знаний по заданной теме;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обучение и закрепление элементарных правил дорожного движения;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обогащение предметно-развивающей среды в группе;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пропаганда знаний по безопасному поведению среди родителей;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Monotype Corsiva" pitchFamily="66" charset="0"/>
              </a:rPr>
              <a:t>налаживание систематического взаимодействия МАДОУ и ГИБДД.</a:t>
            </a:r>
          </a:p>
          <a:p>
            <a:endParaRPr lang="ru-RU" dirty="0"/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17426">
            <a:off x="6405949" y="2360911"/>
            <a:ext cx="1355108" cy="1044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30000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229200"/>
            <a:ext cx="1440160" cy="1440160"/>
          </a:xfrm>
          <a:prstGeom prst="rect">
            <a:avLst/>
          </a:prstGeom>
        </p:spPr>
      </p:pic>
      <p:pic>
        <p:nvPicPr>
          <p:cNvPr id="4" name="Рисунок 3" descr="220px-Zeichen_222-20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301208"/>
            <a:ext cx="1152128" cy="1191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  <a:latin typeface="Segoe Script" pitchFamily="34" charset="0"/>
              </a:rPr>
              <a:t>Прогнозируемые результаты:</a:t>
            </a:r>
            <a:endParaRPr lang="ru-RU" sz="2400" b="1" dirty="0" smtClean="0">
              <a:solidFill>
                <a:srgbClr val="FFC000"/>
              </a:solidFill>
              <a:latin typeface="Segoe Script" pitchFamily="34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Segoe Script" pitchFamily="34" charset="0"/>
              </a:rPr>
              <a:t> </a:t>
            </a:r>
            <a:r>
              <a:rPr lang="ru-RU" sz="2000" dirty="0" smtClean="0">
                <a:solidFill>
                  <a:srgbClr val="FFC000"/>
                </a:solidFill>
                <a:latin typeface="Segoe Script" pitchFamily="34" charset="0"/>
              </a:rPr>
              <a:t>• </a:t>
            </a:r>
            <a:r>
              <a:rPr lang="ru-RU" sz="2000" b="1" dirty="0" smtClean="0">
                <a:solidFill>
                  <a:srgbClr val="FFC000"/>
                </a:solidFill>
                <a:latin typeface="Segoe Script" pitchFamily="34" charset="0"/>
              </a:rPr>
              <a:t>Образовательные</a:t>
            </a:r>
          </a:p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•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Приобретение элементарных знаний по теме «Правила Дорожного Движения».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Умение детей находить единственно верное решение в проблемной ситуации.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</a:t>
            </a:r>
            <a:r>
              <a:rPr lang="ru-RU" sz="2000" dirty="0" smtClean="0">
                <a:latin typeface="Monotype Corsiva" pitchFamily="66" charset="0"/>
              </a:rPr>
              <a:t> Развивать творческие способности детей.</a:t>
            </a:r>
          </a:p>
          <a:p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 </a:t>
            </a:r>
            <a:r>
              <a:rPr lang="ru-RU" sz="2000" b="1" dirty="0" smtClean="0">
                <a:solidFill>
                  <a:srgbClr val="FFC000"/>
                </a:solidFill>
                <a:latin typeface="Segoe Script" pitchFamily="34" charset="0"/>
              </a:rPr>
              <a:t>Воспитательные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</a:t>
            </a:r>
            <a:r>
              <a:rPr lang="ru-RU" sz="2000" dirty="0" smtClean="0">
                <a:latin typeface="Monotype Corsiva" pitchFamily="66" charset="0"/>
              </a:rPr>
              <a:t> Воспитать дисциплинированного пешехода</a:t>
            </a: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</a:t>
            </a:r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Привить культуру поведения на дороге.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</a:t>
            </a:r>
            <a:r>
              <a:rPr lang="ru-RU" sz="2000" dirty="0" smtClean="0">
                <a:latin typeface="Monotype Corsiva" pitchFamily="66" charset="0"/>
              </a:rPr>
              <a:t> Побудить детей к дальнейшему знакомству с ПДД.</a:t>
            </a:r>
          </a:p>
          <a:p>
            <a:r>
              <a:rPr lang="ru-RU" dirty="0" smtClean="0">
                <a:latin typeface="Monotype Corsiva" pitchFamily="66" charset="0"/>
              </a:rPr>
              <a:t> 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</a:t>
            </a:r>
            <a:r>
              <a:rPr lang="ru-RU" sz="2000" dirty="0" smtClean="0">
                <a:solidFill>
                  <a:srgbClr val="FFC000"/>
                </a:solidFill>
                <a:latin typeface="Segoe Script" pitchFamily="34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Segoe Script" pitchFamily="34" charset="0"/>
              </a:rPr>
              <a:t>Социальные</a:t>
            </a:r>
          </a:p>
          <a:p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 </a:t>
            </a:r>
            <a:r>
              <a:rPr lang="ru-RU" sz="2000" dirty="0" smtClean="0">
                <a:latin typeface="Monotype Corsiva" pitchFamily="66" charset="0"/>
              </a:rPr>
              <a:t>Формировать чувство ответственности за свою безопасность и безопасность окружающих.</a:t>
            </a:r>
          </a:p>
          <a:p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 </a:t>
            </a:r>
            <a:r>
              <a:rPr lang="ru-RU" sz="2000" dirty="0" smtClean="0">
                <a:latin typeface="Monotype Corsiva" pitchFamily="66" charset="0"/>
              </a:rPr>
              <a:t>Научить правильно оценивать поступки и уметь осознавать негативные последствия отрицательных поступков для себя и других.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</a:rPr>
              <a:t>•</a:t>
            </a:r>
            <a:r>
              <a:rPr lang="ru-RU" sz="2000" dirty="0" smtClean="0">
                <a:latin typeface="Monotype Corsiva" pitchFamily="66" charset="0"/>
              </a:rPr>
              <a:t> Научить в совместной деятельности действовать согласованно, считаться с мнением других.</a:t>
            </a:r>
          </a:p>
          <a:p>
            <a:endParaRPr lang="ru-RU" dirty="0"/>
          </a:p>
        </p:txBody>
      </p:sp>
      <p:pic>
        <p:nvPicPr>
          <p:cNvPr id="3" name="Рисунок 2" descr="1328210566_p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7012">
            <a:off x="5945736" y="1840150"/>
            <a:ext cx="2601521" cy="2260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Второй этап. Разработка проекта.</a:t>
            </a:r>
          </a:p>
          <a:p>
            <a:pPr lvl="0"/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        </a:t>
            </a:r>
            <a:r>
              <a:rPr lang="ru-RU" sz="2000" b="1" dirty="0" smtClean="0">
                <a:solidFill>
                  <a:srgbClr val="FFC00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1.</a:t>
            </a:r>
            <a:r>
              <a:rPr lang="ru-RU" sz="2400" b="1" dirty="0" smtClean="0">
                <a:latin typeface="Monotype Corsiva" pitchFamily="66" charset="0"/>
              </a:rPr>
              <a:t>  </a:t>
            </a:r>
            <a:r>
              <a:rPr lang="ru-RU" sz="2000" dirty="0" smtClean="0">
                <a:latin typeface="Monotype Corsiva" pitchFamily="66" charset="0"/>
              </a:rPr>
              <a:t>Довести до участников важность данной темы.</a:t>
            </a:r>
          </a:p>
          <a:p>
            <a:pPr lvl="0"/>
            <a:r>
              <a:rPr lang="ru-RU" sz="2000" dirty="0" smtClean="0">
                <a:solidFill>
                  <a:srgbClr val="FFC000"/>
                </a:solidFill>
                <a:latin typeface="Monotype Corsiva" pitchFamily="66" charset="0"/>
              </a:rPr>
              <a:t>        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2.</a:t>
            </a:r>
            <a:r>
              <a:rPr lang="ru-RU" sz="2400" b="1" dirty="0" smtClean="0">
                <a:latin typeface="Monotype Corsiva" pitchFamily="66" charset="0"/>
              </a:rPr>
              <a:t>  </a:t>
            </a:r>
            <a:r>
              <a:rPr lang="ru-RU" sz="2000" dirty="0" smtClean="0">
                <a:latin typeface="Monotype Corsiva" pitchFamily="66" charset="0"/>
              </a:rPr>
              <a:t>Подбор методической литературы: 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err="1" smtClean="0">
                <a:latin typeface="Monotype Corsiva" pitchFamily="66" charset="0"/>
              </a:rPr>
              <a:t>О.А.Скоролупова</a:t>
            </a:r>
            <a:r>
              <a:rPr lang="ru-RU" sz="2000" dirty="0" smtClean="0">
                <a:latin typeface="Monotype Corsiva" pitchFamily="66" charset="0"/>
              </a:rPr>
              <a:t> . Занятия с детьми старшего дошкольного возраста по теме «Правила и безопасность дорожного движения».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err="1" smtClean="0">
                <a:latin typeface="Monotype Corsiva" pitchFamily="66" charset="0"/>
              </a:rPr>
              <a:t>Т.Ф.Саулина</a:t>
            </a:r>
            <a:r>
              <a:rPr lang="ru-RU" sz="2000" dirty="0" smtClean="0">
                <a:latin typeface="Monotype Corsiva" pitchFamily="66" charset="0"/>
              </a:rPr>
              <a:t> «Три сигнала светофора».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«Правила дорожного движения для детей дошкольного возраста»под редакцией «Творческий центр».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А.В.Антонова. Основная общеобразовательная программа дошкольного образования «От рождения до школы».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Л.Е.Кыласова «Родительские собрания».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err="1" smtClean="0">
                <a:latin typeface="Monotype Corsiva" pitchFamily="66" charset="0"/>
              </a:rPr>
              <a:t>Н.П.Битютская</a:t>
            </a:r>
            <a:r>
              <a:rPr lang="ru-RU" sz="2000" dirty="0" smtClean="0">
                <a:latin typeface="Monotype Corsiva" pitchFamily="66" charset="0"/>
              </a:rPr>
              <a:t> «Система педагогического проектирования: опыт работы, проекты».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</a:rPr>
              <a:t>Журнал «Дошкольное воспитание».</a:t>
            </a:r>
          </a:p>
          <a:p>
            <a:r>
              <a:rPr lang="ru-RU" sz="2000" dirty="0" smtClean="0">
                <a:latin typeface="Monotype Corsiva" pitchFamily="66" charset="0"/>
              </a:rPr>
              <a:t>       </a:t>
            </a:r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3.</a:t>
            </a:r>
            <a:r>
              <a:rPr lang="ru-RU" sz="2400" b="1" dirty="0" smtClean="0">
                <a:latin typeface="Monotype Corsiva" pitchFamily="66" charset="0"/>
              </a:rPr>
              <a:t>  </a:t>
            </a:r>
            <a:r>
              <a:rPr lang="ru-RU" sz="2000" dirty="0" smtClean="0">
                <a:latin typeface="Monotype Corsiva" pitchFamily="66" charset="0"/>
              </a:rPr>
              <a:t>Подобрать наглядно-дидактический материал, художественную литературу (соответствующей теме проекта).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" name="Рисунок 2" descr="get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41225">
            <a:off x="989191" y="5114750"/>
            <a:ext cx="2029583" cy="1522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get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2915">
            <a:off x="3846546" y="5120285"/>
            <a:ext cx="1872208" cy="1404156"/>
          </a:xfrm>
          <a:prstGeom prst="snip2DiagRect">
            <a:avLst>
              <a:gd name="adj1" fmla="val 422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getIm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869160"/>
            <a:ext cx="2363754" cy="177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5" y="476673"/>
          <a:ext cx="8928991" cy="6408753"/>
        </p:xfrm>
        <a:graphic>
          <a:graphicData uri="http://schemas.openxmlformats.org/drawingml/2006/table">
            <a:tbl>
              <a:tblPr/>
              <a:tblGrid>
                <a:gridCol w="3394809"/>
                <a:gridCol w="5534182"/>
              </a:tblGrid>
              <a:tr h="432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Segoe Script" pitchFamily="34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Раздел   программы</a:t>
                      </a:r>
                      <a:endParaRPr lang="ru-RU" sz="700" b="1" dirty="0"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          Формы и методы работы</a:t>
                      </a:r>
                      <a:endParaRPr lang="ru-RU" sz="1800" b="1" dirty="0"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Игровая деятельность</a:t>
                      </a:r>
                      <a:endParaRPr lang="ru-RU" sz="1800" dirty="0"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Дидактические игры: «Поле чудес», «Что? Где? Когда?», «Лучший пешеход», « «Наша улица», «Поставь дорожный знак», «Теремок», «Угадай, какой знак», «Виды перекрестков», </a:t>
                      </a:r>
                      <a:r>
                        <a:rPr lang="en-US" sz="16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Отвечай быстро», «Испорченный телефон», «Слушай хлопки», «Четыре стихии», «Будь внимателен».</a:t>
                      </a:r>
                      <a:endParaRPr lang="ru-RU" sz="12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5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Познавательная деятельность</a:t>
                      </a:r>
                      <a:endParaRPr lang="ru-RU" sz="1800" dirty="0">
                        <a:latin typeface="Segoe Script" pitchFamily="34" charset="0"/>
                        <a:ea typeface="Calibri"/>
                        <a:cs typeface="Times New Roman"/>
                      </a:endParaRP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Занятия:  « Школа пешеходных наук», «Безопасное поведение на улице», «Сигналы регулировщика», «Дети-участники дорожного движения», «Правила для пешеходов», «Правила поведения в пассажирском транспорте», «Мы пассажиры метро»,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«Правила для водителей детского транспорта».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Работа с буклетами: «Дорожная азбука», «Азбука юного пешехода».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Викторина: «Пешеход на улице».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Досуги: «Красный, желтый , зеленый», «Светофор», «Зеленый уголок», «Учите правила дорожного движения», «Петрушка на улице», «Путешествие в страну дорожных знаков», «Эстафета зеленого огонька».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Инсценировка </a:t>
                      </a:r>
                      <a:r>
                        <a:rPr lang="ru-RU" sz="16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6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На лесном перекрестке».                                                                                 </a:t>
                      </a:r>
                    </a:p>
                  </a:txBody>
                  <a:tcPr marL="43891" marR="438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-33010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Третий этап. Выполнение проекта.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-27384"/>
          <a:ext cx="9144000" cy="6838850"/>
        </p:xfrm>
        <a:graphic>
          <a:graphicData uri="http://schemas.openxmlformats.org/drawingml/2006/table">
            <a:tbl>
              <a:tblPr/>
              <a:tblGrid>
                <a:gridCol w="3635896"/>
                <a:gridCol w="5508104"/>
              </a:tblGrid>
              <a:tr h="3312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Ознакомление с художественной литературой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С.Михалков : «Моя улица», «Велосипедист», «Скверная история». С.Маршак: «Мяч», «Милиционер». «</a:t>
                      </a:r>
                      <a:r>
                        <a:rPr lang="ru-RU" sz="17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Н.Кончаловская</a:t>
                      </a: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«Самокат», </a:t>
                      </a:r>
                      <a:r>
                        <a:rPr lang="ru-RU" sz="17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Я.Пишумов</a:t>
                      </a: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«Светофор», </a:t>
                      </a:r>
                      <a:r>
                        <a:rPr lang="ru-RU" sz="17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С,Баруздин</a:t>
                      </a: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«Запрещается-разрешается», </a:t>
                      </a:r>
                      <a:r>
                        <a:rPr lang="ru-RU" sz="17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А.Гангов</a:t>
                      </a: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«Гололед», </a:t>
                      </a:r>
                      <a:r>
                        <a:rPr lang="ru-RU" sz="17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А.Дмоховский</a:t>
                      </a: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«Азбука безопасности».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Н.Носов «Автомобиль», </a:t>
                      </a:r>
                      <a:r>
                        <a:rPr lang="ru-RU" sz="17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Г.Юрмин</a:t>
                      </a: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«Любопытный мышонок», А.Дорохов «Подземный ход», «Заборчик вдоль тротуара», «Шлагбаум», </a:t>
                      </a:r>
                      <a:r>
                        <a:rPr lang="ru-RU" sz="17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Л.Гальперштейн</a:t>
                      </a: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«Трамвай и его семья».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 Загадки.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Развитие речи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Занятие «Что мы видели на улице».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Беседа с решением проблемных ситуаций «Быть примерным пешеходом  и пассажиром разрешается».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Развитие элементарных математических представлений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Занятие «В гости к </a:t>
                      </a:r>
                      <a:r>
                        <a:rPr lang="ru-RU" sz="1700" dirty="0" err="1">
                          <a:latin typeface="Monotype Corsiva" pitchFamily="66" charset="0"/>
                          <a:ea typeface="Calibri"/>
                          <a:cs typeface="Times New Roman"/>
                        </a:rPr>
                        <a:t>Кубарику</a:t>
                      </a: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».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Рисование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«Улица города», «Дорожные знаки».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Аппликации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«На нашей улице», «Светофор».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Конструирование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«Автомобили», «Светофор».</a:t>
                      </a:r>
                    </a:p>
                  </a:txBody>
                  <a:tcPr marL="31771" marR="31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332656"/>
          <a:ext cx="8496944" cy="6309360"/>
        </p:xfrm>
        <a:graphic>
          <a:graphicData uri="http://schemas.openxmlformats.org/drawingml/2006/table">
            <a:tbl>
              <a:tblPr/>
              <a:tblGrid>
                <a:gridCol w="3378609"/>
                <a:gridCol w="5118335"/>
              </a:tblGrid>
              <a:tr h="6120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Работа </a:t>
                      </a:r>
                      <a:r>
                        <a:rPr lang="ru-RU" sz="2800" dirty="0" smtClean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 с </a:t>
                      </a:r>
                      <a:r>
                        <a:rPr lang="ru-RU" sz="2800" dirty="0">
                          <a:solidFill>
                            <a:srgbClr val="FFC000"/>
                          </a:solidFill>
                          <a:latin typeface="Segoe Script" pitchFamily="34" charset="0"/>
                          <a:ea typeface="Calibri"/>
                          <a:cs typeface="Times New Roman"/>
                        </a:rPr>
                        <a:t>родителями</a:t>
                      </a:r>
                    </a:p>
                  </a:txBody>
                  <a:tcPr marL="65340" marR="65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Родительское собрание «Безопасность детей на </a:t>
                      </a:r>
                      <a:r>
                        <a:rPr lang="en-US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улицах </a:t>
                      </a:r>
                      <a:r>
                        <a:rPr lang="ru-RU" sz="24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города».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Познавательно-игровой конкурс для взрослых и детей «Правила дорожного движения».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Консультации: «О значении обучения детей дошкольного возраста ПДД», «О поведении в общественном транспорте», «Как научить ребенка безопасному поведению на улице», «Пешеходом </a:t>
                      </a:r>
                      <a:r>
                        <a:rPr lang="ru-RU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быть</a:t>
                      </a:r>
                      <a:r>
                        <a:rPr lang="en-US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наука</a:t>
                      </a:r>
                      <a:r>
                        <a:rPr lang="ru-RU" sz="24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», «Этого могло не случиться», «Улица требует к себе уважения», «Знаете ли вы особенности местоположения детского сада».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Выставка </a:t>
                      </a:r>
                      <a:r>
                        <a:rPr lang="en-US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Monotype Corsiva" pitchFamily="66" charset="0"/>
                          <a:ea typeface="Calibri"/>
                          <a:cs typeface="Times New Roman"/>
                        </a:rPr>
                        <a:t>пособий </a:t>
                      </a:r>
                      <a:r>
                        <a:rPr lang="ru-RU" sz="2400" dirty="0">
                          <a:latin typeface="Monotype Corsiva" pitchFamily="66" charset="0"/>
                          <a:ea typeface="Calibri"/>
                          <a:cs typeface="Times New Roman"/>
                        </a:rPr>
                        <a:t>для родителей.</a:t>
                      </a:r>
                    </a:p>
                  </a:txBody>
                  <a:tcPr marL="65340" marR="65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410</TotalTime>
  <Words>958</Words>
  <Application>Microsoft Office PowerPoint</Application>
  <PresentationFormat>Экран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Lexa</dc:creator>
  <cp:lastModifiedBy>бабаджанов</cp:lastModifiedBy>
  <cp:revision>53</cp:revision>
  <dcterms:created xsi:type="dcterms:W3CDTF">2013-01-27T17:10:06Z</dcterms:created>
  <dcterms:modified xsi:type="dcterms:W3CDTF">2013-02-05T16:29:01Z</dcterms:modified>
</cp:coreProperties>
</file>