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CC8558-263C-4462-81AF-8C948D48AD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0C06756-C37D-4E18-BBBD-24F0EA6B2367}" type="datetimeFigureOut">
              <a:rPr lang="ru-RU" smtClean="0"/>
              <a:pPr/>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FCC8558-263C-4462-81AF-8C948D48ADA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C06756-C37D-4E18-BBBD-24F0EA6B2367}" type="datetimeFigureOut">
              <a:rPr lang="ru-RU" smtClean="0"/>
              <a:pPr/>
              <a:t>27.05.2013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CC8558-263C-4462-81AF-8C948D48ADA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541" y="242646"/>
            <a:ext cx="8305800" cy="1242138"/>
          </a:xfrm>
        </p:spPr>
        <p:txBody>
          <a:bodyPr>
            <a:no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endParaRPr lang="ru-RU" sz="1400" dirty="0"/>
          </a:p>
        </p:txBody>
      </p:sp>
      <p:sp>
        <p:nvSpPr>
          <p:cNvPr id="3" name="Подзаголовок 2"/>
          <p:cNvSpPr>
            <a:spLocks noGrp="1"/>
          </p:cNvSpPr>
          <p:nvPr>
            <p:ph type="subTitle" idx="1"/>
          </p:nvPr>
        </p:nvSpPr>
        <p:spPr>
          <a:xfrm>
            <a:off x="443541" y="296652"/>
            <a:ext cx="8305800" cy="918102"/>
          </a:xfrm>
        </p:spPr>
        <p:txBody>
          <a:bodyPr/>
          <a:lstStyle/>
          <a:p>
            <a:r>
              <a:rPr lang="ru-RU" sz="1050" dirty="0" smtClean="0"/>
              <a:t>МИНИСТЕРСТВО ОБРАЗОВАНИЯ И НАУКИ РОССИЙСКОЙ ФЕДЕРАЦИИ ГОСУДАРСТВЕННОЕ ОБРАЗОВАТЕЛЬНОЕ УЧРЕЖДЕНИЕ ВЫСШЕГО ПРОФЕССИОНАЛЬНОГО ОБРАЗОВАНИЯ</a:t>
            </a:r>
          </a:p>
          <a:p>
            <a:r>
              <a:rPr lang="ru-RU" sz="1050" dirty="0" smtClean="0"/>
              <a:t> </a:t>
            </a:r>
            <a:r>
              <a:rPr lang="ru-RU" sz="1050" b="1" dirty="0" smtClean="0"/>
              <a:t>«РОССИЙСКИЙ ГОСУДАРСТВЕННЫЙ ПЕДАГОГИЧЕСКИЙ УНИВЕРСИТЕТ им. А.И. ГЕРЦЕНА»</a:t>
            </a:r>
            <a:endParaRPr lang="ru-RU" sz="1050" dirty="0" smtClean="0"/>
          </a:p>
          <a:p>
            <a:endParaRPr lang="ru-RU" dirty="0"/>
          </a:p>
        </p:txBody>
      </p:sp>
      <p:sp>
        <p:nvSpPr>
          <p:cNvPr id="10" name="TextBox 9"/>
          <p:cNvSpPr txBox="1"/>
          <p:nvPr/>
        </p:nvSpPr>
        <p:spPr>
          <a:xfrm>
            <a:off x="1644422" y="1970838"/>
            <a:ext cx="6011902" cy="769441"/>
          </a:xfrm>
          <a:prstGeom prst="rect">
            <a:avLst/>
          </a:prstGeom>
          <a:noFill/>
        </p:spPr>
        <p:txBody>
          <a:bodyPr wrap="none" rtlCol="0">
            <a:spAutoFit/>
          </a:bodyPr>
          <a:lstStyle/>
          <a:p>
            <a:pPr algn="ctr"/>
            <a:r>
              <a:rPr lang="ru-RU" sz="4400" dirty="0" smtClean="0">
                <a:solidFill>
                  <a:srgbClr val="FF0000"/>
                </a:solidFill>
              </a:rPr>
              <a:t>Мифы древней  индии</a:t>
            </a:r>
            <a:endParaRPr lang="ru-RU" sz="4400" dirty="0">
              <a:solidFill>
                <a:srgbClr val="FF0000"/>
              </a:solidFill>
            </a:endParaRPr>
          </a:p>
        </p:txBody>
      </p:sp>
      <p:sp>
        <p:nvSpPr>
          <p:cNvPr id="11" name="TextBox 10"/>
          <p:cNvSpPr txBox="1"/>
          <p:nvPr/>
        </p:nvSpPr>
        <p:spPr>
          <a:xfrm>
            <a:off x="5148064" y="5301208"/>
            <a:ext cx="3744416" cy="1200329"/>
          </a:xfrm>
          <a:prstGeom prst="rect">
            <a:avLst/>
          </a:prstGeom>
          <a:noFill/>
        </p:spPr>
        <p:txBody>
          <a:bodyPr wrap="square" rtlCol="0">
            <a:spAutoFit/>
          </a:bodyPr>
          <a:lstStyle/>
          <a:p>
            <a:pPr algn="just"/>
            <a:r>
              <a:rPr lang="ru-RU" dirty="0"/>
              <a:t>Выполнила: студентка 2курса</a:t>
            </a:r>
            <a:r>
              <a:rPr lang="ru-RU" dirty="0" smtClean="0"/>
              <a:t>,</a:t>
            </a:r>
          </a:p>
          <a:p>
            <a:pPr algn="just"/>
            <a:r>
              <a:rPr lang="ru-RU" dirty="0" smtClean="0"/>
              <a:t> </a:t>
            </a:r>
            <a:r>
              <a:rPr lang="ru-RU" dirty="0"/>
              <a:t>1 группы заочного  отделения </a:t>
            </a:r>
          </a:p>
          <a:p>
            <a:pPr algn="just"/>
            <a:r>
              <a:rPr lang="ru-RU" dirty="0"/>
              <a:t>дошкольного образования</a:t>
            </a:r>
          </a:p>
          <a:p>
            <a:pPr algn="just"/>
            <a:r>
              <a:rPr lang="ru-RU" dirty="0"/>
              <a:t>Попова  Антонина Александровна </a:t>
            </a:r>
          </a:p>
        </p:txBody>
      </p:sp>
      <p:pic>
        <p:nvPicPr>
          <p:cNvPr id="14" name="Рисунок 13" descr="Брахма-Бог-творец-251x300.jpg"/>
          <p:cNvPicPr>
            <a:picLocks noChangeAspect="1"/>
          </p:cNvPicPr>
          <p:nvPr/>
        </p:nvPicPr>
        <p:blipFill>
          <a:blip r:embed="rId2" cstate="print"/>
          <a:stretch>
            <a:fillRect/>
          </a:stretch>
        </p:blipFill>
        <p:spPr>
          <a:xfrm>
            <a:off x="827584" y="2857944"/>
            <a:ext cx="3240360" cy="366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268760"/>
            <a:ext cx="3394720" cy="4104456"/>
          </a:xfrm>
        </p:spPr>
        <p:txBody>
          <a:bodyPr/>
          <a:lstStyle/>
          <a:p>
            <a:pPr>
              <a:buNone/>
            </a:pPr>
            <a:r>
              <a:rPr lang="ru-RU" dirty="0" smtClean="0"/>
              <a:t>   Грозный бог </a:t>
            </a:r>
            <a:r>
              <a:rPr lang="ru-RU" dirty="0" err="1" smtClean="0"/>
              <a:t>Рудра</a:t>
            </a:r>
            <a:r>
              <a:rPr lang="ru-RU" dirty="0" smtClean="0"/>
              <a:t>, порождение гнева Брахмы, довершил их разгром, испепелив их волшебные три города, вознесенные над землею.</a:t>
            </a:r>
          </a:p>
          <a:p>
            <a:endParaRPr lang="ru-RU" dirty="0"/>
          </a:p>
        </p:txBody>
      </p:sp>
      <p:pic>
        <p:nvPicPr>
          <p:cNvPr id="4" name="Рисунок 3" descr="рудра.jpg"/>
          <p:cNvPicPr>
            <a:picLocks noChangeAspect="1"/>
          </p:cNvPicPr>
          <p:nvPr/>
        </p:nvPicPr>
        <p:blipFill>
          <a:blip r:embed="rId2" cstate="print"/>
          <a:stretch>
            <a:fillRect/>
          </a:stretch>
        </p:blipFill>
        <p:spPr>
          <a:xfrm>
            <a:off x="4499992" y="332656"/>
            <a:ext cx="4343400" cy="5688632"/>
          </a:xfrm>
          <a:prstGeom prst="rect">
            <a:avLst/>
          </a:prstGeom>
        </p:spPr>
      </p:pic>
      <p:sp>
        <p:nvSpPr>
          <p:cNvPr id="6" name="TextBox 5"/>
          <p:cNvSpPr txBox="1"/>
          <p:nvPr/>
        </p:nvSpPr>
        <p:spPr>
          <a:xfrm>
            <a:off x="5796136" y="6093296"/>
            <a:ext cx="1996893" cy="584775"/>
          </a:xfrm>
          <a:prstGeom prst="rect">
            <a:avLst/>
          </a:prstGeom>
          <a:noFill/>
        </p:spPr>
        <p:txBody>
          <a:bodyPr wrap="none" rtlCol="0">
            <a:spAutoFit/>
          </a:bodyPr>
          <a:lstStyle/>
          <a:p>
            <a:r>
              <a:rPr lang="ru-RU" sz="3200" dirty="0"/>
              <a:t>Б</a:t>
            </a:r>
            <a:r>
              <a:rPr lang="ru-RU" sz="3200" dirty="0" smtClean="0"/>
              <a:t>ог </a:t>
            </a:r>
            <a:r>
              <a:rPr lang="ru-RU" sz="3200" dirty="0" err="1" smtClean="0"/>
              <a:t>Рудра</a:t>
            </a:r>
            <a:endParaRPr lang="ru-RU"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Autofit/>
          </a:bodyPr>
          <a:lstStyle/>
          <a:p>
            <a:pPr algn="ctr"/>
            <a:r>
              <a:rPr lang="ru-RU" sz="4800" i="1" u="sng" dirty="0" smtClean="0">
                <a:solidFill>
                  <a:srgbClr val="FFFF00"/>
                </a:solidFill>
              </a:rPr>
              <a:t>Деяния Индры:</a:t>
            </a:r>
            <a:br>
              <a:rPr lang="ru-RU" sz="4800" i="1" u="sng" dirty="0" smtClean="0">
                <a:solidFill>
                  <a:srgbClr val="FFFF00"/>
                </a:solidFill>
              </a:rPr>
            </a:br>
            <a:endParaRPr lang="ru-RU" sz="4800" i="1" u="sng" dirty="0">
              <a:solidFill>
                <a:srgbClr val="FFFF00"/>
              </a:solidFill>
            </a:endParaRPr>
          </a:p>
        </p:txBody>
      </p:sp>
      <p:sp>
        <p:nvSpPr>
          <p:cNvPr id="3" name="Содержимое 2"/>
          <p:cNvSpPr>
            <a:spLocks noGrp="1"/>
          </p:cNvSpPr>
          <p:nvPr>
            <p:ph idx="1"/>
          </p:nvPr>
        </p:nvSpPr>
        <p:spPr>
          <a:xfrm>
            <a:off x="457200" y="908720"/>
            <a:ext cx="4186808" cy="5415880"/>
          </a:xfrm>
        </p:spPr>
        <p:txBody>
          <a:bodyPr>
            <a:noAutofit/>
          </a:bodyPr>
          <a:lstStyle/>
          <a:p>
            <a:pPr>
              <a:buNone/>
            </a:pPr>
            <a:r>
              <a:rPr lang="ru-RU" sz="1800" dirty="0" smtClean="0"/>
              <a:t>    Индра был любимым сыном Адити, матери богов, самым могучим из ее сыновей. Рассказывают, что он родился не так, как другие ее дети, необычным путем, при рождении чуть было не погубив свою мать. Едва появившись на свет, он схватился за оружие. Устрашенная необычным рождением сына и его грозным обликом, Адити спрятала Индру, но он явился перед всеми в золотых доспехах сразу после рождения, наполнив собой Вселенную, и мать преисполнилась гордости за могучего сына. И он стал великим, неодолимым воином, перед которым трепетали и боги, и асуры.</a:t>
            </a:r>
          </a:p>
          <a:p>
            <a:endParaRPr lang="ru-RU" sz="1800" dirty="0"/>
          </a:p>
        </p:txBody>
      </p:sp>
      <p:pic>
        <p:nvPicPr>
          <p:cNvPr id="5" name="Рисунок 4" descr="Адити.jpg"/>
          <p:cNvPicPr>
            <a:picLocks noChangeAspect="1"/>
          </p:cNvPicPr>
          <p:nvPr/>
        </p:nvPicPr>
        <p:blipFill>
          <a:blip r:embed="rId2" cstate="print"/>
          <a:stretch>
            <a:fillRect/>
          </a:stretch>
        </p:blipFill>
        <p:spPr>
          <a:xfrm>
            <a:off x="4860032" y="980728"/>
            <a:ext cx="3789535" cy="5184576"/>
          </a:xfrm>
          <a:prstGeom prst="rect">
            <a:avLst/>
          </a:prstGeom>
        </p:spPr>
      </p:pic>
      <p:sp>
        <p:nvSpPr>
          <p:cNvPr id="6" name="TextBox 5"/>
          <p:cNvSpPr txBox="1"/>
          <p:nvPr/>
        </p:nvSpPr>
        <p:spPr>
          <a:xfrm>
            <a:off x="5940152" y="6093296"/>
            <a:ext cx="1870384" cy="461665"/>
          </a:xfrm>
          <a:prstGeom prst="rect">
            <a:avLst/>
          </a:prstGeom>
          <a:noFill/>
        </p:spPr>
        <p:txBody>
          <a:bodyPr wrap="none" rtlCol="0">
            <a:spAutoFit/>
          </a:bodyPr>
          <a:lstStyle/>
          <a:p>
            <a:r>
              <a:rPr lang="ru-RU" sz="2400" dirty="0" smtClean="0"/>
              <a:t>Мать Адити</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3394720" cy="5847928"/>
          </a:xfrm>
        </p:spPr>
        <p:txBody>
          <a:bodyPr>
            <a:normAutofit fontScale="92500" lnSpcReduction="20000"/>
          </a:bodyPr>
          <a:lstStyle/>
          <a:p>
            <a:pPr>
              <a:buNone/>
            </a:pPr>
            <a:r>
              <a:rPr lang="ru-RU" dirty="0" smtClean="0"/>
              <a:t>   Индра побеждал  злых и опасных врагов своей отвагой и силой. Он стал властелином небесного царства; боги сами просили Брахму поставить его над ними царем. В битвах богов с асурами — они длились многие сотни и тысячи лет — Индра во главе воинства небожителей не однажды сокрушал вражескую силу.</a:t>
            </a:r>
          </a:p>
          <a:p>
            <a:endParaRPr lang="ru-RU" dirty="0"/>
          </a:p>
        </p:txBody>
      </p:sp>
      <p:pic>
        <p:nvPicPr>
          <p:cNvPr id="4" name="Рисунок 3" descr="индра 2.gif"/>
          <p:cNvPicPr>
            <a:picLocks noChangeAspect="1"/>
          </p:cNvPicPr>
          <p:nvPr/>
        </p:nvPicPr>
        <p:blipFill>
          <a:blip r:embed="rId2" cstate="print"/>
          <a:stretch>
            <a:fillRect/>
          </a:stretch>
        </p:blipFill>
        <p:spPr>
          <a:xfrm>
            <a:off x="4139952" y="332656"/>
            <a:ext cx="4392488" cy="5904656"/>
          </a:xfrm>
          <a:prstGeom prst="rect">
            <a:avLst/>
          </a:prstGeom>
        </p:spPr>
      </p:pic>
      <p:sp>
        <p:nvSpPr>
          <p:cNvPr id="5" name="TextBox 4"/>
          <p:cNvSpPr txBox="1"/>
          <p:nvPr/>
        </p:nvSpPr>
        <p:spPr>
          <a:xfrm>
            <a:off x="5868144" y="6237312"/>
            <a:ext cx="1099981" cy="461665"/>
          </a:xfrm>
          <a:prstGeom prst="rect">
            <a:avLst/>
          </a:prstGeom>
          <a:noFill/>
        </p:spPr>
        <p:txBody>
          <a:bodyPr wrap="none" rtlCol="0">
            <a:spAutoFit/>
          </a:bodyPr>
          <a:lstStyle/>
          <a:p>
            <a:r>
              <a:rPr lang="ru-RU" sz="2400" dirty="0" smtClean="0"/>
              <a:t>Индра</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pPr algn="ctr"/>
            <a:r>
              <a:rPr lang="ru-RU" i="1" u="sng" dirty="0" smtClean="0">
                <a:solidFill>
                  <a:srgbClr val="FFFF00"/>
                </a:solidFill>
              </a:rPr>
              <a:t/>
            </a:r>
            <a:br>
              <a:rPr lang="ru-RU" i="1" u="sng" dirty="0" smtClean="0">
                <a:solidFill>
                  <a:srgbClr val="FFFF00"/>
                </a:solidFill>
              </a:rPr>
            </a:br>
            <a:r>
              <a:rPr lang="ru-RU" i="1" u="sng" dirty="0" smtClean="0">
                <a:solidFill>
                  <a:srgbClr val="FFFF00"/>
                </a:solidFill>
              </a:rPr>
              <a:t> Сказание о происхождении смерти</a:t>
            </a:r>
            <a:endParaRPr lang="ru-RU" i="1" u="sng" dirty="0">
              <a:solidFill>
                <a:srgbClr val="FFFF00"/>
              </a:solidFill>
            </a:endParaRPr>
          </a:p>
        </p:txBody>
      </p:sp>
      <p:sp>
        <p:nvSpPr>
          <p:cNvPr id="3" name="Содержимое 2"/>
          <p:cNvSpPr>
            <a:spLocks noGrp="1"/>
          </p:cNvSpPr>
          <p:nvPr>
            <p:ph idx="1"/>
          </p:nvPr>
        </p:nvSpPr>
        <p:spPr/>
        <p:txBody>
          <a:bodyPr>
            <a:noAutofit/>
          </a:bodyPr>
          <a:lstStyle/>
          <a:p>
            <a:pPr algn="just">
              <a:lnSpc>
                <a:spcPct val="115000"/>
              </a:lnSpc>
              <a:spcAft>
                <a:spcPts val="1000"/>
              </a:spcAft>
              <a:buNone/>
            </a:pPr>
            <a:r>
              <a:rPr lang="ru-RU" sz="1600" dirty="0" smtClean="0">
                <a:latin typeface="Times"/>
                <a:ea typeface="Times New Roman"/>
                <a:cs typeface="Times New Roman"/>
              </a:rPr>
              <a:t>      Было время, когда смерти не знали на земле. Люди вначале были бессмертными. В Золотом веке, они не ведали греха и жили на земле счастливо, в мире и благоденствии. Так шло время, и живые существа на земле рождались и не умирали; они умножались бесконечно и совсем заполонили ее.</a:t>
            </a:r>
            <a:endParaRPr lang="ru-RU" sz="1400" dirty="0" smtClean="0">
              <a:latin typeface="Calibri"/>
              <a:ea typeface="Calibri"/>
              <a:cs typeface="Times New Roman"/>
            </a:endParaRPr>
          </a:p>
          <a:p>
            <a:pPr marR="952500" algn="just">
              <a:lnSpc>
                <a:spcPct val="115000"/>
              </a:lnSpc>
              <a:spcAft>
                <a:spcPts val="1000"/>
              </a:spcAft>
              <a:buNone/>
            </a:pPr>
            <a:r>
              <a:rPr lang="ru-RU" sz="1600" dirty="0" smtClean="0">
                <a:latin typeface="Times"/>
                <a:ea typeface="Times New Roman"/>
                <a:cs typeface="Times New Roman"/>
              </a:rPr>
              <a:t>      Наконец, Земля взмолилась к Брахме — она уже не могла выносить далее такое бремя. Тогда задумался Создатель над тем, как уменьшить количество живых существ в мирах, но не мог найти никакого средства. И он впал в гнев, и пламя его гнева вырвалось из всех пор его тела. Запылали страны света, страх объял все живое; </a:t>
            </a:r>
            <a:r>
              <a:rPr lang="ru-RU" sz="1800" dirty="0" smtClean="0">
                <a:latin typeface="Times"/>
                <a:ea typeface="Times New Roman"/>
                <a:cs typeface="Times New Roman"/>
              </a:rPr>
              <a:t>миру</a:t>
            </a:r>
            <a:r>
              <a:rPr lang="ru-RU" sz="1600" dirty="0" smtClean="0">
                <a:latin typeface="Times"/>
                <a:ea typeface="Times New Roman"/>
                <a:cs typeface="Times New Roman"/>
              </a:rPr>
              <a:t> грозила гибель. Великий бог Шива сжалился над живыми существами. Он приблизился к Брахме и сказал: «Не гневайся на созданных тобою тварей, о Прародитель. Не допусти чтобы опустела Вселенная! Ибо если погибнут ныне все эти существа, они уже не возродятся более. Пусть они живут и умирают, но пусть не прекращается их род!» И когда Шива молвил это, Брахма укротил свой гнев и вернул в свое сердце огонь, пожиравший Вселенную.</a:t>
            </a:r>
            <a:endParaRPr lang="ru-RU" sz="1400" dirty="0" smtClean="0">
              <a:latin typeface="Calibri"/>
              <a:ea typeface="Calibri"/>
              <a:cs typeface="Times New Roman"/>
            </a:endParaRPr>
          </a:p>
          <a:p>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3682752" cy="5688632"/>
          </a:xfrm>
        </p:spPr>
        <p:txBody>
          <a:bodyPr>
            <a:noAutofit/>
          </a:bodyPr>
          <a:lstStyle/>
          <a:p>
            <a:pPr>
              <a:buNone/>
            </a:pPr>
            <a:r>
              <a:rPr lang="ru-RU" sz="2000" dirty="0" smtClean="0"/>
              <a:t>    Тогда вышла из тела Брахмы женщина, с темными глазами, с венком из лотосов на голове, одетая в темно-красное платье. Она направилась к югу своим путем, но Брахма воззвал к ней и сказал: «Смерть, ступай и убивай живые существа в этом мире! Ты возникла из моей мысли об уничтожении мира и из моего гнева! Ты возникла из моей мысли об уничтожении мира и из моего гнева, поэтому иди и уничтожай живущих — и неразумных, и мудрых!».</a:t>
            </a:r>
          </a:p>
          <a:p>
            <a:pPr>
              <a:buNone/>
            </a:pPr>
            <a:endParaRPr lang="ru-RU" sz="2000" dirty="0"/>
          </a:p>
        </p:txBody>
      </p:sp>
      <p:pic>
        <p:nvPicPr>
          <p:cNvPr id="4" name="Рисунок 3" descr="шива 2.jpg"/>
          <p:cNvPicPr>
            <a:picLocks noChangeAspect="1"/>
          </p:cNvPicPr>
          <p:nvPr/>
        </p:nvPicPr>
        <p:blipFill>
          <a:blip r:embed="rId2" cstate="print"/>
          <a:stretch>
            <a:fillRect/>
          </a:stretch>
        </p:blipFill>
        <p:spPr>
          <a:xfrm>
            <a:off x="4499992" y="620688"/>
            <a:ext cx="4256213" cy="5472608"/>
          </a:xfrm>
          <a:prstGeom prst="rect">
            <a:avLst/>
          </a:prstGeom>
        </p:spPr>
      </p:pic>
      <p:sp>
        <p:nvSpPr>
          <p:cNvPr id="5" name="TextBox 4"/>
          <p:cNvSpPr txBox="1"/>
          <p:nvPr/>
        </p:nvSpPr>
        <p:spPr>
          <a:xfrm>
            <a:off x="6012160" y="6093296"/>
            <a:ext cx="1261884" cy="584775"/>
          </a:xfrm>
          <a:prstGeom prst="rect">
            <a:avLst/>
          </a:prstGeom>
          <a:noFill/>
        </p:spPr>
        <p:txBody>
          <a:bodyPr wrap="none" rtlCol="0">
            <a:spAutoFit/>
          </a:bodyPr>
          <a:lstStyle/>
          <a:p>
            <a:r>
              <a:rPr lang="ru-RU" sz="3200" dirty="0" smtClean="0"/>
              <a:t>Шива</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3898776" cy="6063952"/>
          </a:xfrm>
        </p:spPr>
        <p:txBody>
          <a:bodyPr>
            <a:normAutofit fontScale="70000" lnSpcReduction="20000"/>
          </a:bodyPr>
          <a:lstStyle/>
          <a:p>
            <a:pPr>
              <a:buNone/>
            </a:pPr>
            <a:r>
              <a:rPr lang="ru-RU" dirty="0" smtClean="0"/>
              <a:t>     И заплакала увенчанная лотосами Смерть, но Брахма не дал ее слезам упасть на землю и собрал их в свои ладони. Она же смиренно склонившись перед ним взмолилась: «Будь милостив ко мне, о Владыка созданий, не возлагай на меня столь ужасное бремя! Сжалься надо мной! Как могу я губить невинные существа, детей и взрослых, молодых и стариков? Смилуйся, о владыка! Не смогу я разлучать близких и любящих, отнимать у родителей возлюбленных сыновей, у детей отнимать матерей и отцов, лишать милых братьев и дорогих сердцу друзей. Ведь, когда те умрут, оставшиеся в живых будут проклинать меня. Я боюсь этого! И слез несчастья боюсь! Вечно будут жечь меня эти слезы».</a:t>
            </a:r>
          </a:p>
          <a:p>
            <a:pPr>
              <a:buNone/>
            </a:pPr>
            <a:endParaRPr lang="ru-RU" dirty="0"/>
          </a:p>
        </p:txBody>
      </p:sp>
      <p:pic>
        <p:nvPicPr>
          <p:cNvPr id="5" name="Рисунок 4" descr="женщина смерть.jpg"/>
          <p:cNvPicPr>
            <a:picLocks noChangeAspect="1"/>
          </p:cNvPicPr>
          <p:nvPr/>
        </p:nvPicPr>
        <p:blipFill>
          <a:blip r:embed="rId2" cstate="print"/>
          <a:stretch>
            <a:fillRect/>
          </a:stretch>
        </p:blipFill>
        <p:spPr>
          <a:xfrm>
            <a:off x="4355976" y="332656"/>
            <a:ext cx="4176464" cy="5966377"/>
          </a:xfrm>
          <a:prstGeom prst="rect">
            <a:avLst/>
          </a:prstGeom>
        </p:spPr>
      </p:pic>
      <p:sp>
        <p:nvSpPr>
          <p:cNvPr id="6" name="TextBox 5"/>
          <p:cNvSpPr txBox="1"/>
          <p:nvPr/>
        </p:nvSpPr>
        <p:spPr>
          <a:xfrm>
            <a:off x="5580112" y="6309320"/>
            <a:ext cx="2343655" cy="461665"/>
          </a:xfrm>
          <a:prstGeom prst="rect">
            <a:avLst/>
          </a:prstGeom>
          <a:noFill/>
        </p:spPr>
        <p:txBody>
          <a:bodyPr wrap="none" rtlCol="0">
            <a:spAutoFit/>
          </a:bodyPr>
          <a:lstStyle/>
          <a:p>
            <a:r>
              <a:rPr lang="ru-RU" sz="2400" dirty="0" smtClean="0"/>
              <a:t>Женщина</a:t>
            </a:r>
            <a:r>
              <a:rPr lang="ru-RU" dirty="0" smtClean="0"/>
              <a:t> смерть</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8229600" cy="2573640"/>
          </a:xfrm>
        </p:spPr>
        <p:txBody>
          <a:bodyPr>
            <a:normAutofit fontScale="77500" lnSpcReduction="20000"/>
          </a:bodyPr>
          <a:lstStyle/>
          <a:p>
            <a:pPr algn="just">
              <a:buNone/>
            </a:pPr>
            <a:r>
              <a:rPr lang="ru-RU" dirty="0" smtClean="0"/>
              <a:t>    Но Брахма сказал: «О Смерть, я предназначил тебе уничтожать живущих! Иначе быть не может! Ступай не колеблясь, госпожа. Исполни мое веление». И Смерть не сказав больше ни слова, отправилась в путь и явилась в мир. Но все же Прародитель даровал ей милость: слезы, которые она пролила, превратились в болезни, убивающие людей в назначенный срок; страсти и пороки ослепили человеческий род и стали причиной гибели живых существ. Поэтому искони нет вины на смерти. Брахма сделал ее госпожой справедливости; свободная от любви и ненависти, исполняет она его веление.</a:t>
            </a:r>
          </a:p>
          <a:p>
            <a:endParaRPr lang="ru-RU" dirty="0"/>
          </a:p>
        </p:txBody>
      </p:sp>
      <p:pic>
        <p:nvPicPr>
          <p:cNvPr id="5" name="Рисунок 4" descr="Брахма и женщина.jpg"/>
          <p:cNvPicPr>
            <a:picLocks noChangeAspect="1"/>
          </p:cNvPicPr>
          <p:nvPr/>
        </p:nvPicPr>
        <p:blipFill>
          <a:blip r:embed="rId2" cstate="print"/>
          <a:stretch>
            <a:fillRect/>
          </a:stretch>
        </p:blipFill>
        <p:spPr>
          <a:xfrm>
            <a:off x="1547664" y="2924944"/>
            <a:ext cx="6552728" cy="35537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628800"/>
            <a:ext cx="8229600" cy="2808312"/>
          </a:xfrm>
        </p:spPr>
        <p:txBody>
          <a:bodyPr/>
          <a:lstStyle/>
          <a:p>
            <a:pPr>
              <a:buNone/>
            </a:pPr>
            <a:r>
              <a:rPr lang="ru-RU" dirty="0" smtClean="0"/>
              <a:t>  - Ну  что, ребята, вам  понравилось  путешествовать  по  далекой  Древней  Индии?       </a:t>
            </a:r>
          </a:p>
          <a:p>
            <a:pPr>
              <a:buNone/>
            </a:pPr>
            <a:r>
              <a:rPr lang="ru-RU" dirty="0" smtClean="0"/>
              <a:t> - Кто  вам больше всего  запомнился  из богов?        </a:t>
            </a:r>
          </a:p>
          <a:p>
            <a:pPr>
              <a:buNone/>
            </a:pPr>
            <a:r>
              <a:rPr lang="ru-RU" dirty="0" smtClean="0"/>
              <a:t> - Какая  история  была  интересней?                          </a:t>
            </a:r>
          </a:p>
          <a:p>
            <a:pPr>
              <a:buNone/>
            </a:pPr>
            <a:r>
              <a:rPr lang="ru-RU" dirty="0" smtClean="0"/>
              <a:t> - Вы  все большие молодцы,  смотрели  и  слушали  с  большим  интересом  о мифах.</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29190" y="2276872"/>
            <a:ext cx="7685630" cy="1613793"/>
          </a:xfrm>
          <a:prstGeom prst="rect">
            <a:avLst/>
          </a:prstGeom>
          <a:noFill/>
        </p:spPr>
        <p:txBody>
          <a:bodyPr wrap="none" lIns="91440" tIns="45720" rIns="91440" bIns="45720">
            <a:prstTxWarp prst="textWave2">
              <a:avLst>
                <a:gd name="adj1" fmla="val 20000"/>
                <a:gd name="adj2" fmla="val -39"/>
              </a:avLst>
            </a:prstTxWarp>
            <a:spAutoFit/>
          </a:bodyPr>
          <a:lstStyle/>
          <a:p>
            <a:pPr algn="ctr"/>
            <a:r>
              <a:rPr lang="ru-RU" sz="5400" b="1" cap="none" spc="0" dirty="0" smtClean="0">
                <a:ln w="1905"/>
                <a:solidFill>
                  <a:srgbClr val="FFFF00"/>
                </a:solidFill>
                <a:effectLst>
                  <a:innerShdw blurRad="69850" dist="43180" dir="5400000">
                    <a:srgbClr val="000000">
                      <a:alpha val="65000"/>
                    </a:srgbClr>
                  </a:innerShdw>
                </a:effectLst>
              </a:rPr>
              <a:t>Спасибо за внимание!</a:t>
            </a:r>
            <a:endParaRPr lang="ru-RU" sz="5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212744"/>
          </a:xfrm>
        </p:spPr>
        <p:txBody>
          <a:bodyPr>
            <a:noAutofit/>
          </a:bodyPr>
          <a:lstStyle/>
          <a:p>
            <a:pPr algn="ctr"/>
            <a:r>
              <a:rPr lang="ru-RU" sz="5400" i="1" u="sng" dirty="0" smtClean="0">
                <a:solidFill>
                  <a:srgbClr val="FFFF00"/>
                </a:solidFill>
                <a:latin typeface="Cambria" pitchFamily="18" charset="0"/>
              </a:rPr>
              <a:t>Цель</a:t>
            </a:r>
            <a:r>
              <a:rPr lang="ru-RU" sz="6600" i="1" u="sng" dirty="0" smtClean="0">
                <a:solidFill>
                  <a:srgbClr val="FFFF00"/>
                </a:solidFill>
                <a:latin typeface="Cambria" pitchFamily="18" charset="0"/>
              </a:rPr>
              <a:t>:</a:t>
            </a:r>
            <a:endParaRPr lang="ru-RU" sz="6600" i="1" u="sng" dirty="0">
              <a:solidFill>
                <a:srgbClr val="FFFF00"/>
              </a:solidFill>
              <a:latin typeface="Cambria" pitchFamily="18" charset="0"/>
            </a:endParaRPr>
          </a:p>
        </p:txBody>
      </p:sp>
      <p:sp>
        <p:nvSpPr>
          <p:cNvPr id="3" name="Содержимое 2"/>
          <p:cNvSpPr>
            <a:spLocks noGrp="1"/>
          </p:cNvSpPr>
          <p:nvPr>
            <p:ph idx="1"/>
          </p:nvPr>
        </p:nvSpPr>
        <p:spPr>
          <a:xfrm>
            <a:off x="539552" y="1916832"/>
            <a:ext cx="8352928" cy="1152128"/>
          </a:xfrm>
        </p:spPr>
        <p:txBody>
          <a:bodyPr>
            <a:normAutofit/>
          </a:bodyPr>
          <a:lstStyle/>
          <a:p>
            <a:r>
              <a:rPr lang="ru-RU" sz="2800" dirty="0" smtClean="0"/>
              <a:t>Познакомить детей  с мифами древней индии. </a:t>
            </a:r>
            <a:endParaRPr lang="ru-RU" sz="2800" dirty="0"/>
          </a:p>
        </p:txBody>
      </p:sp>
      <p:pic>
        <p:nvPicPr>
          <p:cNvPr id="4" name="Рисунок 3" descr="krishna_arjuna.jpg"/>
          <p:cNvPicPr>
            <a:picLocks noChangeAspect="1"/>
          </p:cNvPicPr>
          <p:nvPr/>
        </p:nvPicPr>
        <p:blipFill>
          <a:blip r:embed="rId2" cstate="print"/>
          <a:stretch>
            <a:fillRect/>
          </a:stretch>
        </p:blipFill>
        <p:spPr>
          <a:xfrm>
            <a:off x="1979712" y="2996952"/>
            <a:ext cx="5035184" cy="33569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u="sng" dirty="0" smtClean="0">
                <a:solidFill>
                  <a:srgbClr val="FFFF00"/>
                </a:solidFill>
              </a:rPr>
              <a:t>Задачи:</a:t>
            </a:r>
            <a:endParaRPr lang="ru-RU" i="1" u="sng" dirty="0">
              <a:solidFill>
                <a:srgbClr val="FFFF00"/>
              </a:solidFill>
            </a:endParaRPr>
          </a:p>
        </p:txBody>
      </p:sp>
      <p:sp>
        <p:nvSpPr>
          <p:cNvPr id="3" name="Содержимое 2"/>
          <p:cNvSpPr>
            <a:spLocks noGrp="1"/>
          </p:cNvSpPr>
          <p:nvPr>
            <p:ph idx="1"/>
          </p:nvPr>
        </p:nvSpPr>
        <p:spPr>
          <a:xfrm>
            <a:off x="467544" y="2708920"/>
            <a:ext cx="8229600" cy="1709544"/>
          </a:xfrm>
        </p:spPr>
        <p:txBody>
          <a:bodyPr/>
          <a:lstStyle/>
          <a:p>
            <a:r>
              <a:rPr lang="ru-RU" dirty="0" smtClean="0"/>
              <a:t>Расширить детский кругозор о богах индии.</a:t>
            </a:r>
          </a:p>
          <a:p>
            <a:r>
              <a:rPr lang="ru-RU" dirty="0" smtClean="0"/>
              <a:t>Заинтересовать детей и взрослых легендами о героях в мифологии.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988840"/>
            <a:ext cx="8229600" cy="2016224"/>
          </a:xfrm>
        </p:spPr>
        <p:txBody>
          <a:bodyPr/>
          <a:lstStyle/>
          <a:p>
            <a:pPr>
              <a:buNone/>
            </a:pPr>
            <a:r>
              <a:rPr lang="ru-RU" dirty="0" smtClean="0"/>
              <a:t>- Ребята, сегодня мы с вами познакомимся с необычной историей о мифах  Древней   Индии, об их творение  вселенной  и  мифических  богах.   Итак,  отправляемся  в  далекое  путешествие.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66360"/>
          </a:xfrm>
        </p:spPr>
        <p:txBody>
          <a:bodyPr>
            <a:normAutofit/>
          </a:bodyPr>
          <a:lstStyle/>
          <a:p>
            <a:pPr algn="ctr"/>
            <a:r>
              <a:rPr lang="ru-RU" i="1" u="sng" dirty="0" smtClean="0">
                <a:solidFill>
                  <a:srgbClr val="FFFF00"/>
                </a:solidFill>
              </a:rPr>
              <a:t>Мифы:</a:t>
            </a:r>
            <a:endParaRPr lang="ru-RU" i="1" u="sng" dirty="0">
              <a:solidFill>
                <a:srgbClr val="FFFF00"/>
              </a:solidFill>
            </a:endParaRPr>
          </a:p>
        </p:txBody>
      </p:sp>
      <p:sp>
        <p:nvSpPr>
          <p:cNvPr id="3" name="Содержимое 2"/>
          <p:cNvSpPr>
            <a:spLocks noGrp="1"/>
          </p:cNvSpPr>
          <p:nvPr>
            <p:ph idx="1"/>
          </p:nvPr>
        </p:nvSpPr>
        <p:spPr>
          <a:xfrm>
            <a:off x="467544" y="1340768"/>
            <a:ext cx="8229600" cy="4389120"/>
          </a:xfrm>
        </p:spPr>
        <p:txBody>
          <a:bodyPr>
            <a:noAutofit/>
          </a:bodyPr>
          <a:lstStyle/>
          <a:p>
            <a:pPr algn="just">
              <a:buNone/>
            </a:pPr>
            <a:r>
              <a:rPr lang="ru-RU" sz="2000" i="1" dirty="0" smtClean="0"/>
              <a:t>     Миф </a:t>
            </a:r>
            <a:r>
              <a:rPr lang="ru-RU" sz="2000" dirty="0" smtClean="0"/>
              <a:t>– это древнее народное сказание о легендарных героях, богах, явлениях </a:t>
            </a:r>
            <a:r>
              <a:rPr lang="ru-RU" sz="2000" dirty="0" err="1" smtClean="0"/>
              <a:t>пририды</a:t>
            </a:r>
            <a:r>
              <a:rPr lang="ru-RU" sz="2000" dirty="0" smtClean="0"/>
              <a:t>.</a:t>
            </a:r>
          </a:p>
          <a:p>
            <a:pPr algn="just">
              <a:buNone/>
            </a:pPr>
            <a:endParaRPr lang="ru-RU" sz="2000" dirty="0" smtClean="0"/>
          </a:p>
          <a:p>
            <a:pPr algn="just">
              <a:buNone/>
            </a:pPr>
            <a:r>
              <a:rPr lang="ru-RU" sz="2000" dirty="0" smtClean="0"/>
              <a:t>    Мифы отбирали, копили, классифицировали и сохраняли богатейшие знания и наблюдения, накопленные за многие века предшествующими поколениями. Эти знания были призваны устанавливать нормы и организовывать поведение людей во всех сферах жизни. Мифы обосновывали устройство общества, его законы и установления, его традиционные ценности. Мифы объясняли, как устроен мир, окружающий человека, и сам человек. Мифы указывали, как должен человек пройти свой жизненный путь, расставляя на нем вехи, помогавшие не сбиваться с него, и описывали то, что его ждет после смерти. Мифы были особой формой памяти, которая помогала коллективу хранить нужные для него знания и передавать их из поколения в поколение.</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u="sng" dirty="0" smtClean="0">
                <a:solidFill>
                  <a:srgbClr val="FFFF00"/>
                </a:solidFill>
              </a:rPr>
              <a:t>Творение:</a:t>
            </a:r>
            <a:endParaRPr lang="ru-RU" i="1" u="sng" dirty="0">
              <a:solidFill>
                <a:srgbClr val="FFFF00"/>
              </a:solidFill>
            </a:endParaRPr>
          </a:p>
        </p:txBody>
      </p:sp>
      <p:sp>
        <p:nvSpPr>
          <p:cNvPr id="3" name="Содержимое 2"/>
          <p:cNvSpPr>
            <a:spLocks noGrp="1"/>
          </p:cNvSpPr>
          <p:nvPr>
            <p:ph idx="1"/>
          </p:nvPr>
        </p:nvSpPr>
        <p:spPr>
          <a:xfrm>
            <a:off x="457200" y="1935480"/>
            <a:ext cx="3682752" cy="4445848"/>
          </a:xfrm>
        </p:spPr>
        <p:txBody>
          <a:bodyPr>
            <a:normAutofit/>
          </a:bodyPr>
          <a:lstStyle/>
          <a:p>
            <a:pPr>
              <a:buNone/>
            </a:pPr>
            <a:r>
              <a:rPr lang="ru-RU" sz="2000" dirty="0" smtClean="0"/>
              <a:t>     Вначале не было ничего. Не было ни солнца, ни луны, ни звезд. Только воды простирались беспредельно; из тьмы первозданного хаоса, покоившегося без движения, словно в глубоком сне, воды возникли прежде иных творений. Воды породили огонь. Великой силой тепла в них рождено было Золотое Яйцо.</a:t>
            </a:r>
            <a:endParaRPr lang="ru-RU" sz="2000" dirty="0"/>
          </a:p>
        </p:txBody>
      </p:sp>
      <p:pic>
        <p:nvPicPr>
          <p:cNvPr id="4" name="Рисунок 3" descr="cosmo-egg.jpg"/>
          <p:cNvPicPr>
            <a:picLocks noChangeAspect="1"/>
          </p:cNvPicPr>
          <p:nvPr/>
        </p:nvPicPr>
        <p:blipFill>
          <a:blip r:embed="rId2" cstate="print"/>
          <a:stretch>
            <a:fillRect/>
          </a:stretch>
        </p:blipFill>
        <p:spPr>
          <a:xfrm>
            <a:off x="4860032" y="2132856"/>
            <a:ext cx="3096344" cy="3823985"/>
          </a:xfrm>
          <a:prstGeom prst="rect">
            <a:avLst/>
          </a:prstGeom>
        </p:spPr>
      </p:pic>
      <p:sp>
        <p:nvSpPr>
          <p:cNvPr id="5" name="TextBox 4"/>
          <p:cNvSpPr txBox="1"/>
          <p:nvPr/>
        </p:nvSpPr>
        <p:spPr>
          <a:xfrm>
            <a:off x="5076056" y="5949280"/>
            <a:ext cx="2846228" cy="461665"/>
          </a:xfrm>
          <a:prstGeom prst="rect">
            <a:avLst/>
          </a:prstGeom>
          <a:noFill/>
        </p:spPr>
        <p:txBody>
          <a:bodyPr wrap="none" rtlCol="0">
            <a:spAutoFit/>
          </a:bodyPr>
          <a:lstStyle/>
          <a:p>
            <a:r>
              <a:rPr lang="ru-RU" sz="2400" dirty="0" smtClean="0"/>
              <a:t>Космическое  яйцо</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48680"/>
            <a:ext cx="4392488" cy="6063952"/>
          </a:xfrm>
        </p:spPr>
        <p:txBody>
          <a:bodyPr>
            <a:noAutofit/>
          </a:bodyPr>
          <a:lstStyle/>
          <a:p>
            <a:pPr>
              <a:buNone/>
            </a:pPr>
            <a:r>
              <a:rPr lang="ru-RU" sz="2000" dirty="0" smtClean="0"/>
              <a:t>    </a:t>
            </a:r>
            <a:r>
              <a:rPr lang="ru-RU" sz="2400" dirty="0" smtClean="0"/>
              <a:t>Из яйца появляется демиург Брахма, который творит Вселенную. Он разбил яйцо, и оно распалось надвое. И стала верхняя его половина Небом, а нижняя — Землей. Между ними поместил Брахма воздушное пространство и положил начало времени. Потом создал Брахма живой дух, мысль и пять великих элементов: воздух, огонь, воду, землю и эфир. А после этого — богов, вечную жертву, три веды, планеты, моря, реки, людей.</a:t>
            </a:r>
            <a:endParaRPr lang="ru-RU" sz="2000" dirty="0" smtClean="0"/>
          </a:p>
          <a:p>
            <a:endParaRPr lang="ru-RU" sz="2000" dirty="0"/>
          </a:p>
        </p:txBody>
      </p:sp>
      <p:pic>
        <p:nvPicPr>
          <p:cNvPr id="5" name="Рисунок 4" descr="брахма 2.jpg"/>
          <p:cNvPicPr>
            <a:picLocks noChangeAspect="1"/>
          </p:cNvPicPr>
          <p:nvPr/>
        </p:nvPicPr>
        <p:blipFill>
          <a:blip r:embed="rId2" cstate="print"/>
          <a:stretch>
            <a:fillRect/>
          </a:stretch>
        </p:blipFill>
        <p:spPr>
          <a:xfrm>
            <a:off x="4932040" y="548680"/>
            <a:ext cx="3909006" cy="5472608"/>
          </a:xfrm>
          <a:prstGeom prst="rect">
            <a:avLst/>
          </a:prstGeom>
        </p:spPr>
      </p:pic>
      <p:sp>
        <p:nvSpPr>
          <p:cNvPr id="6" name="TextBox 5"/>
          <p:cNvSpPr txBox="1"/>
          <p:nvPr/>
        </p:nvSpPr>
        <p:spPr>
          <a:xfrm>
            <a:off x="6372200" y="6165304"/>
            <a:ext cx="1422056" cy="461665"/>
          </a:xfrm>
          <a:prstGeom prst="rect">
            <a:avLst/>
          </a:prstGeom>
          <a:noFill/>
        </p:spPr>
        <p:txBody>
          <a:bodyPr wrap="none" rtlCol="0">
            <a:spAutoFit/>
          </a:bodyPr>
          <a:lstStyle/>
          <a:p>
            <a:r>
              <a:rPr lang="ru-RU" sz="2400" dirty="0" smtClean="0"/>
              <a:t>БРАХМА</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900" b="1" i="1" u="sng" dirty="0" smtClean="0">
                <a:solidFill>
                  <a:srgbClr val="FFFF00"/>
                </a:solidFill>
              </a:rPr>
              <a:t>Асуры, старшие братья богов</a:t>
            </a:r>
            <a:r>
              <a:rPr lang="ru-RU" dirty="0" smtClean="0"/>
              <a:t/>
            </a:r>
            <a:br>
              <a:rPr lang="ru-RU" dirty="0" smtClean="0"/>
            </a:br>
            <a:endParaRPr lang="ru-RU" dirty="0"/>
          </a:p>
        </p:txBody>
      </p:sp>
      <p:sp>
        <p:nvSpPr>
          <p:cNvPr id="3" name="Содержимое 2"/>
          <p:cNvSpPr>
            <a:spLocks noGrp="1"/>
          </p:cNvSpPr>
          <p:nvPr>
            <p:ph idx="1"/>
          </p:nvPr>
        </p:nvSpPr>
        <p:spPr>
          <a:xfrm>
            <a:off x="251520" y="1196752"/>
            <a:ext cx="4536504" cy="5400600"/>
          </a:xfrm>
        </p:spPr>
        <p:txBody>
          <a:bodyPr>
            <a:noAutofit/>
          </a:bodyPr>
          <a:lstStyle/>
          <a:p>
            <a:pPr>
              <a:buNone/>
            </a:pPr>
            <a:r>
              <a:rPr lang="ru-RU" sz="1600" dirty="0" smtClean="0"/>
              <a:t>     Когда Брахма создал небо, и землю, и воздушное пространство и от сыновей его пошли все живые существа во вселенной, сам он, утомленный творением, удалился, а власть над мирами передал своим потомкам — богам и асурам.</a:t>
            </a:r>
          </a:p>
          <a:p>
            <a:pPr>
              <a:buNone/>
            </a:pPr>
            <a:r>
              <a:rPr lang="ru-RU" sz="1600" dirty="0" smtClean="0"/>
              <a:t>      Асуры были старшими братьями богов. Они были могучи и мудры и ведали тайны волшебства — майя, могли принимать различные образы или становиться невидимыми. Им принадлежали несметные сокровища, которые они хранили в своих твердынях в горных пещерах. И было у них три укрепленных города, сначала на небе, потом на земле: один из железа, другой из серебра, третий из золота; впоследствии они соединили эти три города в один, возвышающийся над землею; и они построили себе города в подземном царстве.</a:t>
            </a:r>
          </a:p>
          <a:p>
            <a:endParaRPr lang="ru-RU" sz="1600" dirty="0"/>
          </a:p>
        </p:txBody>
      </p:sp>
      <p:pic>
        <p:nvPicPr>
          <p:cNvPr id="4" name="Рисунок 3" descr="асуры.jpg"/>
          <p:cNvPicPr>
            <a:picLocks noChangeAspect="1"/>
          </p:cNvPicPr>
          <p:nvPr/>
        </p:nvPicPr>
        <p:blipFill>
          <a:blip r:embed="rId2" cstate="print"/>
          <a:stretch>
            <a:fillRect/>
          </a:stretch>
        </p:blipFill>
        <p:spPr>
          <a:xfrm>
            <a:off x="4932040" y="1340768"/>
            <a:ext cx="4032378" cy="4680520"/>
          </a:xfrm>
          <a:prstGeom prst="rect">
            <a:avLst/>
          </a:prstGeom>
        </p:spPr>
      </p:pic>
      <p:sp>
        <p:nvSpPr>
          <p:cNvPr id="5" name="TextBox 4"/>
          <p:cNvSpPr txBox="1"/>
          <p:nvPr/>
        </p:nvSpPr>
        <p:spPr>
          <a:xfrm>
            <a:off x="6444208" y="6093296"/>
            <a:ext cx="1226939" cy="523220"/>
          </a:xfrm>
          <a:prstGeom prst="rect">
            <a:avLst/>
          </a:prstGeom>
          <a:noFill/>
        </p:spPr>
        <p:txBody>
          <a:bodyPr wrap="none" rtlCol="0">
            <a:spAutoFit/>
          </a:bodyPr>
          <a:lstStyle/>
          <a:p>
            <a:r>
              <a:rPr lang="ru-RU" sz="2800" dirty="0"/>
              <a:t>А</a:t>
            </a:r>
            <a:r>
              <a:rPr lang="ru-RU" sz="2800" dirty="0" smtClean="0"/>
              <a:t>суры</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20688"/>
            <a:ext cx="4330824" cy="6063952"/>
          </a:xfrm>
        </p:spPr>
        <p:txBody>
          <a:bodyPr>
            <a:normAutofit fontScale="92500" lnSpcReduction="20000"/>
          </a:bodyPr>
          <a:lstStyle/>
          <a:p>
            <a:pPr>
              <a:buNone/>
            </a:pPr>
            <a:r>
              <a:rPr lang="ru-RU" dirty="0" smtClean="0"/>
              <a:t>    Царем  асуров был </a:t>
            </a:r>
            <a:r>
              <a:rPr lang="ru-RU" dirty="0" err="1" smtClean="0"/>
              <a:t>Хираньякашипу</a:t>
            </a:r>
            <a:r>
              <a:rPr lang="ru-RU" dirty="0" smtClean="0"/>
              <a:t>, могущественный демон. Боги же избрали царем своим Индру. Некогда асуры были благочестивы и добродетельны, они соблюдали священные обряды, и счастье пребывало с ними. Но потом они возгордились своей силой и своей мудростью и склонились к злу; и счастье покинуло их и перешло к богам. Индра, властитель богов, сокрушил в битвах многих могучих асуров. </a:t>
            </a:r>
          </a:p>
          <a:p>
            <a:pPr algn="just">
              <a:buNone/>
            </a:pPr>
            <a:endParaRPr lang="ru-RU" dirty="0" smtClean="0"/>
          </a:p>
          <a:p>
            <a:endParaRPr lang="ru-RU" dirty="0"/>
          </a:p>
        </p:txBody>
      </p:sp>
      <p:pic>
        <p:nvPicPr>
          <p:cNvPr id="4" name="Рисунок 3" descr="демон.jpg"/>
          <p:cNvPicPr>
            <a:picLocks noChangeAspect="1"/>
          </p:cNvPicPr>
          <p:nvPr/>
        </p:nvPicPr>
        <p:blipFill>
          <a:blip r:embed="rId2" cstate="print"/>
          <a:stretch>
            <a:fillRect/>
          </a:stretch>
        </p:blipFill>
        <p:spPr>
          <a:xfrm>
            <a:off x="4644008" y="620688"/>
            <a:ext cx="4176464" cy="5544616"/>
          </a:xfrm>
          <a:prstGeom prst="rect">
            <a:avLst/>
          </a:prstGeom>
        </p:spPr>
      </p:pic>
      <p:sp>
        <p:nvSpPr>
          <p:cNvPr id="5" name="TextBox 4"/>
          <p:cNvSpPr txBox="1"/>
          <p:nvPr/>
        </p:nvSpPr>
        <p:spPr>
          <a:xfrm>
            <a:off x="5868144" y="6237312"/>
            <a:ext cx="2072427" cy="400110"/>
          </a:xfrm>
          <a:prstGeom prst="rect">
            <a:avLst/>
          </a:prstGeom>
          <a:noFill/>
        </p:spPr>
        <p:txBody>
          <a:bodyPr wrap="none" rtlCol="0">
            <a:spAutoFit/>
          </a:bodyPr>
          <a:lstStyle/>
          <a:p>
            <a:r>
              <a:rPr lang="ru-RU" sz="2000" dirty="0" err="1" smtClean="0"/>
              <a:t>Хираньякашипу</a:t>
            </a: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268</Words>
  <Application>Microsoft Office PowerPoint</Application>
  <PresentationFormat>Экран (4:3)</PresentationFormat>
  <Paragraphs>49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        </vt:lpstr>
      <vt:lpstr>Цель:</vt:lpstr>
      <vt:lpstr>Задачи:</vt:lpstr>
      <vt:lpstr>Слайд 4</vt:lpstr>
      <vt:lpstr>Мифы:</vt:lpstr>
      <vt:lpstr>Творение:</vt:lpstr>
      <vt:lpstr>Слайд 7</vt:lpstr>
      <vt:lpstr>Асуры, старшие братья богов </vt:lpstr>
      <vt:lpstr>Слайд 9</vt:lpstr>
      <vt:lpstr>Слайд 10</vt:lpstr>
      <vt:lpstr>Деяния Индры: </vt:lpstr>
      <vt:lpstr>Слайд 12</vt:lpstr>
      <vt:lpstr>  Сказание о происхождении смерти</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Алексей</dc:creator>
  <cp:lastModifiedBy>Алексей</cp:lastModifiedBy>
  <cp:revision>13</cp:revision>
  <dcterms:created xsi:type="dcterms:W3CDTF">2013-05-09T18:57:52Z</dcterms:created>
  <dcterms:modified xsi:type="dcterms:W3CDTF">2013-05-27T19:46:46Z</dcterms:modified>
</cp:coreProperties>
</file>