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64" r:id="rId3"/>
    <p:sldId id="265" r:id="rId4"/>
    <p:sldId id="266" r:id="rId5"/>
    <p:sldId id="267" r:id="rId6"/>
    <p:sldId id="26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800080"/>
    <a:srgbClr val="660066"/>
    <a:srgbClr val="FFFFFF"/>
    <a:srgbClr val="FF33CC"/>
    <a:srgbClr val="0033CC"/>
    <a:srgbClr val="3399FF"/>
    <a:srgbClr val="7030A0"/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17547-0E43-4769-8732-91959ADA3671}" type="datetimeFigureOut">
              <a:rPr lang="ru-RU" smtClean="0"/>
              <a:pPr/>
              <a:t>01.07.2013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05BF-0E05-46A8-9329-7E30F77944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17547-0E43-4769-8732-91959ADA3671}" type="datetimeFigureOut">
              <a:rPr lang="ru-RU" smtClean="0"/>
              <a:pPr/>
              <a:t>01.07.2013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05BF-0E05-46A8-9329-7E30F77944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17547-0E43-4769-8732-91959ADA3671}" type="datetimeFigureOut">
              <a:rPr lang="ru-RU" smtClean="0"/>
              <a:pPr/>
              <a:t>01.07.2013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05BF-0E05-46A8-9329-7E30F77944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17547-0E43-4769-8732-91959ADA3671}" type="datetimeFigureOut">
              <a:rPr lang="ru-RU" smtClean="0"/>
              <a:pPr/>
              <a:t>01.07.2013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05BF-0E05-46A8-9329-7E30F77944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17547-0E43-4769-8732-91959ADA3671}" type="datetimeFigureOut">
              <a:rPr lang="ru-RU" smtClean="0"/>
              <a:pPr/>
              <a:t>01.07.2013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C9405BF-0E05-46A8-9329-7E30F77944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17547-0E43-4769-8732-91959ADA3671}" type="datetimeFigureOut">
              <a:rPr lang="ru-RU" smtClean="0"/>
              <a:pPr/>
              <a:t>01.07.2013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05BF-0E05-46A8-9329-7E30F77944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17547-0E43-4769-8732-91959ADA3671}" type="datetimeFigureOut">
              <a:rPr lang="ru-RU" smtClean="0"/>
              <a:pPr/>
              <a:t>01.07.2013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05BF-0E05-46A8-9329-7E30F77944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17547-0E43-4769-8732-91959ADA3671}" type="datetimeFigureOut">
              <a:rPr lang="ru-RU" smtClean="0"/>
              <a:pPr/>
              <a:t>01.07.2013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05BF-0E05-46A8-9329-7E30F77944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17547-0E43-4769-8732-91959ADA3671}" type="datetimeFigureOut">
              <a:rPr lang="ru-RU" smtClean="0"/>
              <a:pPr/>
              <a:t>01.07.2013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05BF-0E05-46A8-9329-7E30F77944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17547-0E43-4769-8732-91959ADA3671}" type="datetimeFigureOut">
              <a:rPr lang="ru-RU" smtClean="0"/>
              <a:pPr/>
              <a:t>01.07.2013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05BF-0E05-46A8-9329-7E30F77944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17547-0E43-4769-8732-91959ADA3671}" type="datetimeFigureOut">
              <a:rPr lang="ru-RU" smtClean="0"/>
              <a:pPr/>
              <a:t>01.07.2013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05BF-0E05-46A8-9329-7E30F77944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AC17547-0E43-4769-8732-91959ADA3671}" type="datetimeFigureOut">
              <a:rPr lang="ru-RU" smtClean="0"/>
              <a:pPr/>
              <a:t>01.07.2013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C9405BF-0E05-46A8-9329-7E30F77944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&#1087;&#1088;&#1080;&#1088;&#1086;&#1076;&#1072;.&#1088;&#1092;/" TargetMode="External"/><Relationship Id="rId3" Type="http://schemas.openxmlformats.org/officeDocument/2006/relationships/hyperlink" Target="http://fitoapteka.org/" TargetMode="External"/><Relationship Id="rId7" Type="http://schemas.openxmlformats.org/officeDocument/2006/relationships/hyperlink" Target="http://www.tsvetnik.info/" TargetMode="External"/><Relationship Id="rId12" Type="http://schemas.openxmlformats.org/officeDocument/2006/relationships/hyperlink" Target="http://medicina.kharkov.ua/medicinal-plant/580-red-poppy.html" TargetMode="External"/><Relationship Id="rId2" Type="http://schemas.openxmlformats.org/officeDocument/2006/relationships/hyperlink" Target="http://www.inflora.ru/directory/medicinal-plants/centanrea.html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pro-landshaft.ru/" TargetMode="External"/><Relationship Id="rId11" Type="http://schemas.openxmlformats.org/officeDocument/2006/relationships/hyperlink" Target="http://www.inflora.ru/directory/medicinal-plants/chamacnerium.html" TargetMode="External"/><Relationship Id="rId5" Type="http://schemas.openxmlformats.org/officeDocument/2006/relationships/hyperlink" Target="http://kanunnikovao.ru/" TargetMode="External"/><Relationship Id="rId10" Type="http://schemas.openxmlformats.org/officeDocument/2006/relationships/hyperlink" Target="http://www.medn.ru/rasteniy/ulichnye-cvety/kupalnica/" TargetMode="External"/><Relationship Id="rId4" Type="http://schemas.openxmlformats.org/officeDocument/2006/relationships/hyperlink" Target="http://www.pro-landshaft.ru/plants/detail/910/" TargetMode="External"/><Relationship Id="rId9" Type="http://schemas.openxmlformats.org/officeDocument/2006/relationships/hyperlink" Target="http://&#1087;&#1088;&#1080;&#1088;&#1086;&#1076;&#1072;.&#1088;&#1092;/grasses/klever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33CC"/>
                </a:solidFill>
              </a:rPr>
              <a:t>КЛЕВЕР</a:t>
            </a:r>
            <a:endParaRPr lang="ru-RU" sz="5400" dirty="0">
              <a:solidFill>
                <a:srgbClr val="FF33CC"/>
              </a:solidFill>
            </a:endParaRPr>
          </a:p>
        </p:txBody>
      </p:sp>
      <p:pic>
        <p:nvPicPr>
          <p:cNvPr id="5" name="Содержимое 4" descr="луговой клевер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2257838"/>
            <a:ext cx="4038600" cy="3210687"/>
          </a:xfrm>
          <a:ln w="76200">
            <a:solidFill>
              <a:srgbClr val="FF33CC"/>
            </a:solidFill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33CC"/>
                </a:solidFill>
              </a:rPr>
              <a:t>Клевер красный</a:t>
            </a:r>
            <a:r>
              <a:rPr lang="ru-RU" dirty="0" smtClean="0">
                <a:solidFill>
                  <a:srgbClr val="FF33CC"/>
                </a:solidFill>
              </a:rPr>
              <a:t>, он же </a:t>
            </a:r>
            <a:r>
              <a:rPr lang="ru-RU" b="1" dirty="0" smtClean="0">
                <a:solidFill>
                  <a:srgbClr val="FF33CC"/>
                </a:solidFill>
              </a:rPr>
              <a:t>клевер луговой</a:t>
            </a:r>
            <a:r>
              <a:rPr lang="ru-RU" dirty="0" smtClean="0">
                <a:solidFill>
                  <a:srgbClr val="FF33CC"/>
                </a:solidFill>
              </a:rPr>
              <a:t>. У клевера красного хорошо видно, что головка состоит из отдельных цветков. Они распускаются не одновременно, краевые раньше, и иногда на полностью отцветшей головке можно видеть 1-2 цветка, оставшиеся </a:t>
            </a:r>
            <a:r>
              <a:rPr lang="ru-RU" dirty="0" err="1" smtClean="0">
                <a:solidFill>
                  <a:srgbClr val="FF33CC"/>
                </a:solidFill>
              </a:rPr>
              <a:t>неопыленными</a:t>
            </a:r>
            <a:r>
              <a:rPr lang="ru-RU" dirty="0" smtClean="0">
                <a:solidFill>
                  <a:srgbClr val="FF33CC"/>
                </a:solidFill>
              </a:rPr>
              <a:t>  и ждущие своего шмеля.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FF00"/>
                </a:solidFill>
              </a:rPr>
              <a:t>КУПАЛЬНИЦА</a:t>
            </a:r>
            <a:endParaRPr lang="ru-RU" sz="5400" dirty="0">
              <a:solidFill>
                <a:srgbClr val="FFFF00"/>
              </a:solidFill>
            </a:endParaRPr>
          </a:p>
        </p:txBody>
      </p:sp>
      <p:pic>
        <p:nvPicPr>
          <p:cNvPr id="5" name="Содержимое 4" descr="купальница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2214555"/>
            <a:ext cx="4038600" cy="3500462"/>
          </a:xfrm>
          <a:ln w="76200">
            <a:solidFill>
              <a:schemeClr val="tx1"/>
            </a:solidFill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 Цветки купальницы, как </a:t>
            </a:r>
          </a:p>
          <a:p>
            <a:pPr>
              <a:buNone/>
            </a:pPr>
            <a:r>
              <a:rPr lang="ru-RU" dirty="0" smtClean="0"/>
              <a:t>у всех лютиковых, отличаются глянцевыми, словно лакированными, лепестками ярких солнечных цветов: лимонно-желтого, золотисто-желтого, ярко-оранжевого. Цветки у разных видов бывают округлой или уплощенной формы.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FFFF"/>
                </a:solidFill>
              </a:rPr>
              <a:t>РОМАШКА</a:t>
            </a:r>
            <a:endParaRPr lang="ru-RU" sz="6000" dirty="0">
              <a:solidFill>
                <a:srgbClr val="FFFFFF"/>
              </a:solidFill>
            </a:endParaRPr>
          </a:p>
        </p:txBody>
      </p:sp>
      <p:pic>
        <p:nvPicPr>
          <p:cNvPr id="5" name="Содержимое 4" descr="ромашка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1061" t="2647" r="1651" b="5372"/>
          <a:stretch>
            <a:fillRect/>
          </a:stretch>
        </p:blipFill>
        <p:spPr>
          <a:xfrm>
            <a:off x="357158" y="2357430"/>
            <a:ext cx="3929090" cy="3214710"/>
          </a:xfrm>
          <a:ln w="76200">
            <a:solidFill>
              <a:srgbClr val="FFFFFF"/>
            </a:solidFill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FFFFFF"/>
                </a:solidFill>
              </a:rPr>
              <a:t>Ромашка цветет с весны до глубокой осени, мелкие цветки собраны в соцветия - корзинки на длинных цветоносах. Краевые цветки белые, язычковые, внутренние - трубчатые, желтые, сидящие на выпуклом цветоложе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800080"/>
                </a:solidFill>
              </a:rPr>
              <a:t>ИВАН- ЧАЙ</a:t>
            </a:r>
            <a:endParaRPr lang="ru-RU" sz="6000" dirty="0">
              <a:solidFill>
                <a:srgbClr val="800080"/>
              </a:solidFill>
            </a:endParaRPr>
          </a:p>
        </p:txBody>
      </p:sp>
      <p:pic>
        <p:nvPicPr>
          <p:cNvPr id="5" name="Содержимое 4" descr="иван-чай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2348706"/>
            <a:ext cx="4038600" cy="3028950"/>
          </a:xfrm>
          <a:ln w="76200">
            <a:solidFill>
              <a:srgbClr val="660066"/>
            </a:solidFill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 </a:t>
            </a:r>
            <a:r>
              <a:rPr lang="ru-RU" dirty="0" smtClean="0">
                <a:solidFill>
                  <a:srgbClr val="800080"/>
                </a:solidFill>
              </a:rPr>
              <a:t>Листья  узкие, по форме напоминают листья ивы, темно-зеленые. Цветы </a:t>
            </a:r>
            <a:r>
              <a:rPr lang="ru-RU" dirty="0" err="1" smtClean="0">
                <a:solidFill>
                  <a:srgbClr val="800080"/>
                </a:solidFill>
              </a:rPr>
              <a:t>лилово-розовые</a:t>
            </a:r>
            <a:r>
              <a:rPr lang="ru-RU" dirty="0" smtClean="0">
                <a:solidFill>
                  <a:srgbClr val="800080"/>
                </a:solidFill>
              </a:rPr>
              <a:t>, иногда белые, собраны в красивую длинную кисть. Цветет в июле -августе. Плод коробочка, семена продолговатые, с хохолком. </a:t>
            </a:r>
            <a:endParaRPr lang="ru-RU" dirty="0">
              <a:solidFill>
                <a:srgbClr val="80008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МАК</a:t>
            </a:r>
            <a:endParaRPr lang="ru-RU" sz="6000" dirty="0">
              <a:solidFill>
                <a:srgbClr val="FF0000"/>
              </a:solidFill>
            </a:endParaRPr>
          </a:p>
        </p:txBody>
      </p:sp>
      <p:pic>
        <p:nvPicPr>
          <p:cNvPr id="5" name="Содержимое 4" descr="маки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2348706"/>
            <a:ext cx="4038600" cy="3028950"/>
          </a:xfrm>
          <a:ln w="76200">
            <a:solidFill>
              <a:srgbClr val="FF0000"/>
            </a:solidFill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>
                <a:solidFill>
                  <a:srgbClr val="FF0000"/>
                </a:solidFill>
              </a:rPr>
              <a:t>Стебель, листья, цветоножки и бутоны - </a:t>
            </a:r>
            <a:r>
              <a:rPr lang="ru-RU" sz="1600" dirty="0" err="1" smtClean="0">
                <a:solidFill>
                  <a:srgbClr val="FF0000"/>
                </a:solidFill>
              </a:rPr>
              <a:t>грубоволосистые</a:t>
            </a:r>
            <a:r>
              <a:rPr lang="ru-RU" sz="1600" dirty="0" smtClean="0">
                <a:solidFill>
                  <a:srgbClr val="FF0000"/>
                </a:solidFill>
              </a:rPr>
              <a:t>, покрыты жёсткими щетинками.</a:t>
            </a:r>
          </a:p>
          <a:p>
            <a:pPr>
              <a:buNone/>
            </a:pPr>
            <a:r>
              <a:rPr lang="ru-RU" sz="1600" dirty="0" smtClean="0">
                <a:solidFill>
                  <a:srgbClr val="FF0000"/>
                </a:solidFill>
              </a:rPr>
              <a:t>Листья — крупные,  серо-зелёные. удлинённые, по краям часто пильчато-зубчатые. </a:t>
            </a:r>
          </a:p>
          <a:p>
            <a:pPr>
              <a:buNone/>
            </a:pPr>
            <a:r>
              <a:rPr lang="ru-RU" sz="1600" dirty="0" smtClean="0">
                <a:solidFill>
                  <a:srgbClr val="FF0000"/>
                </a:solidFill>
              </a:rPr>
              <a:t>Цветоножки длинные, крепкие. Бутоны овально-продолговатые. Цветки мака самосейки - красного, пурпурового, белого или </a:t>
            </a:r>
            <a:r>
              <a:rPr lang="ru-RU" sz="1600" dirty="0" err="1" smtClean="0">
                <a:solidFill>
                  <a:srgbClr val="FF0000"/>
                </a:solidFill>
              </a:rPr>
              <a:t>розового</a:t>
            </a:r>
            <a:r>
              <a:rPr lang="ru-RU" sz="1600" dirty="0" smtClean="0">
                <a:solidFill>
                  <a:srgbClr val="FF0000"/>
                </a:solidFill>
              </a:rPr>
              <a:t> цвета, с четырьмя овальными или округлыми лепестками до 6 см шириной и тёмным, почти чёрным пятном у основания лепестков или без него. Тычинок много чёрного  цвета; . Плод - почти шаровидная , голая коробочка </a:t>
            </a:r>
          </a:p>
          <a:p>
            <a:pPr>
              <a:buNone/>
            </a:pPr>
            <a:endParaRPr lang="ru-RU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914400" y="785794"/>
            <a:ext cx="8229600" cy="5072098"/>
          </a:xfrm>
        </p:spPr>
        <p:txBody>
          <a:bodyPr>
            <a:normAutofit fontScale="90000"/>
          </a:bodyPr>
          <a:lstStyle/>
          <a:p>
            <a:r>
              <a:rPr lang="ru-RU" sz="2400" smtClean="0"/>
              <a:t>ИСПОЛЬЗУЕМЫЙ  МАТЕРИАЛ.</a:t>
            </a:r>
            <a:br>
              <a:rPr lang="ru-RU" sz="2400" smtClean="0"/>
            </a:br>
            <a:r>
              <a:rPr lang="ru-RU" sz="2400" smtClean="0"/>
              <a:t>1</a:t>
            </a:r>
            <a:r>
              <a:rPr lang="en-US" sz="2000" dirty="0" smtClean="0">
                <a:hlinkClick r:id="rId2"/>
              </a:rPr>
              <a:t> http://www.inflora.ru/directory/medicinal-plants/centanrea.html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2.</a:t>
            </a:r>
            <a:r>
              <a:rPr lang="en-US" sz="2400" dirty="0" smtClean="0">
                <a:hlinkClick r:id="rId3"/>
              </a:rPr>
              <a:t> </a:t>
            </a:r>
            <a:r>
              <a:rPr lang="en-US" sz="2000" dirty="0" smtClean="0">
                <a:hlinkClick r:id="rId4"/>
              </a:rPr>
              <a:t>http://www.pro-landshaft.ru/plants/detail/910/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3.</a:t>
            </a:r>
            <a:r>
              <a:rPr lang="en-US" sz="2400" dirty="0" smtClean="0">
                <a:hlinkClick r:id="rId5"/>
              </a:rPr>
              <a:t> http://kanunnikovao.ru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4</a:t>
            </a:r>
            <a:r>
              <a:rPr lang="en-US" sz="2400" dirty="0" smtClean="0">
                <a:hlinkClick r:id="rId6"/>
              </a:rPr>
              <a:t>/</a:t>
            </a:r>
            <a:r>
              <a:rPr lang="ru-RU" sz="2400" dirty="0" smtClean="0"/>
              <a:t> .</a:t>
            </a:r>
            <a:r>
              <a:rPr lang="en-US" sz="2400" dirty="0" smtClean="0">
                <a:hlinkClick r:id="rId6"/>
              </a:rPr>
              <a:t> http://www.pro-landshaft.ru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5 .</a:t>
            </a:r>
            <a:r>
              <a:rPr lang="en-US" sz="2400" dirty="0" smtClean="0">
                <a:hlinkClick r:id="rId7"/>
              </a:rPr>
              <a:t> http://www.tsv</a:t>
            </a:r>
            <a:r>
              <a:rPr lang="en-US" sz="2000" dirty="0" smtClean="0">
                <a:hlinkClick r:id="rId4"/>
              </a:rPr>
              <a:t> http://www.pro-landshaft.ru/plants/detail/910/ </a:t>
            </a:r>
            <a:r>
              <a:rPr lang="en-US" sz="2400" dirty="0" smtClean="0">
                <a:hlinkClick r:id="rId7"/>
              </a:rPr>
              <a:t>etnik.info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6.</a:t>
            </a:r>
            <a:r>
              <a:rPr lang="en-US" sz="2400" dirty="0" smtClean="0">
                <a:hlinkClick r:id="rId8"/>
              </a:rPr>
              <a:t> </a:t>
            </a:r>
            <a:r>
              <a:rPr lang="en-US" sz="2000" dirty="0" smtClean="0">
                <a:hlinkClick r:id="rId9"/>
              </a:rPr>
              <a:t>http://xn--80ahlydgb.xn--p1ai/grasses/klever.php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7.</a:t>
            </a:r>
            <a:r>
              <a:rPr lang="en-US" sz="2400" dirty="0" smtClean="0">
                <a:hlinkClick r:id="rId10"/>
              </a:rPr>
              <a:t> http://www.medn.ru/rasteniy/ulichnye-cvety/kupalnica/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8.</a:t>
            </a:r>
            <a:r>
              <a:rPr lang="en-US" sz="2000" dirty="0" smtClean="0">
                <a:hlinkClick r:id="rId11"/>
              </a:rPr>
              <a:t> http://www.inflora.ru/directory/medicinal-plants/chamacnerium.html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9.</a:t>
            </a:r>
            <a:r>
              <a:rPr lang="en-US" sz="1800" dirty="0" smtClean="0">
                <a:hlinkClick r:id="rId12"/>
              </a:rPr>
              <a:t> http://medicina.kharkov.ua/medicinal-plant/580-red-poppy.html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5">
      <a:dk1>
        <a:srgbClr val="FFFF00"/>
      </a:dk1>
      <a:lt1>
        <a:srgbClr val="FFFF00"/>
      </a:lt1>
      <a:dk2>
        <a:srgbClr val="FFFF00"/>
      </a:dk2>
      <a:lt2>
        <a:srgbClr val="00B050"/>
      </a:lt2>
      <a:accent1>
        <a:srgbClr val="92D050"/>
      </a:accent1>
      <a:accent2>
        <a:srgbClr val="31859B"/>
      </a:accent2>
      <a:accent3>
        <a:srgbClr val="9BBB59"/>
      </a:accent3>
      <a:accent4>
        <a:srgbClr val="8064A2"/>
      </a:accent4>
      <a:accent5>
        <a:srgbClr val="4BACC6"/>
      </a:accent5>
      <a:accent6>
        <a:srgbClr val="00B050"/>
      </a:accent6>
      <a:hlink>
        <a:srgbClr val="18424D"/>
      </a:hlink>
      <a:folHlink>
        <a:srgbClr val="00B05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163</TotalTime>
  <Words>134</Words>
  <Application>Microsoft Office PowerPoint</Application>
  <PresentationFormat>Экран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КЛЕВЕР</vt:lpstr>
      <vt:lpstr>КУПАЛЬНИЦА</vt:lpstr>
      <vt:lpstr>РОМАШКА</vt:lpstr>
      <vt:lpstr>ИВАН- ЧАЙ</vt:lpstr>
      <vt:lpstr>МАК</vt:lpstr>
      <vt:lpstr>ИСПОЛЬЗУЕМЫЙ  МАТЕРИАЛ. 1 http://www.inflora.ru/directory/medicinal-plants/centanrea.html  2. http://www.pro-landshaft.ru/plants/detail/910/  3. http://kanunnikovao.ru 4/ . http://www.pro-landshaft.ru  5 . http://www.tsv http://www.pro-landshaft.ru/plants/detail/910/ etnik.info  6. http://xn--80ahlydgb.xn--p1ai/grasses/klever.php  7. http://www.medn.ru/rasteniy/ulichnye-cvety/kupalnica/ 8. http://www.inflora.ru/directory/medicinal-plants/chamacnerium.html 9. http://medicina.kharkov.ua/medicinal-plant/580-red-poppy.html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ЛУГОВЫЕ ЦВЕТЫ</dc:title>
  <dc:creator>Антонина</dc:creator>
  <cp:lastModifiedBy>Антонина</cp:lastModifiedBy>
  <cp:revision>18</cp:revision>
  <dcterms:created xsi:type="dcterms:W3CDTF">2013-06-15T14:38:45Z</dcterms:created>
  <dcterms:modified xsi:type="dcterms:W3CDTF">2013-07-01T15:50:03Z</dcterms:modified>
</cp:coreProperties>
</file>