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 id="259" r:id="rId9"/>
    <p:sldId id="260" r:id="rId10"/>
    <p:sldId id="261"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6DB5E9-7FDC-4735-98E2-2822495E1A06}" type="datetimeFigureOut">
              <a:rPr lang="ru-RU" smtClean="0"/>
              <a:pPr/>
              <a:t>30.10.2013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F96229-B274-4DEF-A277-8A26C7B39E1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DB5E9-7FDC-4735-98E2-2822495E1A06}" type="datetimeFigureOut">
              <a:rPr lang="ru-RU" smtClean="0"/>
              <a:pPr/>
              <a:t>30.10.2013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96229-B274-4DEF-A277-8A26C7B39E1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actruz.ru/genetic_mistery/dna.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endParaRPr lang="ru-RU" dirty="0"/>
          </a:p>
        </p:txBody>
      </p:sp>
      <p:sp>
        <p:nvSpPr>
          <p:cNvPr id="4" name="Прямоугольник 3"/>
          <p:cNvSpPr/>
          <p:nvPr/>
        </p:nvSpPr>
        <p:spPr>
          <a:xfrm>
            <a:off x="4457074" y="116632"/>
            <a:ext cx="341760" cy="923330"/>
          </a:xfrm>
          <a:prstGeom prst="rect">
            <a:avLst/>
          </a:prstGeom>
          <a:no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4644007" y="2708921"/>
            <a:ext cx="4176465" cy="3724096"/>
          </a:xfrm>
          <a:prstGeom prst="rect">
            <a:avLst/>
          </a:prstGeom>
          <a:noFill/>
        </p:spPr>
        <p:txBody>
          <a:bodyPr wrap="square" lIns="91440" tIns="45720" rIns="91440" bIns="45720">
            <a:spAutoFit/>
          </a:bodyPr>
          <a:lstStyle/>
          <a:p>
            <a:pPr algn="ctr"/>
            <a:r>
              <a:rPr lang="ru-RU"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Выполнила:</a:t>
            </a:r>
          </a:p>
          <a:p>
            <a:pPr algn="ctr"/>
            <a:r>
              <a:rPr lang="ru-RU" sz="36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Филаткина</a:t>
            </a:r>
            <a:r>
              <a:rPr lang="ru-RU"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Светлана Витальевна</a:t>
            </a:r>
            <a:endParaRPr lang="ru-RU"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algn="ctr"/>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ru-RU"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p:cNvSpPr/>
          <p:nvPr/>
        </p:nvSpPr>
        <p:spPr>
          <a:xfrm>
            <a:off x="3319172" y="5733256"/>
            <a:ext cx="2594877" cy="923330"/>
          </a:xfrm>
          <a:prstGeom prst="rect">
            <a:avLst/>
          </a:prstGeom>
          <a:no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Лесозаводск  2012 г.</a:t>
            </a:r>
            <a:endParaRPr lang="ru-RU"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Прямоугольник 6"/>
          <p:cNvSpPr/>
          <p:nvPr/>
        </p:nvSpPr>
        <p:spPr>
          <a:xfrm>
            <a:off x="1691680" y="116632"/>
            <a:ext cx="5743559" cy="1754326"/>
          </a:xfrm>
          <a:prstGeom prst="rect">
            <a:avLst/>
          </a:prstGeom>
          <a:noFill/>
        </p:spPr>
        <p:txBody>
          <a:bodyPr wrap="none" lIns="91440" tIns="45720" rIns="91440" bIns="45720">
            <a:spAutoFit/>
          </a:bodyPr>
          <a:lstStyle/>
          <a:p>
            <a:pPr algn="ctr"/>
            <a:r>
              <a:rPr lang="ru-RU" sz="5400" b="1" u="sng"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Кто  на  свете  всех</a:t>
            </a:r>
          </a:p>
          <a:p>
            <a:pPr algn="ctr"/>
            <a:r>
              <a:rPr lang="ru-RU" sz="5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м</a:t>
            </a: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илее</a:t>
            </a:r>
            <a:r>
              <a:rPr lang="ru-RU" sz="5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ru-RU"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26" name="Picture 2" descr="C:\Documents and Settings\Администратор\Рабочий стол\СЛАЙД ГЕНЕТИКИ\сохранки\genescout.jpg"/>
          <p:cNvPicPr>
            <a:picLocks noChangeAspect="1" noChangeArrowheads="1"/>
          </p:cNvPicPr>
          <p:nvPr/>
        </p:nvPicPr>
        <p:blipFill>
          <a:blip r:embed="rId2" cstate="print"/>
          <a:srcRect/>
          <a:stretch>
            <a:fillRect/>
          </a:stretch>
        </p:blipFill>
        <p:spPr bwMode="auto">
          <a:xfrm>
            <a:off x="755576" y="2780928"/>
            <a:ext cx="3312368"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endParaRPr lang="ru-RU" dirty="0" smtClean="0"/>
          </a:p>
          <a:p>
            <a:endParaRPr lang="ru-RU" dirty="0"/>
          </a:p>
          <a:p>
            <a:endParaRPr lang="ru-RU" dirty="0"/>
          </a:p>
        </p:txBody>
      </p:sp>
      <p:sp>
        <p:nvSpPr>
          <p:cNvPr id="4" name="Прямоугольник 3"/>
          <p:cNvSpPr/>
          <p:nvPr/>
        </p:nvSpPr>
        <p:spPr>
          <a:xfrm>
            <a:off x="1835696" y="0"/>
            <a:ext cx="5301708" cy="923330"/>
          </a:xfrm>
          <a:prstGeom prst="rect">
            <a:avLst/>
          </a:prstGeom>
          <a:noFill/>
        </p:spPr>
        <p:txBody>
          <a:bodyPr wrap="non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Дауна.</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 name="Picture 4" descr="daun"/>
          <p:cNvPicPr>
            <a:picLocks noChangeAspect="1" noChangeArrowheads="1"/>
          </p:cNvPicPr>
          <p:nvPr/>
        </p:nvPicPr>
        <p:blipFill>
          <a:blip r:embed="rId2" cstate="print"/>
          <a:srcRect/>
          <a:stretch>
            <a:fillRect/>
          </a:stretch>
        </p:blipFill>
        <p:spPr>
          <a:xfrm>
            <a:off x="107504" y="1628800"/>
            <a:ext cx="2664296" cy="3771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p:nvPr/>
        </p:nvPicPr>
        <p:blipFill>
          <a:blip r:embed="rId3" cstate="print"/>
          <a:srcRect/>
          <a:stretch>
            <a:fillRect/>
          </a:stretch>
        </p:blipFill>
        <p:spPr bwMode="auto">
          <a:xfrm>
            <a:off x="2987824" y="1628800"/>
            <a:ext cx="2952328" cy="3960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p:nvPr/>
        </p:nvPicPr>
        <p:blipFill>
          <a:blip r:embed="rId4" cstate="print"/>
          <a:srcRect/>
          <a:stretch>
            <a:fillRect/>
          </a:stretch>
        </p:blipFill>
        <p:spPr bwMode="auto">
          <a:xfrm>
            <a:off x="6156176" y="1556792"/>
            <a:ext cx="2808312" cy="3960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a:bodyPr>
          <a:lstStyle/>
          <a:p>
            <a:endParaRPr lang="ru-RU" dirty="0" smtClean="0"/>
          </a:p>
          <a:p>
            <a:endParaRPr lang="ru-RU" dirty="0" smtClean="0"/>
          </a:p>
          <a:p>
            <a:endParaRPr lang="ru-RU" dirty="0" smtClean="0"/>
          </a:p>
          <a:p>
            <a:r>
              <a:rPr lang="ru-RU" sz="2200" b="1" dirty="0" smtClean="0">
                <a:solidFill>
                  <a:schemeClr val="bg1"/>
                </a:solidFill>
              </a:rPr>
              <a:t>Болезнь развивается на основе </a:t>
            </a:r>
            <a:r>
              <a:rPr lang="ru-RU" sz="2200" b="1" dirty="0" err="1" smtClean="0">
                <a:solidFill>
                  <a:schemeClr val="bg1"/>
                </a:solidFill>
              </a:rPr>
              <a:t>трисомии</a:t>
            </a:r>
            <a:r>
              <a:rPr lang="ru-RU" sz="2200" b="1" dirty="0" smtClean="0">
                <a:solidFill>
                  <a:schemeClr val="bg1"/>
                </a:solidFill>
              </a:rPr>
              <a:t> по 13й паре хромосом. Для болезни характерны множественные аномалии разных органов и систем. Наиболее частыми являются симптомы: микроцефалия, характеризующаяся значительным уменьшением размеров головы и объема головного мозга, расщепление неба и верхней губы, глухота, слепота, врожденные пороки сердца и др. Обычно дети умирают в первые месяцы жизни. Лечение симптоматическое, т.е. направленное на устранение признаков заболевания, так как устранить причину болезни не возможно. </a:t>
            </a:r>
            <a:endParaRPr lang="ru-RU" sz="2200" b="1" dirty="0">
              <a:solidFill>
                <a:schemeClr val="bg1"/>
              </a:solidFill>
            </a:endParaRPr>
          </a:p>
        </p:txBody>
      </p:sp>
      <p:sp>
        <p:nvSpPr>
          <p:cNvPr id="4" name="Прямоугольник 3"/>
          <p:cNvSpPr/>
          <p:nvPr/>
        </p:nvSpPr>
        <p:spPr>
          <a:xfrm>
            <a:off x="2052912" y="116632"/>
            <a:ext cx="5138587" cy="923330"/>
          </a:xfrm>
          <a:prstGeom prst="rect">
            <a:avLst/>
          </a:prstGeom>
          <a:noFill/>
        </p:spPr>
        <p:txBody>
          <a:bodyPr wrap="non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a:t>
            </a:r>
            <a:r>
              <a:rPr lang="ru-RU" sz="5400" b="1" u="sng"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Патау</a:t>
            </a: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                  </a:t>
            </a:r>
            <a:endParaRPr lang="ru-RU" dirty="0"/>
          </a:p>
        </p:txBody>
      </p:sp>
      <p:sp>
        <p:nvSpPr>
          <p:cNvPr id="7" name="Прямоугольник 6"/>
          <p:cNvSpPr/>
          <p:nvPr/>
        </p:nvSpPr>
        <p:spPr>
          <a:xfrm>
            <a:off x="1691680" y="188640"/>
            <a:ext cx="5832648" cy="923330"/>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a:t>
            </a:r>
            <a:r>
              <a:rPr lang="ru-RU" sz="5400" b="1" u="sng"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Патау</a:t>
            </a: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 name="Рисунок 9" descr="pat"/>
          <p:cNvPicPr/>
          <p:nvPr/>
        </p:nvPicPr>
        <p:blipFill>
          <a:blip r:embed="rId2" cstate="print"/>
          <a:srcRect/>
          <a:stretch>
            <a:fillRect/>
          </a:stretch>
        </p:blipFill>
        <p:spPr bwMode="auto">
          <a:xfrm>
            <a:off x="2195736" y="1628800"/>
            <a:ext cx="4536504"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a:bodyPr>
          <a:lstStyle/>
          <a:p>
            <a:pPr>
              <a:buNone/>
            </a:pPr>
            <a:endParaRPr lang="ru-RU" dirty="0" smtClean="0"/>
          </a:p>
          <a:p>
            <a:pPr>
              <a:buNone/>
            </a:pPr>
            <a:endParaRPr lang="ru-RU" dirty="0" smtClean="0"/>
          </a:p>
          <a:p>
            <a:pPr>
              <a:buNone/>
            </a:pPr>
            <a:endParaRPr lang="ru-RU" dirty="0" smtClean="0"/>
          </a:p>
          <a:p>
            <a:pPr>
              <a:buNone/>
            </a:pPr>
            <a:endParaRPr lang="ru-RU" dirty="0" smtClean="0"/>
          </a:p>
          <a:p>
            <a:r>
              <a:rPr lang="ru-RU" dirty="0" smtClean="0"/>
              <a:t> </a:t>
            </a:r>
            <a:r>
              <a:rPr lang="ru-RU" sz="2400" b="1" dirty="0" smtClean="0">
                <a:solidFill>
                  <a:schemeClr val="bg1"/>
                </a:solidFill>
              </a:rPr>
              <a:t>В основе этого синдрома лежит </a:t>
            </a:r>
            <a:r>
              <a:rPr lang="ru-RU" sz="2400" b="1" dirty="0" err="1" smtClean="0">
                <a:solidFill>
                  <a:schemeClr val="bg1"/>
                </a:solidFill>
              </a:rPr>
              <a:t>трисомия</a:t>
            </a:r>
            <a:r>
              <a:rPr lang="ru-RU" sz="2400" b="1" dirty="0" smtClean="0">
                <a:solidFill>
                  <a:schemeClr val="bg1"/>
                </a:solidFill>
              </a:rPr>
              <a:t> по 18й паре хромосом. Болезнь проявляется множественными аномалиями: микроцефалия, выступающий затылок, недоразвитие нижней челюсти, низкое расположение и деформация грудной клетки, вывих бедра и др. Из пороков внутренних органов часто встречаются врожденные пороки сердца, органов пищеварения, почек. Умственная и физическая отсталость. Чаще дети умирают на первом году жизни. Лечение направлено на устранение нарушений в работе внутренних органов.</a:t>
            </a:r>
            <a:endParaRPr lang="ru-RU" sz="2400" b="1" dirty="0">
              <a:solidFill>
                <a:schemeClr val="bg1"/>
              </a:solidFill>
            </a:endParaRPr>
          </a:p>
        </p:txBody>
      </p:sp>
      <p:sp>
        <p:nvSpPr>
          <p:cNvPr id="4" name="Прямоугольник 3"/>
          <p:cNvSpPr/>
          <p:nvPr/>
        </p:nvSpPr>
        <p:spPr>
          <a:xfrm>
            <a:off x="1475656" y="260648"/>
            <a:ext cx="6552728" cy="923330"/>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Эдвардса.</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pPr>
              <a:buNone/>
            </a:pPr>
            <a:endParaRPr lang="ru-RU" dirty="0" smtClean="0"/>
          </a:p>
          <a:p>
            <a:pPr>
              <a:buNone/>
            </a:pPr>
            <a:endParaRPr lang="ru-RU" dirty="0" smtClean="0"/>
          </a:p>
          <a:p>
            <a:pPr>
              <a:buNone/>
            </a:pPr>
            <a:endParaRPr lang="ru-RU" dirty="0" smtClean="0"/>
          </a:p>
          <a:p>
            <a:pPr>
              <a:buNone/>
            </a:pPr>
            <a:r>
              <a:rPr lang="ru-RU" dirty="0" smtClean="0"/>
              <a:t>                                  </a:t>
            </a:r>
            <a:endParaRPr lang="ru-RU" dirty="0"/>
          </a:p>
        </p:txBody>
      </p:sp>
      <p:sp>
        <p:nvSpPr>
          <p:cNvPr id="4" name="Прямоугольник 3"/>
          <p:cNvSpPr/>
          <p:nvPr/>
        </p:nvSpPr>
        <p:spPr>
          <a:xfrm>
            <a:off x="1475656" y="260648"/>
            <a:ext cx="6128473" cy="923330"/>
          </a:xfrm>
          <a:prstGeom prst="rect">
            <a:avLst/>
          </a:prstGeom>
          <a:noFill/>
        </p:spPr>
        <p:txBody>
          <a:bodyPr wrap="non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Эдвардса.</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 name="Рисунок 4" descr="adw"/>
          <p:cNvPicPr/>
          <p:nvPr/>
        </p:nvPicPr>
        <p:blipFill>
          <a:blip r:embed="rId2" cstate="print"/>
          <a:srcRect/>
          <a:stretch>
            <a:fillRect/>
          </a:stretch>
        </p:blipFill>
        <p:spPr bwMode="auto">
          <a:xfrm>
            <a:off x="2339752" y="1700808"/>
            <a:ext cx="4608512"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a:bodyPr>
          <a:lstStyle/>
          <a:p>
            <a:endParaRPr lang="ru-RU" dirty="0" smtClean="0"/>
          </a:p>
          <a:p>
            <a:endParaRPr lang="ru-RU" dirty="0" smtClean="0"/>
          </a:p>
          <a:p>
            <a:endParaRPr lang="ru-RU" dirty="0" smtClean="0"/>
          </a:p>
          <a:p>
            <a:endParaRPr lang="ru-RU" dirty="0" smtClean="0"/>
          </a:p>
          <a:p>
            <a:r>
              <a:rPr lang="ru-RU" sz="2400" b="1" dirty="0" smtClean="0">
                <a:solidFill>
                  <a:schemeClr val="bg1"/>
                </a:solidFill>
              </a:rPr>
              <a:t>Синдром "кошачьего крика" развивается в связи с изменением размера участка хромосомы из пятой пары, с одной стороны она длиннее, чем с другой. Основные пороки при этом: микроцефалия, недоразвитие нижней челюсти, большое туловище, </a:t>
            </a:r>
            <a:r>
              <a:rPr lang="ru-RU" sz="2400" b="1" dirty="0" err="1" smtClean="0">
                <a:solidFill>
                  <a:schemeClr val="bg1"/>
                </a:solidFill>
              </a:rPr>
              <a:t>антимонголоидный</a:t>
            </a:r>
            <a:r>
              <a:rPr lang="ru-RU" sz="2400" b="1" dirty="0" smtClean="0">
                <a:solidFill>
                  <a:schemeClr val="bg1"/>
                </a:solidFill>
              </a:rPr>
              <a:t> разрез глазных щелей, косоглазие, косолапость и др. Решающим признаком в постановке диагноза считается наличие специфического плача ребенка, напоминающего мяуканье кошки. Новорожденные мало жизнеспособны. Умирают чаще в первые месяцы жизни.</a:t>
            </a:r>
          </a:p>
          <a:p>
            <a:endParaRPr lang="ru-RU" dirty="0" smtClean="0"/>
          </a:p>
        </p:txBody>
      </p:sp>
      <p:sp>
        <p:nvSpPr>
          <p:cNvPr id="5" name="Прямоугольник 4"/>
          <p:cNvSpPr/>
          <p:nvPr/>
        </p:nvSpPr>
        <p:spPr>
          <a:xfrm>
            <a:off x="179512" y="260648"/>
            <a:ext cx="8712968" cy="1754326"/>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«кошачьего крика».</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endParaRPr lang="ru-RU" dirty="0" smtClean="0"/>
          </a:p>
          <a:p>
            <a:endParaRPr lang="ru-RU" dirty="0" smtClean="0"/>
          </a:p>
          <a:p>
            <a:endParaRPr lang="ru-RU" dirty="0" smtClean="0"/>
          </a:p>
          <a:p>
            <a:endParaRPr lang="ru-RU" dirty="0" smtClean="0"/>
          </a:p>
          <a:p>
            <a:pPr>
              <a:buNone/>
            </a:pPr>
            <a:r>
              <a:rPr lang="ru-RU" dirty="0" smtClean="0"/>
              <a:t>                     </a:t>
            </a:r>
            <a:endParaRPr lang="ru-RU" dirty="0"/>
          </a:p>
        </p:txBody>
      </p:sp>
      <p:sp>
        <p:nvSpPr>
          <p:cNvPr id="4" name="Прямоугольник 3"/>
          <p:cNvSpPr/>
          <p:nvPr/>
        </p:nvSpPr>
        <p:spPr>
          <a:xfrm>
            <a:off x="323528" y="260648"/>
            <a:ext cx="8605271" cy="1754326"/>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«кошачьего крика».</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 name="Рисунок 4" descr="cat"/>
          <p:cNvPicPr/>
          <p:nvPr/>
        </p:nvPicPr>
        <p:blipFill>
          <a:blip r:embed="rId2" cstate="print"/>
          <a:srcRect/>
          <a:stretch>
            <a:fillRect/>
          </a:stretch>
        </p:blipFill>
        <p:spPr bwMode="auto">
          <a:xfrm>
            <a:off x="3131840" y="2276872"/>
            <a:ext cx="3096344" cy="41764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fontScale="62500" lnSpcReduction="20000"/>
          </a:bodyPr>
          <a:lstStyle/>
          <a:p>
            <a:endParaRPr lang="ru-RU" dirty="0" smtClean="0"/>
          </a:p>
          <a:p>
            <a:endParaRPr lang="ru-RU" dirty="0" smtClean="0"/>
          </a:p>
          <a:p>
            <a:endParaRPr lang="ru-RU" dirty="0" smtClean="0"/>
          </a:p>
          <a:p>
            <a:endParaRPr lang="ru-RU" dirty="0" smtClean="0"/>
          </a:p>
          <a:p>
            <a:pPr>
              <a:buNone/>
            </a:pPr>
            <a:endParaRPr lang="ru-RU" dirty="0" smtClean="0"/>
          </a:p>
          <a:p>
            <a:r>
              <a:rPr lang="ru-RU" b="1" dirty="0" smtClean="0">
                <a:solidFill>
                  <a:schemeClr val="bg1"/>
                </a:solidFill>
              </a:rPr>
              <a:t>Диагностика в период новорожденности невозможна, так как никаких характерных особенностей у новорожденных мальчиков не выявляется. О наличии заболевания свидетельствуют лишь аномальный набор половых хромосом (ХХУ) и </a:t>
            </a:r>
            <a:r>
              <a:rPr lang="ru-RU" b="1" dirty="0" err="1" smtClean="0">
                <a:solidFill>
                  <a:schemeClr val="bg1"/>
                </a:solidFill>
              </a:rPr>
              <a:t>хроматинположительные</a:t>
            </a:r>
            <a:r>
              <a:rPr lang="ru-RU" b="1" dirty="0" smtClean="0">
                <a:solidFill>
                  <a:schemeClr val="bg1"/>
                </a:solidFill>
              </a:rPr>
              <a:t> ядра при исследовании мазков со слизистой щеки. Изменения в структуре хромосом возникают в результате </a:t>
            </a:r>
            <a:r>
              <a:rPr lang="ru-RU" b="1" dirty="0" err="1" smtClean="0">
                <a:solidFill>
                  <a:schemeClr val="bg1"/>
                </a:solidFill>
              </a:rPr>
              <a:t>нерасхождения</a:t>
            </a:r>
            <a:r>
              <a:rPr lang="ru-RU" b="1" dirty="0" smtClean="0">
                <a:solidFill>
                  <a:schemeClr val="bg1"/>
                </a:solidFill>
              </a:rPr>
              <a:t> половых хромосом у одного из родителей. Дополнительная </a:t>
            </a:r>
            <a:r>
              <a:rPr lang="ru-RU" b="1" dirty="0" err="1" smtClean="0">
                <a:solidFill>
                  <a:schemeClr val="bg1"/>
                </a:solidFill>
              </a:rPr>
              <a:t>Ххромосома</a:t>
            </a:r>
            <a:r>
              <a:rPr lang="ru-RU" b="1" dirty="0" smtClean="0">
                <a:solidFill>
                  <a:schemeClr val="bg1"/>
                </a:solidFill>
              </a:rPr>
              <a:t> в 67% случаев имеет материнское и в 33% случаев — отцовское происхождение. С возрастом матери увеличивается вероятность </a:t>
            </a:r>
            <a:r>
              <a:rPr lang="ru-RU" b="1" dirty="0" err="1" smtClean="0">
                <a:solidFill>
                  <a:schemeClr val="bg1"/>
                </a:solidFill>
              </a:rPr>
              <a:t>нерасхождения</a:t>
            </a:r>
            <a:r>
              <a:rPr lang="ru-RU" b="1" dirty="0" smtClean="0">
                <a:solidFill>
                  <a:schemeClr val="bg1"/>
                </a:solidFill>
              </a:rPr>
              <a:t> хромосом и возникновения синдрома, но матери большинства больных молодые. Признаки заболевания. В раннем возрасте характерные проявления выражены мало. Однако при появлении аномалий поведения и психических отклонений задолго до явного нарушения полового развития синдром </a:t>
            </a:r>
            <a:r>
              <a:rPr lang="ru-RU" b="1" dirty="0" err="1" smtClean="0">
                <a:solidFill>
                  <a:schemeClr val="bg1"/>
                </a:solidFill>
              </a:rPr>
              <a:t>Клайнфельтера</a:t>
            </a:r>
            <a:r>
              <a:rPr lang="ru-RU" b="1" dirty="0" smtClean="0">
                <a:solidFill>
                  <a:schemeClr val="bg1"/>
                </a:solidFill>
              </a:rPr>
              <a:t> всегда следует иметь в виду, когда речь идет о мальчике с задержкой психического развития или с трудностями в области психосоциальных контактов, обучения и школьной успеваемости. Дети с синдромом </a:t>
            </a:r>
            <a:r>
              <a:rPr lang="ru-RU" b="1" dirty="0" err="1" smtClean="0">
                <a:solidFill>
                  <a:schemeClr val="bg1"/>
                </a:solidFill>
              </a:rPr>
              <a:t>Клайнфельтера</a:t>
            </a:r>
            <a:r>
              <a:rPr lang="ru-RU" b="1" dirty="0" smtClean="0">
                <a:solidFill>
                  <a:schemeClr val="bg1"/>
                </a:solidFill>
              </a:rPr>
              <a:t> могут быть беспокойными, излишне жизнерадостными, агрессивными, замешанными в </a:t>
            </a:r>
            <a:r>
              <a:rPr lang="ru-RU" b="1" dirty="0" err="1" smtClean="0">
                <a:solidFill>
                  <a:schemeClr val="bg1"/>
                </a:solidFill>
              </a:rPr>
              <a:t>антисоциальных</a:t>
            </a:r>
            <a:r>
              <a:rPr lang="ru-RU" b="1" dirty="0" smtClean="0">
                <a:solidFill>
                  <a:schemeClr val="bg1"/>
                </a:solidFill>
              </a:rPr>
              <a:t> действиях (воровство, хулиганство). </a:t>
            </a:r>
          </a:p>
          <a:p>
            <a:endParaRPr lang="ru-RU" dirty="0" smtClean="0"/>
          </a:p>
          <a:p>
            <a:endParaRPr lang="ru-RU" dirty="0" smtClean="0"/>
          </a:p>
          <a:p>
            <a:endParaRPr lang="ru-RU" dirty="0" smtClean="0">
              <a:solidFill>
                <a:schemeClr val="bg1"/>
              </a:solidFill>
            </a:endParaRPr>
          </a:p>
          <a:p>
            <a:pPr>
              <a:buNone/>
            </a:pPr>
            <a:endParaRPr lang="ru-RU" dirty="0" smtClean="0">
              <a:solidFill>
                <a:schemeClr val="bg1"/>
              </a:solidFill>
            </a:endParaRPr>
          </a:p>
          <a:p>
            <a:endParaRPr lang="ru-RU" b="1" dirty="0" smtClean="0">
              <a:solidFill>
                <a:schemeClr val="bg1"/>
              </a:solidFill>
            </a:endParaRPr>
          </a:p>
          <a:p>
            <a:endParaRPr lang="ru-RU" b="1" dirty="0" smtClean="0"/>
          </a:p>
          <a:p>
            <a:pPr>
              <a:buNone/>
            </a:pPr>
            <a:endParaRPr lang="ru-RU" b="1" dirty="0" smtClean="0"/>
          </a:p>
          <a:p>
            <a:endParaRPr lang="ru-RU" dirty="0"/>
          </a:p>
        </p:txBody>
      </p:sp>
      <p:sp>
        <p:nvSpPr>
          <p:cNvPr id="4" name="Прямоугольник 3"/>
          <p:cNvSpPr/>
          <p:nvPr/>
        </p:nvSpPr>
        <p:spPr>
          <a:xfrm>
            <a:off x="899592" y="188640"/>
            <a:ext cx="7416824" cy="923330"/>
          </a:xfrm>
          <a:prstGeom prst="rect">
            <a:avLst/>
          </a:prstGeom>
          <a:noFill/>
        </p:spPr>
        <p:txBody>
          <a:bodyPr wrap="square" lIns="91440" tIns="45720" rIns="91440" bIns="45720">
            <a:spAutoFit/>
          </a:bodyPr>
          <a:lstStyle/>
          <a:p>
            <a:pPr algn="ct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179512" y="116632"/>
            <a:ext cx="8712968" cy="923330"/>
          </a:xfrm>
          <a:prstGeom prst="rect">
            <a:avLst/>
          </a:prstGeom>
          <a:noFill/>
        </p:spPr>
        <p:txBody>
          <a:bodyPr wrap="square" lIns="91440" tIns="45720" rIns="91440" bIns="45720">
            <a:spAutoFit/>
          </a:bodyPr>
          <a:lstStyle/>
          <a:p>
            <a:pPr algn="ctr"/>
            <a:r>
              <a:rPr lang="ru-RU" sz="5400" b="1" u="sng"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a:t>
            </a:r>
            <a:r>
              <a:rPr lang="ru-RU" sz="5400" b="1" u="sng"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Клайнфельтера</a:t>
            </a:r>
            <a:r>
              <a:rPr lang="ru-RU" sz="5400" b="1" u="sng"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fontScale="92500" lnSpcReduction="10000"/>
          </a:bodyPr>
          <a:lstStyle/>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r>
              <a:rPr lang="ru-RU" sz="2000" b="1" dirty="0" smtClean="0">
                <a:solidFill>
                  <a:schemeClr val="bg1"/>
                </a:solidFill>
              </a:rPr>
              <a:t>Дети с синдромом </a:t>
            </a:r>
            <a:r>
              <a:rPr lang="ru-RU" sz="2000" b="1" dirty="0" err="1" smtClean="0">
                <a:solidFill>
                  <a:schemeClr val="bg1"/>
                </a:solidFill>
              </a:rPr>
              <a:t>Клайнфельтера</a:t>
            </a:r>
            <a:r>
              <a:rPr lang="ru-RU" sz="2000" b="1" dirty="0" smtClean="0">
                <a:solidFill>
                  <a:schemeClr val="bg1"/>
                </a:solidFill>
              </a:rPr>
              <a:t> высоковаты для своего возраста, тонкие, худые, с длинными ногами; однако телосложение может быть и нетипичным. Подростковый период начинается с опозданием, проявляется недостаточность мужских половых гормонов, но некоторые больные почти полностью подвергаются маскулинизации, у них развиваются вторичные половые признаки противоположного пола. Постоянные признаки —отсутствие в семенной жидкости жизнеспособных сперматозоидов и бесплодие. Мужчины с синдромом </a:t>
            </a:r>
            <a:r>
              <a:rPr lang="ru-RU" sz="2000" b="1" dirty="0" err="1" smtClean="0">
                <a:solidFill>
                  <a:schemeClr val="bg1"/>
                </a:solidFill>
              </a:rPr>
              <a:t>Клайнфельтера</a:t>
            </a:r>
            <a:r>
              <a:rPr lang="ru-RU" sz="2000" b="1" dirty="0" smtClean="0">
                <a:solidFill>
                  <a:schemeClr val="bg1"/>
                </a:solidFill>
              </a:rPr>
              <a:t> выше среднего роста, склонны к </a:t>
            </a:r>
            <a:r>
              <a:rPr lang="ru-RU" sz="2000" b="1" dirty="0" err="1" smtClean="0">
                <a:solidFill>
                  <a:schemeClr val="bg1"/>
                </a:solidFill>
              </a:rPr>
              <a:t>антисоциальному</a:t>
            </a:r>
            <a:r>
              <a:rPr lang="ru-RU" sz="2000" b="1" dirty="0" smtClean="0">
                <a:solidFill>
                  <a:schemeClr val="bg1"/>
                </a:solidFill>
              </a:rPr>
              <a:t> поведению и правонарушениям. Среди них повышена частота заболеваний легких, варикозного расширения вен и рака грудных желез. Отмечается высокий уровень женских половых гормонов, что обусловливает наличие таких женских вторичных половых признаков у мужчин как рост молочных желез, низкий тембр голоса. Методы лечения. Заместительную терапию длительно действующим препаратом тестостерона (мужского полового гормона) начинают в возрасте 11—12 лет. Можно использовать эфир </a:t>
            </a:r>
            <a:r>
              <a:rPr lang="ru-RU" sz="2000" b="1" dirty="0" err="1" smtClean="0">
                <a:solidFill>
                  <a:schemeClr val="bg1"/>
                </a:solidFill>
              </a:rPr>
              <a:t>циклопентилпропионата</a:t>
            </a:r>
            <a:r>
              <a:rPr lang="ru-RU" sz="2000" b="1" dirty="0" smtClean="0">
                <a:solidFill>
                  <a:schemeClr val="bg1"/>
                </a:solidFill>
              </a:rPr>
              <a:t>, внутримышечно каждые три недели, постепенно увеличивая дозу. При более позднем начатом лечении, чтобы быстрее достичь нормализации всех процессов, начинают с более высокой дозы и наращивают ее в большем темпе.</a:t>
            </a:r>
            <a:endParaRPr lang="ru-RU" sz="2000" b="1" dirty="0">
              <a:solidFill>
                <a:schemeClr val="bg1"/>
              </a:solidFill>
            </a:endParaRPr>
          </a:p>
        </p:txBody>
      </p:sp>
      <p:sp>
        <p:nvSpPr>
          <p:cNvPr id="4" name="Прямоугольник 3"/>
          <p:cNvSpPr/>
          <p:nvPr/>
        </p:nvSpPr>
        <p:spPr>
          <a:xfrm>
            <a:off x="179512" y="260648"/>
            <a:ext cx="8640960" cy="923330"/>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a:t>
            </a:r>
            <a:r>
              <a:rPr lang="ru-RU" sz="5400" b="1" u="sng"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Клайнфельтера</a:t>
            </a: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pPr>
              <a:buNone/>
            </a:pPr>
            <a:endParaRPr lang="ru-RU" dirty="0" smtClean="0"/>
          </a:p>
          <a:p>
            <a:pPr>
              <a:buNone/>
            </a:pPr>
            <a:endParaRPr lang="ru-RU" dirty="0" smtClean="0"/>
          </a:p>
          <a:p>
            <a:pPr>
              <a:buNone/>
            </a:pPr>
            <a:endParaRPr lang="ru-RU" dirty="0" smtClean="0"/>
          </a:p>
          <a:p>
            <a:pPr>
              <a:buNone/>
            </a:pPr>
            <a:endParaRPr lang="ru-RU" dirty="0"/>
          </a:p>
        </p:txBody>
      </p:sp>
      <p:sp>
        <p:nvSpPr>
          <p:cNvPr id="4" name="Прямоугольник 3"/>
          <p:cNvSpPr/>
          <p:nvPr/>
        </p:nvSpPr>
        <p:spPr>
          <a:xfrm>
            <a:off x="107504" y="188640"/>
            <a:ext cx="8928992" cy="923330"/>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a:t>
            </a:r>
            <a:r>
              <a:rPr lang="ru-RU" sz="5400" b="1" u="sng"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Клайнфельтера</a:t>
            </a: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 name="Picture 4" descr="fem"/>
          <p:cNvPicPr>
            <a:picLocks noChangeAspect="1" noChangeArrowheads="1"/>
          </p:cNvPicPr>
          <p:nvPr/>
        </p:nvPicPr>
        <p:blipFill>
          <a:blip r:embed="rId2" cstate="print"/>
          <a:srcRect/>
          <a:stretch>
            <a:fillRect/>
          </a:stretch>
        </p:blipFill>
        <p:spPr>
          <a:xfrm>
            <a:off x="3319463" y="1600200"/>
            <a:ext cx="2505075" cy="4525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trip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endParaRPr lang="ru-RU" dirty="0" smtClean="0"/>
          </a:p>
          <a:p>
            <a:endParaRPr lang="ru-RU" dirty="0"/>
          </a:p>
        </p:txBody>
      </p:sp>
      <p:sp>
        <p:nvSpPr>
          <p:cNvPr id="4" name="Прямоугольник 3"/>
          <p:cNvSpPr/>
          <p:nvPr/>
        </p:nvSpPr>
        <p:spPr>
          <a:xfrm>
            <a:off x="0" y="0"/>
            <a:ext cx="3781933" cy="830997"/>
          </a:xfrm>
          <a:prstGeom prst="rect">
            <a:avLst/>
          </a:prstGeom>
          <a:noFill/>
        </p:spPr>
        <p:txBody>
          <a:bodyPr wrap="square" lIns="91440" tIns="45720" rIns="91440" bIns="45720">
            <a:spAutoFit/>
          </a:bodyPr>
          <a:lstStyle/>
          <a:p>
            <a:r>
              <a:rPr lang="ru-RU" sz="48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Проблема:</a:t>
            </a:r>
            <a:endParaRPr lang="ru-RU" sz="48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5" name="Прямоугольник 4"/>
          <p:cNvSpPr/>
          <p:nvPr/>
        </p:nvSpPr>
        <p:spPr>
          <a:xfrm>
            <a:off x="0" y="836712"/>
            <a:ext cx="6988708" cy="707886"/>
          </a:xfrm>
          <a:prstGeom prst="rect">
            <a:avLst/>
          </a:prstGeom>
          <a:noFill/>
        </p:spPr>
        <p:txBody>
          <a:bodyPr wrap="none" lIns="91440" tIns="45720" rIns="91440" bIns="45720">
            <a:spAutoFit/>
          </a:bodyPr>
          <a:lstStyle/>
          <a:p>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«Всегда  ли  третий  лишний?»</a:t>
            </a:r>
            <a:endParaRPr lang="ru-RU"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p:cNvSpPr/>
          <p:nvPr/>
        </p:nvSpPr>
        <p:spPr>
          <a:xfrm>
            <a:off x="0" y="1772816"/>
            <a:ext cx="2699906" cy="830997"/>
          </a:xfrm>
          <a:prstGeom prst="rect">
            <a:avLst/>
          </a:prstGeom>
          <a:noFill/>
        </p:spPr>
        <p:txBody>
          <a:bodyPr wrap="square" lIns="91440" tIns="45720" rIns="91440" bIns="45720">
            <a:spAutoFit/>
          </a:bodyPr>
          <a:lstStyle/>
          <a:p>
            <a:r>
              <a:rPr lang="ru-RU" sz="48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Гипотеза:</a:t>
            </a:r>
            <a:endParaRPr lang="ru-RU" sz="48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7" name="Прямоугольник 6"/>
          <p:cNvSpPr/>
          <p:nvPr/>
        </p:nvSpPr>
        <p:spPr>
          <a:xfrm>
            <a:off x="-68926" y="2780928"/>
            <a:ext cx="9212926" cy="2862322"/>
          </a:xfrm>
          <a:prstGeom prst="rect">
            <a:avLst/>
          </a:prstGeom>
          <a:noFill/>
        </p:spPr>
        <p:txBody>
          <a:bodyPr wrap="square" lIns="91440" tIns="45720" rIns="91440" bIns="45720">
            <a:spAutoFit/>
          </a:bodyPr>
          <a:lstStyle/>
          <a:p>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«Третья  хромосома  нужна  человеку! Так  как </a:t>
            </a: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ебёнок, рождённый  с  лишней  хромосомой, </a:t>
            </a:r>
            <a:r>
              <a:rPr lang="ru-RU" sz="3600"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ОБЯЗАТЕЛЬНО</a:t>
            </a:r>
            <a:r>
              <a:rPr lang="ru-RU"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вырастит  гением!»  </a:t>
            </a:r>
          </a:p>
          <a:p>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Рисунок 7" descr="Наследственные заболевания"/>
          <p:cNvPicPr/>
          <p:nvPr/>
        </p:nvPicPr>
        <p:blipFill>
          <a:blip r:embed="rId2" cstate="print"/>
          <a:srcRect/>
          <a:stretch>
            <a:fillRect/>
          </a:stretch>
        </p:blipFill>
        <p:spPr bwMode="auto">
          <a:xfrm>
            <a:off x="5796136" y="4941168"/>
            <a:ext cx="1714500" cy="1533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fontScale="92500"/>
          </a:bodyPr>
          <a:lstStyle/>
          <a:p>
            <a:endParaRPr lang="ru-RU" dirty="0" smtClean="0">
              <a:solidFill>
                <a:schemeClr val="bg1"/>
              </a:solidFill>
            </a:endParaRPr>
          </a:p>
          <a:p>
            <a:endParaRPr lang="ru-RU" dirty="0" smtClean="0">
              <a:solidFill>
                <a:schemeClr val="bg1"/>
              </a:solidFill>
            </a:endParaRPr>
          </a:p>
          <a:p>
            <a:endParaRPr lang="ru-RU" dirty="0" smtClean="0">
              <a:solidFill>
                <a:schemeClr val="bg1"/>
              </a:solidFill>
            </a:endParaRPr>
          </a:p>
          <a:p>
            <a:endParaRPr lang="ru-RU" dirty="0" smtClean="0">
              <a:solidFill>
                <a:schemeClr val="bg1"/>
              </a:solidFill>
            </a:endParaRPr>
          </a:p>
          <a:p>
            <a:pPr>
              <a:buNone/>
            </a:pPr>
            <a:r>
              <a:rPr lang="ru-RU" sz="2900" b="1" dirty="0" smtClean="0">
                <a:solidFill>
                  <a:schemeClr val="bg1"/>
                </a:solidFill>
              </a:rPr>
              <a:t>    </a:t>
            </a:r>
            <a:r>
              <a:rPr lang="ru-RU" sz="2600" b="1" dirty="0" smtClean="0">
                <a:solidFill>
                  <a:schemeClr val="bg1"/>
                </a:solidFill>
              </a:rPr>
              <a:t>Довольно перспективными видятся вирусологические методы, которые предоставляют возможность вводить тот или иной ген в наследственный материал вируса. Последний, как известно, может проникать практически в любой организм, в любую клетку и чувствовать себя комфортно в этой новой среде, активно размножаясь и повышая свою внутреннюю защиту. В начале нужно сделать так, чтобы в вирус попал необходимый для больного человека ген. Для этого можно вполне использовать бактерии – одноклеточные организмы, у которых отсутствует окружённое оболочкой ядро. Зато у них есть ДНК, а значит присутствует и достаточное количество генов.</a:t>
            </a:r>
            <a:r>
              <a:rPr lang="ru-RU" sz="2600" dirty="0" smtClean="0">
                <a:solidFill>
                  <a:schemeClr val="bg1"/>
                </a:solidFill>
              </a:rPr>
              <a:t> </a:t>
            </a:r>
            <a:endParaRPr lang="ru-RU" sz="2600" dirty="0">
              <a:solidFill>
                <a:schemeClr val="bg1"/>
              </a:solidFill>
            </a:endParaRPr>
          </a:p>
        </p:txBody>
      </p:sp>
      <p:sp>
        <p:nvSpPr>
          <p:cNvPr id="5" name="Прямоугольник 4"/>
          <p:cNvSpPr/>
          <p:nvPr/>
        </p:nvSpPr>
        <p:spPr>
          <a:xfrm>
            <a:off x="0" y="116632"/>
            <a:ext cx="9144000" cy="1938992"/>
          </a:xfrm>
          <a:prstGeom prst="rect">
            <a:avLst/>
          </a:prstGeom>
          <a:noFill/>
        </p:spPr>
        <p:txBody>
          <a:bodyPr wrap="square" lIns="91440" tIns="45720" rIns="91440" bIns="45720">
            <a:spAutoFit/>
          </a:bodyPr>
          <a:lstStyle/>
          <a:p>
            <a:pPr algn="ctr"/>
            <a:r>
              <a:rPr lang="ru-RU" sz="4000" b="1" u="sng"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Положительные сдвиги в вопросе предупреждения наследственных заболеваний.</a:t>
            </a:r>
            <a:endParaRPr lang="ru-RU" sz="40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endParaRPr lang="ru-RU" dirty="0" smtClean="0"/>
          </a:p>
          <a:p>
            <a:endParaRPr lang="ru-RU" dirty="0" smtClean="0"/>
          </a:p>
          <a:p>
            <a:endParaRPr lang="ru-RU" dirty="0" smtClean="0"/>
          </a:p>
          <a:p>
            <a:endParaRPr lang="ru-RU" dirty="0" smtClean="0"/>
          </a:p>
          <a:p>
            <a:r>
              <a:rPr lang="ru-RU" sz="2000" b="1" dirty="0" smtClean="0">
                <a:solidFill>
                  <a:schemeClr val="bg1"/>
                </a:solidFill>
              </a:rPr>
              <a:t>Бактерию заражают вирусом, причём не абы каким, а именно тем, который позарится на необходимый медицине в данном случае ген. После того, как этот проныра хапнет чужое добро, его направляют в организм больного человека, которому как раз такого добра и не хватает. Вирус не отягощён изысканными манерами и прекрасным воспитанием. Его поведение отличается наглостью, беспардонностью и хамством. В новом теле он тут же начинает чувствовать себя как дома. Впрочем медиков это вполне устраивает, так как наглец, проникая в клетки организма, подсоединяет свои генетические программы к соответствующим программам клеток. Недостающий для страдающего человека ген попадает в его ДНК и начинает вырабатывать необходимый органам фермент. Таким способом, например, успешно лечат </a:t>
            </a:r>
            <a:r>
              <a:rPr lang="ru-RU" sz="2000" b="1" dirty="0" err="1" smtClean="0">
                <a:solidFill>
                  <a:schemeClr val="bg1"/>
                </a:solidFill>
              </a:rPr>
              <a:t>галактоземию</a:t>
            </a:r>
            <a:r>
              <a:rPr lang="ru-RU" sz="2000" b="1" dirty="0" smtClean="0">
                <a:solidFill>
                  <a:schemeClr val="bg1"/>
                </a:solidFill>
              </a:rPr>
              <a:t> – наследственное заболевание, в основе которого лежит нарушение обмена веществ</a:t>
            </a:r>
            <a:r>
              <a:rPr lang="ru-RU" sz="1800" b="1" dirty="0" smtClean="0">
                <a:solidFill>
                  <a:schemeClr val="bg1"/>
                </a:solidFill>
              </a:rPr>
              <a:t>.</a:t>
            </a:r>
            <a:r>
              <a:rPr lang="ru-RU" sz="1800" b="1" dirty="0" smtClean="0"/>
              <a:t> </a:t>
            </a:r>
          </a:p>
        </p:txBody>
      </p:sp>
      <p:sp>
        <p:nvSpPr>
          <p:cNvPr id="5" name="Прямоугольник 4"/>
          <p:cNvSpPr/>
          <p:nvPr/>
        </p:nvSpPr>
        <p:spPr>
          <a:xfrm>
            <a:off x="107504" y="188640"/>
            <a:ext cx="8928992" cy="1938992"/>
          </a:xfrm>
          <a:prstGeom prst="rect">
            <a:avLst/>
          </a:prstGeom>
          <a:noFill/>
        </p:spPr>
        <p:txBody>
          <a:bodyPr wrap="square" lIns="91440" tIns="45720" rIns="91440" bIns="45720">
            <a:spAutoFit/>
          </a:bodyPr>
          <a:lstStyle/>
          <a:p>
            <a:pPr algn="ctr"/>
            <a:r>
              <a:rPr lang="ru-RU" sz="40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Положительные сдвиги в вопросе предупреждения наследственных заболеваний.</a:t>
            </a:r>
            <a:endParaRPr lang="ru-RU" sz="40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endParaRPr lang="ru-RU" dirty="0" smtClean="0"/>
          </a:p>
          <a:p>
            <a:endParaRPr lang="ru-RU" dirty="0" smtClean="0"/>
          </a:p>
          <a:p>
            <a:r>
              <a:rPr lang="ru-RU" dirty="0" smtClean="0">
                <a:solidFill>
                  <a:schemeClr val="bg1"/>
                </a:solidFill>
              </a:rPr>
              <a:t>Итак, подводя итог нашему проекту, хочется сказать, что наша гипотеза оказалась ошибочной. </a:t>
            </a:r>
            <a:r>
              <a:rPr lang="ru-RU" b="1" u="sng" dirty="0" smtClean="0">
                <a:solidFill>
                  <a:schemeClr val="bg1"/>
                </a:solidFill>
              </a:rPr>
              <a:t>Третья хромосома не является полезной человеку! </a:t>
            </a:r>
            <a:r>
              <a:rPr lang="ru-RU" dirty="0" smtClean="0">
                <a:solidFill>
                  <a:schemeClr val="bg1"/>
                </a:solidFill>
              </a:rPr>
              <a:t>Появление лишней хромосомы в организме человека приводит к тяжелейшим заболеваниям, которые современная медицина вылечить не в силах.</a:t>
            </a:r>
          </a:p>
          <a:p>
            <a:pPr>
              <a:buNone/>
            </a:pPr>
            <a:endParaRPr lang="ru-RU" b="1" u="sng" dirty="0" smtClean="0">
              <a:solidFill>
                <a:schemeClr val="bg1"/>
              </a:solidFill>
            </a:endParaRPr>
          </a:p>
          <a:p>
            <a:pPr>
              <a:buNone/>
            </a:pPr>
            <a:r>
              <a:rPr lang="ru-RU" b="1" u="sng" dirty="0" smtClean="0">
                <a:solidFill>
                  <a:schemeClr val="bg1"/>
                </a:solidFill>
              </a:rPr>
              <a:t>                           </a:t>
            </a:r>
            <a:endParaRPr lang="ru-RU" b="1" u="sng" dirty="0">
              <a:solidFill>
                <a:schemeClr val="bg1"/>
              </a:solidFill>
            </a:endParaRPr>
          </a:p>
        </p:txBody>
      </p:sp>
      <p:sp>
        <p:nvSpPr>
          <p:cNvPr id="4" name="Прямоугольник 3"/>
          <p:cNvSpPr/>
          <p:nvPr/>
        </p:nvSpPr>
        <p:spPr>
          <a:xfrm>
            <a:off x="251520" y="116632"/>
            <a:ext cx="8640960" cy="923330"/>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Вывод.</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7" name="Рисунок 6" descr="C:\Documents and Settings\Администратор\Рабочий стол\СЛАЙД ГЕНЕТИКИ\сохранки\09220f2c721b0f3848aa2988eb1f02f3.jpeg"/>
          <p:cNvPicPr/>
          <p:nvPr/>
        </p:nvPicPr>
        <p:blipFill>
          <a:blip r:embed="rId2" cstate="print"/>
          <a:srcRect/>
          <a:stretch>
            <a:fillRect/>
          </a:stretch>
        </p:blipFill>
        <p:spPr bwMode="auto">
          <a:xfrm>
            <a:off x="5436096" y="4797152"/>
            <a:ext cx="1944216" cy="1944216"/>
          </a:xfrm>
          <a:prstGeom prst="rect">
            <a:avLst/>
          </a:prstGeom>
          <a:noFill/>
          <a:ln w="9525">
            <a:noFill/>
            <a:miter lim="800000"/>
            <a:headEnd/>
            <a:tailEnd/>
          </a:ln>
        </p:spPr>
      </p:pic>
    </p:spTree>
  </p:cSld>
  <p:clrMapOvr>
    <a:masterClrMapping/>
  </p:clrMapOvr>
  <p:transition>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397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marL="514350" indent="-514350">
              <a:buFont typeface="+mj-lt"/>
              <a:buAutoNum type="arabicPeriod"/>
            </a:pPr>
            <a:r>
              <a:rPr lang="en-US" dirty="0" smtClean="0">
                <a:solidFill>
                  <a:schemeClr val="bg1"/>
                </a:solidFill>
              </a:rPr>
              <a:t>www.factruz.ru</a:t>
            </a:r>
          </a:p>
          <a:p>
            <a:pPr marL="514350" indent="-514350">
              <a:buFont typeface="+mj-lt"/>
              <a:buAutoNum type="arabicPeriod"/>
            </a:pPr>
            <a:r>
              <a:rPr lang="en-US" dirty="0" smtClean="0">
                <a:solidFill>
                  <a:schemeClr val="bg1"/>
                </a:solidFill>
              </a:rPr>
              <a:t>Images.yandex.ru</a:t>
            </a:r>
          </a:p>
          <a:p>
            <a:pPr marL="514350" indent="-514350">
              <a:buFont typeface="+mj-lt"/>
              <a:buAutoNum type="arabicPeriod"/>
            </a:pPr>
            <a:r>
              <a:rPr lang="ru-RU" u="sng" dirty="0" smtClean="0">
                <a:solidFill>
                  <a:schemeClr val="bg1"/>
                </a:solidFill>
              </a:rPr>
              <a:t>http://900igr.net/prezentatsii/meditsina/Nasledstvennye-zabolevanija/Nasledstvennye-zabolevanija.html</a:t>
            </a:r>
            <a:endParaRPr lang="ru-RU" dirty="0" smtClean="0">
              <a:solidFill>
                <a:schemeClr val="bg1"/>
              </a:solidFill>
            </a:endParaRPr>
          </a:p>
          <a:p>
            <a:pPr marL="514350" indent="-514350">
              <a:buNone/>
            </a:pPr>
            <a:endParaRPr lang="en-US" dirty="0" smtClean="0">
              <a:solidFill>
                <a:srgbClr val="FFFF00"/>
              </a:solidFill>
            </a:endParaRPr>
          </a:p>
          <a:p>
            <a:pPr marL="514350" indent="-514350">
              <a:buNone/>
            </a:pPr>
            <a:endParaRPr lang="en-US" dirty="0" smtClean="0">
              <a:solidFill>
                <a:schemeClr val="bg1"/>
              </a:solidFill>
            </a:endParaRPr>
          </a:p>
        </p:txBody>
      </p:sp>
      <p:sp>
        <p:nvSpPr>
          <p:cNvPr id="4" name="Прямоугольник 3"/>
          <p:cNvSpPr/>
          <p:nvPr/>
        </p:nvSpPr>
        <p:spPr>
          <a:xfrm>
            <a:off x="251520" y="188640"/>
            <a:ext cx="8424936" cy="1754326"/>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Информационные ресурсы.</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6" name="Рисунок 5" descr="C:\Documents and Settings\Администратор\Рабочий стол\СЛАЙД ГЕНЕТИКИ\dt_genetic.jpg"/>
          <p:cNvPicPr/>
          <p:nvPr/>
        </p:nvPicPr>
        <p:blipFill>
          <a:blip r:embed="rId2" cstate="print"/>
          <a:srcRect/>
          <a:stretch>
            <a:fillRect/>
          </a:stretch>
        </p:blipFill>
        <p:spPr bwMode="auto">
          <a:xfrm>
            <a:off x="6516216" y="4725144"/>
            <a:ext cx="2098923" cy="213285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lstStyle/>
          <a:p>
            <a:endParaRPr lang="ru-RU" dirty="0" smtClean="0"/>
          </a:p>
          <a:p>
            <a:endParaRPr lang="ru-RU" dirty="0" smtClean="0"/>
          </a:p>
          <a:p>
            <a:pPr marL="514350" indent="-514350">
              <a:buFont typeface="+mj-lt"/>
              <a:buAutoNum type="arabicPeriod"/>
            </a:pPr>
            <a:r>
              <a:rPr lang="ru-RU" dirty="0" smtClean="0">
                <a:solidFill>
                  <a:schemeClr val="bg1"/>
                </a:solidFill>
              </a:rPr>
              <a:t>Введение.</a:t>
            </a:r>
          </a:p>
          <a:p>
            <a:pPr marL="514350" indent="-514350">
              <a:buFont typeface="+mj-lt"/>
              <a:buAutoNum type="arabicPeriod"/>
            </a:pPr>
            <a:r>
              <a:rPr lang="ru-RU" dirty="0" smtClean="0">
                <a:solidFill>
                  <a:schemeClr val="bg1"/>
                </a:solidFill>
              </a:rPr>
              <a:t>Формы патологий человека. </a:t>
            </a:r>
            <a:r>
              <a:rPr lang="ru-RU" dirty="0" err="1" smtClean="0">
                <a:solidFill>
                  <a:schemeClr val="bg1"/>
                </a:solidFill>
              </a:rPr>
              <a:t>Трисомии</a:t>
            </a:r>
            <a:r>
              <a:rPr lang="ru-RU" dirty="0" smtClean="0">
                <a:solidFill>
                  <a:schemeClr val="bg1"/>
                </a:solidFill>
              </a:rPr>
              <a:t>.</a:t>
            </a:r>
          </a:p>
          <a:p>
            <a:pPr marL="514350" indent="-514350">
              <a:buFont typeface="+mj-lt"/>
              <a:buAutoNum type="arabicPeriod"/>
            </a:pPr>
            <a:r>
              <a:rPr lang="ru-RU" dirty="0" smtClean="0">
                <a:solidFill>
                  <a:schemeClr val="bg1"/>
                </a:solidFill>
              </a:rPr>
              <a:t>Наиболее распространённые наследственные заболевания. Их симптомы и возможные лечения.</a:t>
            </a:r>
          </a:p>
          <a:p>
            <a:pPr marL="514350" indent="-514350">
              <a:buFont typeface="+mj-lt"/>
              <a:buAutoNum type="arabicPeriod"/>
            </a:pPr>
            <a:r>
              <a:rPr lang="ru-RU" dirty="0" smtClean="0">
                <a:solidFill>
                  <a:schemeClr val="bg1"/>
                </a:solidFill>
              </a:rPr>
              <a:t>Положительные сдвиги в вопросе предупреждения наследственных заболеваний.</a:t>
            </a:r>
          </a:p>
          <a:p>
            <a:pPr marL="514350" indent="-514350">
              <a:buFont typeface="+mj-lt"/>
              <a:buAutoNum type="arabicPeriod"/>
            </a:pPr>
            <a:r>
              <a:rPr lang="ru-RU" dirty="0" smtClean="0">
                <a:solidFill>
                  <a:schemeClr val="bg1"/>
                </a:solidFill>
              </a:rPr>
              <a:t>Вывод.</a:t>
            </a:r>
          </a:p>
          <a:p>
            <a:pPr marL="514350" indent="-514350">
              <a:buFont typeface="+mj-lt"/>
              <a:buAutoNum type="arabicPeriod"/>
            </a:pPr>
            <a:r>
              <a:rPr lang="ru-RU" dirty="0" smtClean="0">
                <a:solidFill>
                  <a:schemeClr val="bg1"/>
                </a:solidFill>
              </a:rPr>
              <a:t>Информационные ресурсы. </a:t>
            </a:r>
          </a:p>
          <a:p>
            <a:pPr marL="514350" indent="-514350">
              <a:buFont typeface="+mj-lt"/>
              <a:buAutoNum type="arabicPeriod"/>
            </a:pPr>
            <a:endParaRPr lang="ru-RU" dirty="0" smtClean="0"/>
          </a:p>
        </p:txBody>
      </p:sp>
      <p:sp>
        <p:nvSpPr>
          <p:cNvPr id="4" name="Прямоугольник 3"/>
          <p:cNvSpPr/>
          <p:nvPr/>
        </p:nvSpPr>
        <p:spPr>
          <a:xfrm>
            <a:off x="1187624" y="0"/>
            <a:ext cx="7056784" cy="923330"/>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Содержание.</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a:bodyPr>
          <a:lstStyle/>
          <a:p>
            <a:endParaRPr lang="ru-RU" dirty="0" smtClean="0"/>
          </a:p>
          <a:p>
            <a:endParaRPr lang="ru-RU" dirty="0" smtClean="0"/>
          </a:p>
          <a:p>
            <a:pPr>
              <a:buNone/>
            </a:pPr>
            <a:endParaRPr lang="ru-RU" dirty="0" smtClean="0"/>
          </a:p>
          <a:p>
            <a:r>
              <a:rPr lang="ru-RU" sz="2000" b="1" dirty="0" smtClean="0">
                <a:solidFill>
                  <a:schemeClr val="bg1"/>
                </a:solidFill>
              </a:rPr>
              <a:t>На генетическом </a:t>
            </a:r>
            <a:r>
              <a:rPr lang="ru-RU" sz="2000" b="1" smtClean="0">
                <a:solidFill>
                  <a:schemeClr val="bg1"/>
                </a:solidFill>
              </a:rPr>
              <a:t>уровне  признаки </a:t>
            </a:r>
            <a:r>
              <a:rPr lang="ru-RU" sz="2000" b="1" dirty="0" smtClean="0">
                <a:solidFill>
                  <a:schemeClr val="bg1"/>
                </a:solidFill>
              </a:rPr>
              <a:t>концентрируются в хромосомах, каждая из которых является универсальной единицей наследственной информации. Хромосом в оплодотворённой клетке 46. Одна половина из них раньше находилась в яйцеклетке, вторая в сперматозоиде. Собравшись в одном ядре, они разбиваются на 23 пары.</a:t>
            </a:r>
          </a:p>
          <a:p>
            <a:r>
              <a:rPr lang="ru-RU" sz="2000" b="1" dirty="0" smtClean="0">
                <a:solidFill>
                  <a:schemeClr val="bg1"/>
                </a:solidFill>
              </a:rPr>
              <a:t>Сорок четыре хромосомы идентичны друг другу и называются </a:t>
            </a:r>
            <a:r>
              <a:rPr lang="ru-RU" sz="2000" b="1" dirty="0" err="1" smtClean="0">
                <a:solidFill>
                  <a:schemeClr val="bg1"/>
                </a:solidFill>
              </a:rPr>
              <a:t>аутосомы</a:t>
            </a:r>
            <a:r>
              <a:rPr lang="ru-RU" sz="2000" b="1" dirty="0" smtClean="0">
                <a:solidFill>
                  <a:schemeClr val="bg1"/>
                </a:solidFill>
              </a:rPr>
              <a:t>. Объединившись друг с другом, эти носители генетической информации создают 22 пары. В 23-й же паре хромосомы отличны от других – это могут быть хромосома Х и хромосома У или пара хромосом Х. Их называют половыми, так как от сочетания этих носителей зависит пол человека. Если присутствуют ХХ хромосомы – женский организм, если же наличествуют ХУ – мужской.</a:t>
            </a:r>
          </a:p>
          <a:p>
            <a:endParaRPr lang="ru-RU" sz="2000" dirty="0"/>
          </a:p>
        </p:txBody>
      </p:sp>
      <p:sp>
        <p:nvSpPr>
          <p:cNvPr id="4" name="Прямоугольник 3"/>
          <p:cNvSpPr/>
          <p:nvPr/>
        </p:nvSpPr>
        <p:spPr>
          <a:xfrm>
            <a:off x="2339752" y="116632"/>
            <a:ext cx="4392488" cy="923330"/>
          </a:xfrm>
          <a:prstGeom prst="rect">
            <a:avLst/>
          </a:prstGeom>
          <a:noFill/>
        </p:spPr>
        <p:txBody>
          <a:bodyPr wrap="square" lIns="91440" tIns="45720" rIns="91440" bIns="45720">
            <a:spAutoFit/>
          </a:bodyPr>
          <a:lstStyle/>
          <a:p>
            <a:pPr algn="ctr"/>
            <a:r>
              <a:rPr lang="ru-RU" sz="5400" b="1" u="sng"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Введение.</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 name="Рисунок 4" descr="C:\Documents and Settings\Администратор\Рабочий стол\СЛАЙД ГЕНЕТИКИ\сохранки\09220f2c721b0f3848aa2988eb1f02f3.jpeg"/>
          <p:cNvPicPr/>
          <p:nvPr/>
        </p:nvPicPr>
        <p:blipFill>
          <a:blip r:embed="rId2" cstate="print"/>
          <a:srcRect/>
          <a:stretch>
            <a:fillRect/>
          </a:stretch>
        </p:blipFill>
        <p:spPr bwMode="auto">
          <a:xfrm>
            <a:off x="6444208" y="5229200"/>
            <a:ext cx="1512168" cy="14752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a:bodyPr>
          <a:lstStyle/>
          <a:p>
            <a:endParaRPr lang="ru-RU" dirty="0" smtClean="0"/>
          </a:p>
          <a:p>
            <a:endParaRPr lang="ru-RU" dirty="0" smtClean="0"/>
          </a:p>
          <a:p>
            <a:endParaRPr lang="ru-RU" dirty="0" smtClean="0"/>
          </a:p>
          <a:p>
            <a:r>
              <a:rPr lang="ru-RU" sz="2000" b="1" dirty="0" smtClean="0">
                <a:solidFill>
                  <a:schemeClr val="bg1"/>
                </a:solidFill>
              </a:rPr>
              <a:t>В каждой паре одна хромосома из яйцеклетки, вторая из сперматозоида. Таким образом два человеческих рода встречаются на генетическом уровне. Абсолютно разные наследственные программы оказываются рядышком друг с другом и вступают в прямой контакт.</a:t>
            </a:r>
          </a:p>
          <a:p>
            <a:r>
              <a:rPr lang="ru-RU" sz="2000" b="1" dirty="0" smtClean="0">
                <a:solidFill>
                  <a:schemeClr val="bg1"/>
                </a:solidFill>
              </a:rPr>
              <a:t>Нужно сразу заметить, что хромосома, это не какое-то микроскопическое тело, типа червячка или амёбы. Основой её является молекула </a:t>
            </a:r>
            <a:r>
              <a:rPr lang="ru-RU" sz="2000" b="1" dirty="0" smtClean="0">
                <a:solidFill>
                  <a:srgbClr val="FFFF00"/>
                </a:solidFill>
                <a:hlinkClick r:id="rId2" tooltip="Узнай о ДНК больше"/>
              </a:rPr>
              <a:t>ДНК</a:t>
            </a:r>
            <a:r>
              <a:rPr lang="ru-RU" sz="2000" b="1" dirty="0" smtClean="0">
                <a:solidFill>
                  <a:schemeClr val="bg1"/>
                </a:solidFill>
              </a:rPr>
              <a:t>. Последняя представляет из себя длинную-длинную цепочку. Звенья этой цепочки называют генами. Все гены разные. Один может занимать два звена, второй одно, третий пять. Каждый ген отвечает за производство строго определённого белка, из огромного многообразия которых строится весь человеческий организм.</a:t>
            </a:r>
          </a:p>
          <a:p>
            <a:endParaRPr lang="ru-RU" sz="2000" b="1" dirty="0" smtClean="0">
              <a:solidFill>
                <a:schemeClr val="bg1"/>
              </a:solidFill>
            </a:endParaRPr>
          </a:p>
        </p:txBody>
      </p:sp>
      <p:sp>
        <p:nvSpPr>
          <p:cNvPr id="4" name="Прямоугольник 3"/>
          <p:cNvSpPr/>
          <p:nvPr/>
        </p:nvSpPr>
        <p:spPr>
          <a:xfrm>
            <a:off x="2267744" y="116632"/>
            <a:ext cx="4464496" cy="923330"/>
          </a:xfrm>
          <a:prstGeom prst="rect">
            <a:avLst/>
          </a:prstGeom>
          <a:noFill/>
        </p:spPr>
        <p:txBody>
          <a:bodyPr wrap="squar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Введение.</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 name="Рисунок 9" descr="C:\Documents and Settings\Администратор\Рабочий стол\СЛАЙД ГЕНЕТИКИ\сохранки\police_have_more_power_to_take_dna_1671969363.jpg"/>
          <p:cNvPicPr/>
          <p:nvPr/>
        </p:nvPicPr>
        <p:blipFill>
          <a:blip r:embed="rId3" cstate="print"/>
          <a:srcRect/>
          <a:stretch>
            <a:fillRect/>
          </a:stretch>
        </p:blipFill>
        <p:spPr bwMode="auto">
          <a:xfrm>
            <a:off x="6012160" y="5013176"/>
            <a:ext cx="1728192" cy="16703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lnSpcReduction="10000"/>
          </a:bodyPr>
          <a:lstStyle/>
          <a:p>
            <a:endParaRPr lang="ru-RU" dirty="0" smtClean="0"/>
          </a:p>
          <a:p>
            <a:endParaRPr lang="ru-RU" dirty="0" smtClean="0"/>
          </a:p>
          <a:p>
            <a:endParaRPr lang="ru-RU" dirty="0" smtClean="0"/>
          </a:p>
          <a:p>
            <a:r>
              <a:rPr lang="ru-RU" sz="2000" b="1" dirty="0" smtClean="0">
                <a:solidFill>
                  <a:schemeClr val="bg1"/>
                </a:solidFill>
              </a:rPr>
              <a:t>Состоящие в паре хромосомы взаимодействуют друг с другом – это общепринятая практика у всех организмов, человеческий не является исключением. Может случиться так, что «молчащий» (бракованный) ген одной хромосомы, скажем, условно отвечающий за какой-то участок головного мозга, встречается с аналогичным геном другой хромосомы. Последний здоров, как бык, состояние же первого оставляет желать лучшего.</a:t>
            </a:r>
          </a:p>
          <a:p>
            <a:r>
              <a:rPr lang="ru-RU" sz="2000" b="1" dirty="0" smtClean="0">
                <a:solidFill>
                  <a:schemeClr val="bg1"/>
                </a:solidFill>
              </a:rPr>
              <a:t>Если здоровый ген проявит себя как доминантный и подавит бракованный, то всё закончится прекрасно. Идеально отлаженное программное обеспечение начнёт давать команды на производство нужного белка, и условный участок головного мозга будет работать, как часики.</a:t>
            </a:r>
          </a:p>
          <a:p>
            <a:r>
              <a:rPr lang="ru-RU" sz="2000" b="1" dirty="0" smtClean="0">
                <a:solidFill>
                  <a:schemeClr val="bg1"/>
                </a:solidFill>
              </a:rPr>
              <a:t>Но частенько бывает наоборот. Доминантным является как раз «молчащий» ген. Здоровый же отступает, сдаёт позиции и в таком случае называется рецессивным. Результат – на свет появляется искажённая информация, которая неверно корректирует синтез белка. Функции условного участка головного мозга дают сбой: вырастает человек с тяжёлым наследственным заболеванием.</a:t>
            </a:r>
          </a:p>
          <a:p>
            <a:endParaRPr lang="ru-RU" dirty="0"/>
          </a:p>
        </p:txBody>
      </p:sp>
      <p:sp>
        <p:nvSpPr>
          <p:cNvPr id="5" name="Прямоугольник 4"/>
          <p:cNvSpPr/>
          <p:nvPr/>
        </p:nvSpPr>
        <p:spPr>
          <a:xfrm>
            <a:off x="678567" y="116632"/>
            <a:ext cx="8104847" cy="1569660"/>
          </a:xfrm>
          <a:prstGeom prst="rect">
            <a:avLst/>
          </a:prstGeom>
          <a:noFill/>
        </p:spPr>
        <p:txBody>
          <a:bodyPr wrap="none" lIns="91440" tIns="45720" rIns="91440" bIns="45720">
            <a:spAutoFit/>
          </a:bodyPr>
          <a:lstStyle/>
          <a:p>
            <a:pPr algn="ctr"/>
            <a:r>
              <a:rPr lang="ru-RU" sz="48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Формы  патологий  человека.</a:t>
            </a:r>
          </a:p>
          <a:p>
            <a:pPr algn="ctr"/>
            <a:r>
              <a:rPr lang="ru-RU" sz="4800" b="1" u="sng"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Трисомии</a:t>
            </a:r>
            <a:r>
              <a:rPr lang="ru-RU" sz="4800" b="1" u="sng"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ru-RU" sz="48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a:bodyPr>
          <a:lstStyle/>
          <a:p>
            <a:endParaRPr lang="ru-RU" dirty="0" smtClean="0"/>
          </a:p>
          <a:p>
            <a:endParaRPr lang="ru-RU" dirty="0" smtClean="0"/>
          </a:p>
          <a:p>
            <a:endParaRPr lang="ru-RU" dirty="0" smtClean="0"/>
          </a:p>
          <a:p>
            <a:r>
              <a:rPr lang="ru-RU" sz="1800" b="1" dirty="0" smtClean="0">
                <a:solidFill>
                  <a:schemeClr val="bg1"/>
                </a:solidFill>
              </a:rPr>
              <a:t>Необходимо подчеркнуть, что молчаливый (бракованный) ген может быть несколько поколений рецессивным, но затем неожиданно превратиться в доминантный. В таком случае, вся наследственная цепочка может быть здорова до определённого момента, пока не родится очередной представитель данного рода. Он появится на свет с тяжелейшим наследственным заболеванием, а окружающие будут в растерянности ломать голову – почему так получилось.</a:t>
            </a:r>
          </a:p>
          <a:p>
            <a:r>
              <a:rPr lang="ru-RU" sz="1800" b="1" dirty="0" smtClean="0">
                <a:solidFill>
                  <a:schemeClr val="bg1"/>
                </a:solidFill>
              </a:rPr>
              <a:t>Иногда возникает ситуация, когда оба аналогичных гена бракованные. Здесь итог однозначен – наследственное заболевание будет в любом случае. Вероятность же встречи таких генов самая высокая при кровосмешении. Именно поэтому браки между близкими родственниками никогда не поощрялись ни церковью, ни медициной.</a:t>
            </a:r>
          </a:p>
          <a:p>
            <a:r>
              <a:rPr lang="ru-RU" sz="1800" b="1" dirty="0" smtClean="0">
                <a:solidFill>
                  <a:schemeClr val="bg1"/>
                </a:solidFill>
              </a:rPr>
              <a:t>Примером серьёзного наследственного заболевания при генетической мутации может служить гемофилия (нарушение процесса свёртывания крови). В хромосоме Х видоизменяется всего один ген, в результате, в кровь не поступает белок (антигемофильный глобулин), отвечающий за её свёртывание. Последствия этого ужасны: любая незначительная, но кровоточащая ранка или царапина может стать для больного человека смертельной.</a:t>
            </a:r>
          </a:p>
          <a:p>
            <a:endParaRPr lang="ru-RU" sz="1800" dirty="0"/>
          </a:p>
        </p:txBody>
      </p:sp>
      <p:sp>
        <p:nvSpPr>
          <p:cNvPr id="5" name="Прямоугольник 4"/>
          <p:cNvSpPr/>
          <p:nvPr/>
        </p:nvSpPr>
        <p:spPr>
          <a:xfrm>
            <a:off x="493116" y="0"/>
            <a:ext cx="8104846" cy="1569660"/>
          </a:xfrm>
          <a:prstGeom prst="rect">
            <a:avLst/>
          </a:prstGeom>
          <a:noFill/>
        </p:spPr>
        <p:txBody>
          <a:bodyPr wrap="none" lIns="91440" tIns="45720" rIns="91440" bIns="45720">
            <a:spAutoFit/>
          </a:bodyPr>
          <a:lstStyle/>
          <a:p>
            <a:pPr algn="ctr"/>
            <a:r>
              <a:rPr lang="ru-RU" sz="48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Формы  патологий  человека.</a:t>
            </a:r>
          </a:p>
          <a:p>
            <a:pPr algn="ctr"/>
            <a:r>
              <a:rPr lang="ru-RU" sz="4800" b="1" u="sng"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Трисомии</a:t>
            </a:r>
            <a:r>
              <a:rPr lang="ru-RU" sz="4800" b="1" u="sng"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ru-RU" sz="48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a:bodyPr>
          <a:lstStyle/>
          <a:p>
            <a:pPr>
              <a:buNone/>
            </a:pPr>
            <a:endParaRPr lang="ru-RU" dirty="0" smtClean="0"/>
          </a:p>
          <a:p>
            <a:pPr>
              <a:buNone/>
            </a:pPr>
            <a:endParaRPr lang="ru-RU" dirty="0"/>
          </a:p>
          <a:p>
            <a:pPr>
              <a:buNone/>
            </a:pPr>
            <a:endParaRPr lang="ru-RU" dirty="0"/>
          </a:p>
          <a:p>
            <a:pPr>
              <a:lnSpc>
                <a:spcPct val="80000"/>
              </a:lnSpc>
            </a:pPr>
            <a:r>
              <a:rPr lang="ru-RU" sz="1800" b="1" dirty="0" smtClean="0">
                <a:solidFill>
                  <a:schemeClr val="bg1"/>
                </a:solidFill>
                <a:latin typeface="Times New Roman" pitchFamily="18" charset="0"/>
              </a:rPr>
              <a:t>Встречается в одном случае на 7—10 тыс. живорожденных детей обоих полов во всем мире. Вероятность его появления увеличивается в зависимости от возраста беременной-женщины, а иногда и отца. Синдром Дауна — наиболее распространенное генетическое заболевание, вызывающее умственную отсталость. При синдроме Дауна плод наследует три 21-е хромосомы вместо двух. Это называется трисомией-21. 95% всех людей с синдромом Дауна имеют классическую </a:t>
            </a:r>
            <a:r>
              <a:rPr lang="ru-RU" sz="1800" b="1" dirty="0" err="1" smtClean="0">
                <a:solidFill>
                  <a:schemeClr val="bg1"/>
                </a:solidFill>
                <a:latin typeface="Times New Roman" pitchFamily="18" charset="0"/>
              </a:rPr>
              <a:t>трисомию</a:t>
            </a:r>
            <a:r>
              <a:rPr lang="ru-RU" sz="1800" b="1" dirty="0" smtClean="0">
                <a:solidFill>
                  <a:schemeClr val="bg1"/>
                </a:solidFill>
                <a:latin typeface="Times New Roman" pitchFamily="18" charset="0"/>
              </a:rPr>
              <a:t>, т. е. каждая клетка тела содержит три 21-е хромосомы. Примерно 4% всех людей с синдромом Дауна имеют </a:t>
            </a:r>
            <a:r>
              <a:rPr lang="ru-RU" sz="1800" b="1" dirty="0" err="1" smtClean="0">
                <a:solidFill>
                  <a:schemeClr val="bg1"/>
                </a:solidFill>
                <a:latin typeface="Times New Roman" pitchFamily="18" charset="0"/>
              </a:rPr>
              <a:t>транслокации</a:t>
            </a:r>
            <a:r>
              <a:rPr lang="ru-RU" sz="1800" b="1" dirty="0" smtClean="0">
                <a:solidFill>
                  <a:schemeClr val="bg1"/>
                </a:solidFill>
                <a:latin typeface="Times New Roman" pitchFamily="18" charset="0"/>
              </a:rPr>
              <a:t>. Это означает, что избыточная 21-я хромосома присоединена к какой-либо другой хромосоме. Некоторые люди с синдромом Дауна имеют мозаичный набор хромосом, т. е. часть клеток содержат нормальное число хромосом — 46, а другие — 47. Если </a:t>
            </a:r>
            <a:r>
              <a:rPr lang="ru-RU" sz="1800" b="1" dirty="0" err="1" smtClean="0">
                <a:solidFill>
                  <a:schemeClr val="bg1"/>
                </a:solidFill>
                <a:latin typeface="Times New Roman" pitchFamily="18" charset="0"/>
              </a:rPr>
              <a:t>транслоцированная</a:t>
            </a:r>
            <a:r>
              <a:rPr lang="ru-RU" sz="1800" b="1" dirty="0" smtClean="0">
                <a:solidFill>
                  <a:schemeClr val="bg1"/>
                </a:solidFill>
                <a:latin typeface="Times New Roman" pitchFamily="18" charset="0"/>
              </a:rPr>
              <a:t> хромосома или комбинация хромосом унаследована от одного из родителей, вероятность повторного появления </a:t>
            </a:r>
            <a:r>
              <a:rPr lang="ru-RU" sz="1800" b="1" dirty="0" err="1" smtClean="0">
                <a:solidFill>
                  <a:schemeClr val="bg1"/>
                </a:solidFill>
                <a:latin typeface="Times New Roman" pitchFamily="18" charset="0"/>
              </a:rPr>
              <a:t>транслокации</a:t>
            </a:r>
            <a:r>
              <a:rPr lang="ru-RU" sz="1800" b="1" dirty="0" smtClean="0">
                <a:solidFill>
                  <a:schemeClr val="bg1"/>
                </a:solidFill>
                <a:latin typeface="Times New Roman" pitchFamily="18" charset="0"/>
              </a:rPr>
              <a:t> в следующем поколении колеблется от 3 до 15%. Для определения унаследованной </a:t>
            </a:r>
            <a:r>
              <a:rPr lang="ru-RU" sz="1800" b="1" dirty="0" err="1" smtClean="0">
                <a:solidFill>
                  <a:schemeClr val="bg1"/>
                </a:solidFill>
                <a:latin typeface="Times New Roman" pitchFamily="18" charset="0"/>
              </a:rPr>
              <a:t>транслокации</a:t>
            </a:r>
            <a:r>
              <a:rPr lang="ru-RU" sz="1800" b="1" dirty="0" smtClean="0">
                <a:solidFill>
                  <a:schemeClr val="bg1"/>
                </a:solidFill>
                <a:latin typeface="Times New Roman" pitchFamily="18" charset="0"/>
              </a:rPr>
              <a:t> необходимо исследовать хромосомы обоих родителей. Вероятность повторения классической </a:t>
            </a:r>
            <a:r>
              <a:rPr lang="ru-RU" sz="1800" b="1" dirty="0" err="1" smtClean="0">
                <a:solidFill>
                  <a:schemeClr val="bg1"/>
                </a:solidFill>
                <a:latin typeface="Times New Roman" pitchFamily="18" charset="0"/>
              </a:rPr>
              <a:t>трисомии</a:t>
            </a:r>
            <a:r>
              <a:rPr lang="ru-RU" sz="1800" b="1" dirty="0" smtClean="0">
                <a:solidFill>
                  <a:schemeClr val="bg1"/>
                </a:solidFill>
                <a:latin typeface="Times New Roman" pitchFamily="18" charset="0"/>
              </a:rPr>
              <a:t> составляет 1—2%.</a:t>
            </a:r>
          </a:p>
        </p:txBody>
      </p:sp>
      <p:sp>
        <p:nvSpPr>
          <p:cNvPr id="4" name="Прямоугольник 3"/>
          <p:cNvSpPr/>
          <p:nvPr/>
        </p:nvSpPr>
        <p:spPr>
          <a:xfrm>
            <a:off x="1498314" y="0"/>
            <a:ext cx="5936241" cy="1600438"/>
          </a:xfrm>
          <a:prstGeom prst="rect">
            <a:avLst/>
          </a:prstGeom>
          <a:noFill/>
        </p:spPr>
        <p:txBody>
          <a:bodyPr wrap="none" lIns="91440" tIns="45720" rIns="91440" bIns="45720">
            <a:spAutoFit/>
          </a:bodyPr>
          <a:lstStyle/>
          <a:p>
            <a:pPr algn="ctr"/>
            <a:r>
              <a:rPr lang="ru-RU" sz="5400" b="1" u="sng"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Дауна</a:t>
            </a:r>
          </a:p>
          <a:p>
            <a:pPr algn="ctr"/>
            <a:r>
              <a:rPr lang="ru-RU" sz="4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a:t>
            </a:r>
            <a:r>
              <a:rPr lang="ru-RU" sz="4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индром  21-трисомии.</a:t>
            </a:r>
            <a:endParaRPr lang="ru-RU" sz="4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effectLst>
            <a:glow rad="101600">
              <a:schemeClr val="accent4">
                <a:satMod val="175000"/>
                <a:alpha val="40000"/>
              </a:schemeClr>
            </a:glow>
          </a:effectLst>
        </p:spPr>
        <p:style>
          <a:lnRef idx="0">
            <a:scrgbClr r="0" g="0" b="0"/>
          </a:lnRef>
          <a:fillRef idx="1002">
            <a:schemeClr val="dk2"/>
          </a:fillRef>
          <a:effectRef idx="0">
            <a:scrgbClr r="0" g="0" b="0"/>
          </a:effectRef>
          <a:fontRef idx="major"/>
        </p:style>
        <p:txBody>
          <a:bodyPr>
            <a:normAutofit/>
          </a:bodyPr>
          <a:lstStyle/>
          <a:p>
            <a:pPr>
              <a:lnSpc>
                <a:spcPct val="80000"/>
              </a:lnSpc>
            </a:pPr>
            <a:endParaRPr lang="ru-RU" sz="1800" b="1" dirty="0" smtClean="0">
              <a:latin typeface="Times New Roman" pitchFamily="18" charset="0"/>
            </a:endParaRPr>
          </a:p>
          <a:p>
            <a:pPr>
              <a:lnSpc>
                <a:spcPct val="80000"/>
              </a:lnSpc>
            </a:pPr>
            <a:endParaRPr lang="ru-RU" sz="1800" b="1" dirty="0">
              <a:latin typeface="Times New Roman" pitchFamily="18" charset="0"/>
            </a:endParaRPr>
          </a:p>
          <a:p>
            <a:pPr>
              <a:lnSpc>
                <a:spcPct val="80000"/>
              </a:lnSpc>
            </a:pPr>
            <a:endParaRPr lang="ru-RU" sz="1800" b="1" dirty="0" smtClean="0">
              <a:latin typeface="Times New Roman" pitchFamily="18" charset="0"/>
            </a:endParaRPr>
          </a:p>
          <a:p>
            <a:pPr>
              <a:lnSpc>
                <a:spcPct val="80000"/>
              </a:lnSpc>
              <a:buNone/>
            </a:pPr>
            <a:endParaRPr lang="ru-RU" sz="1800" b="1" dirty="0" smtClean="0">
              <a:latin typeface="Times New Roman" pitchFamily="18" charset="0"/>
            </a:endParaRPr>
          </a:p>
          <a:p>
            <a:pPr>
              <a:lnSpc>
                <a:spcPct val="80000"/>
              </a:lnSpc>
            </a:pPr>
            <a:endParaRPr lang="ru-RU" sz="1800" b="1" dirty="0">
              <a:latin typeface="Times New Roman" pitchFamily="18" charset="0"/>
            </a:endParaRPr>
          </a:p>
          <a:p>
            <a:pPr>
              <a:lnSpc>
                <a:spcPct val="80000"/>
              </a:lnSpc>
            </a:pPr>
            <a:r>
              <a:rPr lang="ru-RU" sz="1800" b="1" dirty="0" smtClean="0">
                <a:solidFill>
                  <a:srgbClr val="FFFF00"/>
                </a:solidFill>
                <a:latin typeface="Times New Roman" pitchFamily="18" charset="0"/>
              </a:rPr>
              <a:t>СИМПТОМЫ:</a:t>
            </a:r>
            <a:r>
              <a:rPr lang="ru-RU" sz="1800" b="1" dirty="0" smtClean="0">
                <a:solidFill>
                  <a:schemeClr val="bg1"/>
                </a:solidFill>
                <a:latin typeface="Times New Roman" pitchFamily="18" charset="0"/>
              </a:rPr>
              <a:t>  Плоское лицо, монголоидный разрез глаз, открытый рот, короткий нос, плоская переносица, косоглазие, пигментные пятна по краю радужки; увеличение поперечного размера головы при относительном уменьшении продольного размера; плоский затылок; деформированные низко посаженные уши; аркообразное небо, зубные аномалии, бороздчатый язык; короткая широкая шея, кожная складка на шее у новорожденных; короткие конечности, повышенная подвижность суставов; деформация грудной клетки (</a:t>
            </a:r>
            <a:r>
              <a:rPr lang="ru-RU" sz="1800" b="1" dirty="0" err="1" smtClean="0">
                <a:solidFill>
                  <a:schemeClr val="bg1"/>
                </a:solidFill>
                <a:latin typeface="Times New Roman" pitchFamily="18" charset="0"/>
              </a:rPr>
              <a:t>килевидная</a:t>
            </a:r>
            <a:r>
              <a:rPr lang="ru-RU" sz="1800" b="1" dirty="0" smtClean="0">
                <a:solidFill>
                  <a:schemeClr val="bg1"/>
                </a:solidFill>
                <a:latin typeface="Times New Roman" pitchFamily="18" charset="0"/>
              </a:rPr>
              <a:t> или воронкообразная; мышечная слабость; врожденные пороки сердца; поперечная ладонная складка; умственная отсталость.</a:t>
            </a:r>
          </a:p>
          <a:p>
            <a:pPr>
              <a:lnSpc>
                <a:spcPct val="80000"/>
              </a:lnSpc>
            </a:pPr>
            <a:r>
              <a:rPr lang="ru-RU" sz="1800" b="1" dirty="0" smtClean="0">
                <a:solidFill>
                  <a:schemeClr val="bg1"/>
                </a:solidFill>
                <a:latin typeface="Times New Roman" pitchFamily="18" charset="0"/>
              </a:rPr>
              <a:t>Умственная отсталость может быть выражена в разной степени. Поведение и психическое развитие также варьируют. Люди с синдромом Дауна склонны к болезням органов слуха и дыхательных путей. Кроме того, у них в 20 раз чаще, чем обычно, развивается лейкемия.</a:t>
            </a:r>
          </a:p>
          <a:p>
            <a:pPr>
              <a:lnSpc>
                <a:spcPct val="80000"/>
              </a:lnSpc>
            </a:pPr>
            <a:r>
              <a:rPr lang="ru-RU" sz="1800" b="1" dirty="0" smtClean="0">
                <a:solidFill>
                  <a:srgbClr val="FFFF00"/>
                </a:solidFill>
                <a:latin typeface="Times New Roman" pitchFamily="18" charset="0"/>
              </a:rPr>
              <a:t> ЛЕЧЕНИЕ: </a:t>
            </a:r>
            <a:r>
              <a:rPr lang="ru-RU" sz="1800" b="1" dirty="0" smtClean="0">
                <a:solidFill>
                  <a:schemeClr val="bg1"/>
                </a:solidFill>
                <a:latin typeface="Times New Roman" pitchFamily="18" charset="0"/>
              </a:rPr>
              <a:t>Хромосомные нарушения устранить невозможно. Наблюдение группы специалистов, хирургическое вмешательство с целью исправить врожденные пороки и антибиотики с целью лечения инфекционных заболеваний могут существенно продлить жизнь людей с синдромом Дауна. Раннее вмешательство и постоянная забота о здоровье, а также специальное воспитание очень важны, чтобы помочь больным людям наиболее полно развить свои способности.</a:t>
            </a:r>
          </a:p>
        </p:txBody>
      </p:sp>
      <p:sp>
        <p:nvSpPr>
          <p:cNvPr id="4" name="Прямоугольник 3"/>
          <p:cNvSpPr/>
          <p:nvPr/>
        </p:nvSpPr>
        <p:spPr>
          <a:xfrm>
            <a:off x="1907704" y="0"/>
            <a:ext cx="5301708" cy="923330"/>
          </a:xfrm>
          <a:prstGeom prst="rect">
            <a:avLst/>
          </a:prstGeom>
          <a:noFill/>
        </p:spPr>
        <p:txBody>
          <a:bodyPr wrap="none" lIns="91440" tIns="45720" rIns="91440" bIns="45720">
            <a:spAutoFit/>
          </a:bodyPr>
          <a:lstStyle/>
          <a:p>
            <a:pPr algn="ctr"/>
            <a:r>
              <a:rPr lang="ru-RU" sz="5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Синдром  Дауна.</a:t>
            </a:r>
            <a:endParaRPr lang="ru-RU" sz="5400" b="1" u="sng"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strips dir="ld"/>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1545</Words>
  <Application>Microsoft Office PowerPoint</Application>
  <PresentationFormat>Экран (4:3)</PresentationFormat>
  <Paragraphs>150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Fresh-Team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Pasha-Hard</dc:creator>
  <cp:lastModifiedBy>Pasha-Hard</cp:lastModifiedBy>
  <cp:revision>44</cp:revision>
  <dcterms:created xsi:type="dcterms:W3CDTF">2012-03-02T22:07:22Z</dcterms:created>
  <dcterms:modified xsi:type="dcterms:W3CDTF">2013-10-29T19:39:40Z</dcterms:modified>
</cp:coreProperties>
</file>