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8"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9" r:id="rId22"/>
    <p:sldId id="280" r:id="rId23"/>
    <p:sldId id="281"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2923"/>
    <a:srgbClr val="D15E5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5695BA-CE81-4E21-9E59-D89CE188021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EC261B57-65D9-4D82-8971-7486769BD464}">
      <dgm:prSet phldrT="[Текст]" custT="1"/>
      <dgm:spPr/>
      <dgm:t>
        <a:bodyPr/>
        <a:lstStyle/>
        <a:p>
          <a:endParaRPr lang="ru-RU" sz="2800" dirty="0" smtClean="0"/>
        </a:p>
        <a:p>
          <a:r>
            <a:rPr lang="ru-RU" sz="2800" dirty="0" smtClean="0"/>
            <a:t>Сенсорная комната-</a:t>
          </a:r>
          <a:r>
            <a:rPr lang="ru-RU" sz="2800" dirty="0" smtClean="0">
              <a:solidFill>
                <a:srgbClr val="FFC000"/>
              </a:solidFill>
            </a:rPr>
            <a:t>это помещение, в котором размещено развивающее интерактивное оборудование.</a:t>
          </a:r>
        </a:p>
        <a:p>
          <a:r>
            <a:rPr lang="ru-RU" sz="2800" dirty="0" smtClean="0"/>
            <a:t>Мощный инструмент для сенсорного развития детей, нормализации психического состояния здоровых и с ограниченными возможностями здоровья людей.</a:t>
          </a:r>
          <a:r>
            <a:rPr lang="ru-RU" sz="2800" dirty="0" smtClean="0">
              <a:solidFill>
                <a:srgbClr val="FFC000"/>
              </a:solidFill>
            </a:rPr>
            <a:t> </a:t>
          </a:r>
          <a:endParaRPr lang="ru-RU" sz="2800" dirty="0" smtClean="0"/>
        </a:p>
        <a:p>
          <a:endParaRPr lang="ru-RU" sz="3600" dirty="0"/>
        </a:p>
      </dgm:t>
    </dgm:pt>
    <dgm:pt modelId="{C907596A-36CC-42FF-B272-A13BF91B1A6F}" type="parTrans" cxnId="{5E784C35-CA4F-4136-956F-EEA3615652F6}">
      <dgm:prSet/>
      <dgm:spPr/>
      <dgm:t>
        <a:bodyPr/>
        <a:lstStyle/>
        <a:p>
          <a:endParaRPr lang="ru-RU"/>
        </a:p>
      </dgm:t>
    </dgm:pt>
    <dgm:pt modelId="{06F46AEA-D7EC-4050-A7B1-AA462D61255F}" type="sibTrans" cxnId="{5E784C35-CA4F-4136-956F-EEA3615652F6}">
      <dgm:prSet/>
      <dgm:spPr/>
      <dgm:t>
        <a:bodyPr/>
        <a:lstStyle/>
        <a:p>
          <a:endParaRPr lang="ru-RU"/>
        </a:p>
      </dgm:t>
    </dgm:pt>
    <dgm:pt modelId="{E4BE4344-FA89-459B-AE41-E3146D906EAA}" type="pres">
      <dgm:prSet presAssocID="{075695BA-CE81-4E21-9E59-D89CE1880212}" presName="hierChild1" presStyleCnt="0">
        <dgm:presLayoutVars>
          <dgm:orgChart val="1"/>
          <dgm:chPref val="1"/>
          <dgm:dir/>
          <dgm:animOne val="branch"/>
          <dgm:animLvl val="lvl"/>
          <dgm:resizeHandles/>
        </dgm:presLayoutVars>
      </dgm:prSet>
      <dgm:spPr/>
      <dgm:t>
        <a:bodyPr/>
        <a:lstStyle/>
        <a:p>
          <a:endParaRPr lang="ru-RU"/>
        </a:p>
      </dgm:t>
    </dgm:pt>
    <dgm:pt modelId="{FF0DCAC0-A48B-4E03-920B-2F8AA5FB31AA}" type="pres">
      <dgm:prSet presAssocID="{EC261B57-65D9-4D82-8971-7486769BD464}" presName="hierRoot1" presStyleCnt="0">
        <dgm:presLayoutVars>
          <dgm:hierBranch val="init"/>
        </dgm:presLayoutVars>
      </dgm:prSet>
      <dgm:spPr/>
    </dgm:pt>
    <dgm:pt modelId="{8D0C7422-1975-49A9-83BA-D358B356F99F}" type="pres">
      <dgm:prSet presAssocID="{EC261B57-65D9-4D82-8971-7486769BD464}" presName="rootComposite1" presStyleCnt="0"/>
      <dgm:spPr/>
    </dgm:pt>
    <dgm:pt modelId="{97BBEBDC-C8F2-4C6F-9CDB-D077583641F5}" type="pres">
      <dgm:prSet presAssocID="{EC261B57-65D9-4D82-8971-7486769BD464}" presName="rootText1" presStyleLbl="node0" presStyleIdx="0" presStyleCnt="1" custScaleX="705447" custScaleY="354359" custLinFactY="-115836" custLinFactNeighborX="-380" custLinFactNeighborY="-200000">
        <dgm:presLayoutVars>
          <dgm:chPref val="3"/>
        </dgm:presLayoutVars>
      </dgm:prSet>
      <dgm:spPr/>
      <dgm:t>
        <a:bodyPr/>
        <a:lstStyle/>
        <a:p>
          <a:endParaRPr lang="ru-RU"/>
        </a:p>
      </dgm:t>
    </dgm:pt>
    <dgm:pt modelId="{5B42AAA6-158E-41F9-8AEA-9BEBCF59F316}" type="pres">
      <dgm:prSet presAssocID="{EC261B57-65D9-4D82-8971-7486769BD464}" presName="rootConnector1" presStyleLbl="node1" presStyleIdx="0" presStyleCnt="0"/>
      <dgm:spPr/>
      <dgm:t>
        <a:bodyPr/>
        <a:lstStyle/>
        <a:p>
          <a:endParaRPr lang="ru-RU"/>
        </a:p>
      </dgm:t>
    </dgm:pt>
    <dgm:pt modelId="{036B13C9-2019-40BB-AB85-F29140E12A5F}" type="pres">
      <dgm:prSet presAssocID="{EC261B57-65D9-4D82-8971-7486769BD464}" presName="hierChild2" presStyleCnt="0"/>
      <dgm:spPr/>
    </dgm:pt>
    <dgm:pt modelId="{2DB1AB42-B92F-4C91-A699-E250E36F47AD}" type="pres">
      <dgm:prSet presAssocID="{EC261B57-65D9-4D82-8971-7486769BD464}" presName="hierChild3" presStyleCnt="0"/>
      <dgm:spPr/>
    </dgm:pt>
  </dgm:ptLst>
  <dgm:cxnLst>
    <dgm:cxn modelId="{D32AA5D9-AF5A-40C8-A6B6-E6003C60D085}" type="presOf" srcId="{EC261B57-65D9-4D82-8971-7486769BD464}" destId="{97BBEBDC-C8F2-4C6F-9CDB-D077583641F5}" srcOrd="0" destOrd="0" presId="urn:microsoft.com/office/officeart/2005/8/layout/orgChart1"/>
    <dgm:cxn modelId="{5E784C35-CA4F-4136-956F-EEA3615652F6}" srcId="{075695BA-CE81-4E21-9E59-D89CE1880212}" destId="{EC261B57-65D9-4D82-8971-7486769BD464}" srcOrd="0" destOrd="0" parTransId="{C907596A-36CC-42FF-B272-A13BF91B1A6F}" sibTransId="{06F46AEA-D7EC-4050-A7B1-AA462D61255F}"/>
    <dgm:cxn modelId="{1325BE2E-D661-40E1-B854-F2A2A5728CEB}" type="presOf" srcId="{075695BA-CE81-4E21-9E59-D89CE1880212}" destId="{E4BE4344-FA89-459B-AE41-E3146D906EAA}" srcOrd="0" destOrd="0" presId="urn:microsoft.com/office/officeart/2005/8/layout/orgChart1"/>
    <dgm:cxn modelId="{5BA8F813-3918-426C-AEBE-F336119AC219}" type="presOf" srcId="{EC261B57-65D9-4D82-8971-7486769BD464}" destId="{5B42AAA6-158E-41F9-8AEA-9BEBCF59F316}" srcOrd="1" destOrd="0" presId="urn:microsoft.com/office/officeart/2005/8/layout/orgChart1"/>
    <dgm:cxn modelId="{C94EE915-0DD7-4C35-91CA-88B4D180E6D4}" type="presParOf" srcId="{E4BE4344-FA89-459B-AE41-E3146D906EAA}" destId="{FF0DCAC0-A48B-4E03-920B-2F8AA5FB31AA}" srcOrd="0" destOrd="0" presId="urn:microsoft.com/office/officeart/2005/8/layout/orgChart1"/>
    <dgm:cxn modelId="{FD128D25-9FA0-4F10-A4F0-33AA9BD4FB52}" type="presParOf" srcId="{FF0DCAC0-A48B-4E03-920B-2F8AA5FB31AA}" destId="{8D0C7422-1975-49A9-83BA-D358B356F99F}" srcOrd="0" destOrd="0" presId="urn:microsoft.com/office/officeart/2005/8/layout/orgChart1"/>
    <dgm:cxn modelId="{8B58D7EF-A321-4CDE-8161-ADEC2A6E0387}" type="presParOf" srcId="{8D0C7422-1975-49A9-83BA-D358B356F99F}" destId="{97BBEBDC-C8F2-4C6F-9CDB-D077583641F5}" srcOrd="0" destOrd="0" presId="urn:microsoft.com/office/officeart/2005/8/layout/orgChart1"/>
    <dgm:cxn modelId="{95B768EC-4BC5-4474-B32C-FE61BD8F4FA0}" type="presParOf" srcId="{8D0C7422-1975-49A9-83BA-D358B356F99F}" destId="{5B42AAA6-158E-41F9-8AEA-9BEBCF59F316}" srcOrd="1" destOrd="0" presId="urn:microsoft.com/office/officeart/2005/8/layout/orgChart1"/>
    <dgm:cxn modelId="{C4EF76AE-78C8-4815-BB42-16A1CB99D977}" type="presParOf" srcId="{FF0DCAC0-A48B-4E03-920B-2F8AA5FB31AA}" destId="{036B13C9-2019-40BB-AB85-F29140E12A5F}" srcOrd="1" destOrd="0" presId="urn:microsoft.com/office/officeart/2005/8/layout/orgChart1"/>
    <dgm:cxn modelId="{AFC1DBBC-81FB-4AB7-8F44-E05FF28D217E}" type="presParOf" srcId="{FF0DCAC0-A48B-4E03-920B-2F8AA5FB31AA}" destId="{2DB1AB42-B92F-4C91-A699-E250E36F47AD}"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94DA3045-86BB-488F-8B9F-B32AD725093D}"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ru-RU"/>
        </a:p>
      </dgm:t>
    </dgm:pt>
    <dgm:pt modelId="{11D0E93A-285D-4430-B031-708774112B4A}">
      <dgm:prSet phldrT="[Текст]"/>
      <dgm:spPr/>
      <dgm:t>
        <a:bodyPr/>
        <a:lstStyle/>
        <a:p>
          <a:r>
            <a:rPr lang="ru-RU" dirty="0" smtClean="0"/>
            <a:t>Оборудование СК</a:t>
          </a:r>
          <a:endParaRPr lang="ru-RU" dirty="0"/>
        </a:p>
      </dgm:t>
    </dgm:pt>
    <dgm:pt modelId="{CCED33F3-5046-44AF-A6BB-BE3E7EA70B56}" type="parTrans" cxnId="{615A1A19-249F-486F-93AB-A5370C41B20E}">
      <dgm:prSet/>
      <dgm:spPr/>
      <dgm:t>
        <a:bodyPr/>
        <a:lstStyle/>
        <a:p>
          <a:endParaRPr lang="ru-RU"/>
        </a:p>
      </dgm:t>
    </dgm:pt>
    <dgm:pt modelId="{2BFE6F72-8677-4A4C-9D96-39E540541643}" type="sibTrans" cxnId="{615A1A19-249F-486F-93AB-A5370C41B20E}">
      <dgm:prSet/>
      <dgm:spPr/>
      <dgm:t>
        <a:bodyPr/>
        <a:lstStyle/>
        <a:p>
          <a:endParaRPr lang="ru-RU"/>
        </a:p>
      </dgm:t>
    </dgm:pt>
    <dgm:pt modelId="{06C3520B-E6D7-4FA4-A3D5-B97FEF0F71DC}" type="asst">
      <dgm:prSet phldrT="[Текст]" custT="1"/>
      <dgm:spPr/>
      <dgm:t>
        <a:bodyPr/>
        <a:lstStyle/>
        <a:p>
          <a:r>
            <a:rPr lang="ru-RU" sz="3200" dirty="0" smtClean="0">
              <a:solidFill>
                <a:schemeClr val="bg2"/>
              </a:solidFill>
            </a:rPr>
            <a:t>Релаксационный блок</a:t>
          </a:r>
        </a:p>
        <a:p>
          <a:r>
            <a:rPr lang="ru-RU" sz="3200" dirty="0" smtClean="0">
              <a:solidFill>
                <a:schemeClr val="bg2"/>
              </a:solidFill>
            </a:rPr>
            <a:t>Мягкие покрытия, пуфы, маты, сухой бассейн, приборы создающие рассеянный свет,  </a:t>
          </a:r>
          <a:r>
            <a:rPr lang="ru-RU" sz="2800" dirty="0" smtClean="0">
              <a:solidFill>
                <a:schemeClr val="bg2"/>
              </a:solidFill>
            </a:rPr>
            <a:t>музыка.</a:t>
          </a:r>
          <a:endParaRPr lang="ru-RU" sz="2800" dirty="0">
            <a:solidFill>
              <a:schemeClr val="bg2"/>
            </a:solidFill>
          </a:endParaRPr>
        </a:p>
      </dgm:t>
    </dgm:pt>
    <dgm:pt modelId="{2780883E-B53D-408D-A337-3137ED295D40}" type="parTrans" cxnId="{EBE7C90A-1133-4683-AEDD-479D5B972FF5}">
      <dgm:prSet/>
      <dgm:spPr/>
      <dgm:t>
        <a:bodyPr/>
        <a:lstStyle/>
        <a:p>
          <a:endParaRPr lang="ru-RU"/>
        </a:p>
      </dgm:t>
    </dgm:pt>
    <dgm:pt modelId="{A25090A6-6FBC-4288-A6B8-773921F3E45F}" type="sibTrans" cxnId="{EBE7C90A-1133-4683-AEDD-479D5B972FF5}">
      <dgm:prSet/>
      <dgm:spPr/>
      <dgm:t>
        <a:bodyPr/>
        <a:lstStyle/>
        <a:p>
          <a:endParaRPr lang="ru-RU"/>
        </a:p>
      </dgm:t>
    </dgm:pt>
    <dgm:pt modelId="{B39B8259-C064-4CA4-B940-2B172F943077}" type="asst">
      <dgm:prSet custT="1"/>
      <dgm:spPr>
        <a:solidFill>
          <a:srgbClr val="D15E5B"/>
        </a:solidFill>
      </dgm:spPr>
      <dgm:t>
        <a:bodyPr/>
        <a:lstStyle/>
        <a:p>
          <a:r>
            <a:rPr lang="ru-RU" sz="3200" dirty="0" smtClean="0">
              <a:solidFill>
                <a:srgbClr val="5D2923"/>
              </a:solidFill>
            </a:rPr>
            <a:t>Активационный блок</a:t>
          </a:r>
        </a:p>
        <a:p>
          <a:r>
            <a:rPr lang="ru-RU" sz="3200" dirty="0" smtClean="0">
              <a:solidFill>
                <a:srgbClr val="5D2923"/>
              </a:solidFill>
            </a:rPr>
            <a:t>Все оборудование со светооптическими и звуковыми эффектами, сенсорные панели для рук и ног, интерактивное оборудование последнего поколения</a:t>
          </a:r>
          <a:r>
            <a:rPr lang="ru-RU" sz="2800" dirty="0" smtClean="0">
              <a:solidFill>
                <a:srgbClr val="5D2923"/>
              </a:solidFill>
            </a:rPr>
            <a:t>.</a:t>
          </a:r>
          <a:endParaRPr lang="ru-RU" sz="2800" dirty="0">
            <a:solidFill>
              <a:srgbClr val="5D2923"/>
            </a:solidFill>
          </a:endParaRPr>
        </a:p>
      </dgm:t>
    </dgm:pt>
    <dgm:pt modelId="{97A1B26E-FD10-4310-978E-AC1CA2764E48}" type="parTrans" cxnId="{40A484F3-7FEF-4EAB-8A76-2A7ECA3C7BDE}">
      <dgm:prSet/>
      <dgm:spPr/>
      <dgm:t>
        <a:bodyPr/>
        <a:lstStyle/>
        <a:p>
          <a:endParaRPr lang="ru-RU"/>
        </a:p>
      </dgm:t>
    </dgm:pt>
    <dgm:pt modelId="{0A278AEB-63D6-4D31-B02D-3AE34F9C50E0}" type="sibTrans" cxnId="{40A484F3-7FEF-4EAB-8A76-2A7ECA3C7BDE}">
      <dgm:prSet/>
      <dgm:spPr/>
      <dgm:t>
        <a:bodyPr/>
        <a:lstStyle/>
        <a:p>
          <a:endParaRPr lang="ru-RU"/>
        </a:p>
      </dgm:t>
    </dgm:pt>
    <dgm:pt modelId="{7F587424-E9D7-4081-8F96-424907542470}" type="pres">
      <dgm:prSet presAssocID="{94DA3045-86BB-488F-8B9F-B32AD725093D}" presName="hierChild1" presStyleCnt="0">
        <dgm:presLayoutVars>
          <dgm:orgChart val="1"/>
          <dgm:chPref val="1"/>
          <dgm:dir/>
          <dgm:animOne val="branch"/>
          <dgm:animLvl val="lvl"/>
          <dgm:resizeHandles/>
        </dgm:presLayoutVars>
      </dgm:prSet>
      <dgm:spPr/>
      <dgm:t>
        <a:bodyPr/>
        <a:lstStyle/>
        <a:p>
          <a:endParaRPr lang="ru-RU"/>
        </a:p>
      </dgm:t>
    </dgm:pt>
    <dgm:pt modelId="{F2A2D3D5-0363-4C02-8D11-4732E038D305}" type="pres">
      <dgm:prSet presAssocID="{11D0E93A-285D-4430-B031-708774112B4A}" presName="hierRoot1" presStyleCnt="0">
        <dgm:presLayoutVars>
          <dgm:hierBranch val="init"/>
        </dgm:presLayoutVars>
      </dgm:prSet>
      <dgm:spPr/>
    </dgm:pt>
    <dgm:pt modelId="{EBCC651B-49D3-40C3-872E-4E02985C0D57}" type="pres">
      <dgm:prSet presAssocID="{11D0E93A-285D-4430-B031-708774112B4A}" presName="rootComposite1" presStyleCnt="0"/>
      <dgm:spPr/>
    </dgm:pt>
    <dgm:pt modelId="{69C43D18-6BF5-4E6E-9E5F-F41311F19C58}" type="pres">
      <dgm:prSet presAssocID="{11D0E93A-285D-4430-B031-708774112B4A}" presName="rootText1" presStyleLbl="node0" presStyleIdx="0" presStyleCnt="1" custScaleX="172417" custScaleY="74783" custLinFactNeighborX="-956" custLinFactNeighborY="-8348">
        <dgm:presLayoutVars>
          <dgm:chPref val="3"/>
        </dgm:presLayoutVars>
      </dgm:prSet>
      <dgm:spPr/>
      <dgm:t>
        <a:bodyPr/>
        <a:lstStyle/>
        <a:p>
          <a:endParaRPr lang="ru-RU"/>
        </a:p>
      </dgm:t>
    </dgm:pt>
    <dgm:pt modelId="{F421B7FF-7BF1-40A0-82DA-5108AF3A508A}" type="pres">
      <dgm:prSet presAssocID="{11D0E93A-285D-4430-B031-708774112B4A}" presName="rootConnector1" presStyleLbl="node1" presStyleIdx="0" presStyleCnt="0"/>
      <dgm:spPr/>
      <dgm:t>
        <a:bodyPr/>
        <a:lstStyle/>
        <a:p>
          <a:endParaRPr lang="ru-RU"/>
        </a:p>
      </dgm:t>
    </dgm:pt>
    <dgm:pt modelId="{D5F6258F-EC38-4308-9866-5DD991CEF424}" type="pres">
      <dgm:prSet presAssocID="{11D0E93A-285D-4430-B031-708774112B4A}" presName="hierChild2" presStyleCnt="0"/>
      <dgm:spPr/>
    </dgm:pt>
    <dgm:pt modelId="{ABBABF22-CEAF-4462-B852-EC55821ED968}" type="pres">
      <dgm:prSet presAssocID="{11D0E93A-285D-4430-B031-708774112B4A}" presName="hierChild3" presStyleCnt="0"/>
      <dgm:spPr/>
    </dgm:pt>
    <dgm:pt modelId="{4F885BAF-7C4A-4AE7-ABE8-D98CD190F0CA}" type="pres">
      <dgm:prSet presAssocID="{2780883E-B53D-408D-A337-3137ED295D40}" presName="Name111" presStyleLbl="parChTrans1D2" presStyleIdx="0" presStyleCnt="2"/>
      <dgm:spPr/>
      <dgm:t>
        <a:bodyPr/>
        <a:lstStyle/>
        <a:p>
          <a:endParaRPr lang="ru-RU"/>
        </a:p>
      </dgm:t>
    </dgm:pt>
    <dgm:pt modelId="{82AFE409-387C-4344-9503-B592FC55800B}" type="pres">
      <dgm:prSet presAssocID="{06C3520B-E6D7-4FA4-A3D5-B97FEF0F71DC}" presName="hierRoot3" presStyleCnt="0">
        <dgm:presLayoutVars>
          <dgm:hierBranch val="init"/>
        </dgm:presLayoutVars>
      </dgm:prSet>
      <dgm:spPr/>
    </dgm:pt>
    <dgm:pt modelId="{D383E556-4664-41FA-8D4A-9D3097C4E096}" type="pres">
      <dgm:prSet presAssocID="{06C3520B-E6D7-4FA4-A3D5-B97FEF0F71DC}" presName="rootComposite3" presStyleCnt="0"/>
      <dgm:spPr/>
    </dgm:pt>
    <dgm:pt modelId="{E2E33426-3777-4A32-870F-12658584E2DD}" type="pres">
      <dgm:prSet presAssocID="{06C3520B-E6D7-4FA4-A3D5-B97FEF0F71DC}" presName="rootText3" presStyleLbl="asst1" presStyleIdx="0" presStyleCnt="2" custScaleX="112759" custScaleY="226904">
        <dgm:presLayoutVars>
          <dgm:chPref val="3"/>
        </dgm:presLayoutVars>
      </dgm:prSet>
      <dgm:spPr/>
      <dgm:t>
        <a:bodyPr/>
        <a:lstStyle/>
        <a:p>
          <a:endParaRPr lang="ru-RU"/>
        </a:p>
      </dgm:t>
    </dgm:pt>
    <dgm:pt modelId="{DE78CBC1-EF6B-4112-AA19-B411F161BF48}" type="pres">
      <dgm:prSet presAssocID="{06C3520B-E6D7-4FA4-A3D5-B97FEF0F71DC}" presName="rootConnector3" presStyleLbl="asst1" presStyleIdx="0" presStyleCnt="2"/>
      <dgm:spPr/>
      <dgm:t>
        <a:bodyPr/>
        <a:lstStyle/>
        <a:p>
          <a:endParaRPr lang="ru-RU"/>
        </a:p>
      </dgm:t>
    </dgm:pt>
    <dgm:pt modelId="{B77FE9DA-1B71-4C58-8396-6A95E333C87E}" type="pres">
      <dgm:prSet presAssocID="{06C3520B-E6D7-4FA4-A3D5-B97FEF0F71DC}" presName="hierChild6" presStyleCnt="0"/>
      <dgm:spPr/>
    </dgm:pt>
    <dgm:pt modelId="{B34DFFDE-995E-4347-A7C4-AA4174A5F499}" type="pres">
      <dgm:prSet presAssocID="{06C3520B-E6D7-4FA4-A3D5-B97FEF0F71DC}" presName="hierChild7" presStyleCnt="0"/>
      <dgm:spPr/>
    </dgm:pt>
    <dgm:pt modelId="{0B970F7F-04EF-4B92-99DB-2E508BD5FCBC}" type="pres">
      <dgm:prSet presAssocID="{97A1B26E-FD10-4310-978E-AC1CA2764E48}" presName="Name111" presStyleLbl="parChTrans1D2" presStyleIdx="1" presStyleCnt="2"/>
      <dgm:spPr/>
      <dgm:t>
        <a:bodyPr/>
        <a:lstStyle/>
        <a:p>
          <a:endParaRPr lang="ru-RU"/>
        </a:p>
      </dgm:t>
    </dgm:pt>
    <dgm:pt modelId="{0DF91268-F61D-4BB6-839D-2CA49C1B7458}" type="pres">
      <dgm:prSet presAssocID="{B39B8259-C064-4CA4-B940-2B172F943077}" presName="hierRoot3" presStyleCnt="0">
        <dgm:presLayoutVars>
          <dgm:hierBranch val="init"/>
        </dgm:presLayoutVars>
      </dgm:prSet>
      <dgm:spPr/>
    </dgm:pt>
    <dgm:pt modelId="{FCBA2899-9F79-4F10-A07C-416990A20380}" type="pres">
      <dgm:prSet presAssocID="{B39B8259-C064-4CA4-B940-2B172F943077}" presName="rootComposite3" presStyleCnt="0"/>
      <dgm:spPr/>
    </dgm:pt>
    <dgm:pt modelId="{34D3E1D0-DE2E-41B3-9C20-4EE9C2FE394F}" type="pres">
      <dgm:prSet presAssocID="{B39B8259-C064-4CA4-B940-2B172F943077}" presName="rootText3" presStyleLbl="asst1" presStyleIdx="1" presStyleCnt="2" custScaleX="113537" custScaleY="226708" custLinFactNeighborX="-5161" custLinFactNeighborY="-2454">
        <dgm:presLayoutVars>
          <dgm:chPref val="3"/>
        </dgm:presLayoutVars>
      </dgm:prSet>
      <dgm:spPr/>
      <dgm:t>
        <a:bodyPr/>
        <a:lstStyle/>
        <a:p>
          <a:endParaRPr lang="ru-RU"/>
        </a:p>
      </dgm:t>
    </dgm:pt>
    <dgm:pt modelId="{7A591C3C-E42F-46AD-A6DB-C66E1F42E8C0}" type="pres">
      <dgm:prSet presAssocID="{B39B8259-C064-4CA4-B940-2B172F943077}" presName="rootConnector3" presStyleLbl="asst1" presStyleIdx="1" presStyleCnt="2"/>
      <dgm:spPr/>
      <dgm:t>
        <a:bodyPr/>
        <a:lstStyle/>
        <a:p>
          <a:endParaRPr lang="ru-RU"/>
        </a:p>
      </dgm:t>
    </dgm:pt>
    <dgm:pt modelId="{E859DAEE-BB61-4CF2-A415-8BFB0CD320AD}" type="pres">
      <dgm:prSet presAssocID="{B39B8259-C064-4CA4-B940-2B172F943077}" presName="hierChild6" presStyleCnt="0"/>
      <dgm:spPr/>
    </dgm:pt>
    <dgm:pt modelId="{7041B82D-A201-4970-9330-0E33812E5F4C}" type="pres">
      <dgm:prSet presAssocID="{B39B8259-C064-4CA4-B940-2B172F943077}" presName="hierChild7" presStyleCnt="0"/>
      <dgm:spPr/>
    </dgm:pt>
  </dgm:ptLst>
  <dgm:cxnLst>
    <dgm:cxn modelId="{888A0343-F95A-45B0-87C9-967561BAC11A}" type="presOf" srcId="{11D0E93A-285D-4430-B031-708774112B4A}" destId="{F421B7FF-7BF1-40A0-82DA-5108AF3A508A}" srcOrd="1" destOrd="0" presId="urn:microsoft.com/office/officeart/2005/8/layout/orgChart1"/>
    <dgm:cxn modelId="{40A484F3-7FEF-4EAB-8A76-2A7ECA3C7BDE}" srcId="{11D0E93A-285D-4430-B031-708774112B4A}" destId="{B39B8259-C064-4CA4-B940-2B172F943077}" srcOrd="1" destOrd="0" parTransId="{97A1B26E-FD10-4310-978E-AC1CA2764E48}" sibTransId="{0A278AEB-63D6-4D31-B02D-3AE34F9C50E0}"/>
    <dgm:cxn modelId="{615A1A19-249F-486F-93AB-A5370C41B20E}" srcId="{94DA3045-86BB-488F-8B9F-B32AD725093D}" destId="{11D0E93A-285D-4430-B031-708774112B4A}" srcOrd="0" destOrd="0" parTransId="{CCED33F3-5046-44AF-A6BB-BE3E7EA70B56}" sibTransId="{2BFE6F72-8677-4A4C-9D96-39E540541643}"/>
    <dgm:cxn modelId="{90B147FB-88D6-4433-A4CA-770F4F2E732F}" type="presOf" srcId="{06C3520B-E6D7-4FA4-A3D5-B97FEF0F71DC}" destId="{DE78CBC1-EF6B-4112-AA19-B411F161BF48}" srcOrd="1" destOrd="0" presId="urn:microsoft.com/office/officeart/2005/8/layout/orgChart1"/>
    <dgm:cxn modelId="{EE6BDA60-750C-4095-9FA3-A8E494B10C27}" type="presOf" srcId="{B39B8259-C064-4CA4-B940-2B172F943077}" destId="{7A591C3C-E42F-46AD-A6DB-C66E1F42E8C0}" srcOrd="1" destOrd="0" presId="urn:microsoft.com/office/officeart/2005/8/layout/orgChart1"/>
    <dgm:cxn modelId="{E1BC4A29-B85F-4592-90D4-D98754325C76}" type="presOf" srcId="{2780883E-B53D-408D-A337-3137ED295D40}" destId="{4F885BAF-7C4A-4AE7-ABE8-D98CD190F0CA}" srcOrd="0" destOrd="0" presId="urn:microsoft.com/office/officeart/2005/8/layout/orgChart1"/>
    <dgm:cxn modelId="{EBE7C90A-1133-4683-AEDD-479D5B972FF5}" srcId="{11D0E93A-285D-4430-B031-708774112B4A}" destId="{06C3520B-E6D7-4FA4-A3D5-B97FEF0F71DC}" srcOrd="0" destOrd="0" parTransId="{2780883E-B53D-408D-A337-3137ED295D40}" sibTransId="{A25090A6-6FBC-4288-A6B8-773921F3E45F}"/>
    <dgm:cxn modelId="{18F08255-9CCC-424F-9254-39252D1B2DF7}" type="presOf" srcId="{06C3520B-E6D7-4FA4-A3D5-B97FEF0F71DC}" destId="{E2E33426-3777-4A32-870F-12658584E2DD}" srcOrd="0" destOrd="0" presId="urn:microsoft.com/office/officeart/2005/8/layout/orgChart1"/>
    <dgm:cxn modelId="{39D0E981-BB47-421B-83F0-3B67A78A03ED}" type="presOf" srcId="{97A1B26E-FD10-4310-978E-AC1CA2764E48}" destId="{0B970F7F-04EF-4B92-99DB-2E508BD5FCBC}" srcOrd="0" destOrd="0" presId="urn:microsoft.com/office/officeart/2005/8/layout/orgChart1"/>
    <dgm:cxn modelId="{807DCC2C-6D93-4CEB-B0EF-FAE31030C312}" type="presOf" srcId="{94DA3045-86BB-488F-8B9F-B32AD725093D}" destId="{7F587424-E9D7-4081-8F96-424907542470}" srcOrd="0" destOrd="0" presId="urn:microsoft.com/office/officeart/2005/8/layout/orgChart1"/>
    <dgm:cxn modelId="{6440C7AA-189A-4C8B-8FD7-D5F28E2E34F8}" type="presOf" srcId="{B39B8259-C064-4CA4-B940-2B172F943077}" destId="{34D3E1D0-DE2E-41B3-9C20-4EE9C2FE394F}" srcOrd="0" destOrd="0" presId="urn:microsoft.com/office/officeart/2005/8/layout/orgChart1"/>
    <dgm:cxn modelId="{D45DEEFF-B6C0-4F94-B79D-D882D3646AF9}" type="presOf" srcId="{11D0E93A-285D-4430-B031-708774112B4A}" destId="{69C43D18-6BF5-4E6E-9E5F-F41311F19C58}" srcOrd="0" destOrd="0" presId="urn:microsoft.com/office/officeart/2005/8/layout/orgChart1"/>
    <dgm:cxn modelId="{253F9494-1641-4D46-A4D1-C088E1CE8400}" type="presParOf" srcId="{7F587424-E9D7-4081-8F96-424907542470}" destId="{F2A2D3D5-0363-4C02-8D11-4732E038D305}" srcOrd="0" destOrd="0" presId="urn:microsoft.com/office/officeart/2005/8/layout/orgChart1"/>
    <dgm:cxn modelId="{33C64370-67A9-4A26-891D-01A1C8108421}" type="presParOf" srcId="{F2A2D3D5-0363-4C02-8D11-4732E038D305}" destId="{EBCC651B-49D3-40C3-872E-4E02985C0D57}" srcOrd="0" destOrd="0" presId="urn:microsoft.com/office/officeart/2005/8/layout/orgChart1"/>
    <dgm:cxn modelId="{D4D7969E-92AD-4903-A2C6-DDCB7254A3FA}" type="presParOf" srcId="{EBCC651B-49D3-40C3-872E-4E02985C0D57}" destId="{69C43D18-6BF5-4E6E-9E5F-F41311F19C58}" srcOrd="0" destOrd="0" presId="urn:microsoft.com/office/officeart/2005/8/layout/orgChart1"/>
    <dgm:cxn modelId="{6DC8CA44-015C-4F7E-BC1A-9F71D3277666}" type="presParOf" srcId="{EBCC651B-49D3-40C3-872E-4E02985C0D57}" destId="{F421B7FF-7BF1-40A0-82DA-5108AF3A508A}" srcOrd="1" destOrd="0" presId="urn:microsoft.com/office/officeart/2005/8/layout/orgChart1"/>
    <dgm:cxn modelId="{120E449F-BA5A-45B8-981F-6FC04BA55E8E}" type="presParOf" srcId="{F2A2D3D5-0363-4C02-8D11-4732E038D305}" destId="{D5F6258F-EC38-4308-9866-5DD991CEF424}" srcOrd="1" destOrd="0" presId="urn:microsoft.com/office/officeart/2005/8/layout/orgChart1"/>
    <dgm:cxn modelId="{881B2454-EDBA-4603-9CA9-8BFC5196CBF7}" type="presParOf" srcId="{F2A2D3D5-0363-4C02-8D11-4732E038D305}" destId="{ABBABF22-CEAF-4462-B852-EC55821ED968}" srcOrd="2" destOrd="0" presId="urn:microsoft.com/office/officeart/2005/8/layout/orgChart1"/>
    <dgm:cxn modelId="{3224CBD6-B599-4072-8DF9-FFEE11FAFED5}" type="presParOf" srcId="{ABBABF22-CEAF-4462-B852-EC55821ED968}" destId="{4F885BAF-7C4A-4AE7-ABE8-D98CD190F0CA}" srcOrd="0" destOrd="0" presId="urn:microsoft.com/office/officeart/2005/8/layout/orgChart1"/>
    <dgm:cxn modelId="{EA04C81F-7AC4-4A1C-9DAB-D7A689892BD1}" type="presParOf" srcId="{ABBABF22-CEAF-4462-B852-EC55821ED968}" destId="{82AFE409-387C-4344-9503-B592FC55800B}" srcOrd="1" destOrd="0" presId="urn:microsoft.com/office/officeart/2005/8/layout/orgChart1"/>
    <dgm:cxn modelId="{3DC87FBA-4C1E-4565-9284-2115ACF08BD5}" type="presParOf" srcId="{82AFE409-387C-4344-9503-B592FC55800B}" destId="{D383E556-4664-41FA-8D4A-9D3097C4E096}" srcOrd="0" destOrd="0" presId="urn:microsoft.com/office/officeart/2005/8/layout/orgChart1"/>
    <dgm:cxn modelId="{2ABBD85D-AFF8-4978-B3E7-9DCA6A16107E}" type="presParOf" srcId="{D383E556-4664-41FA-8D4A-9D3097C4E096}" destId="{E2E33426-3777-4A32-870F-12658584E2DD}" srcOrd="0" destOrd="0" presId="urn:microsoft.com/office/officeart/2005/8/layout/orgChart1"/>
    <dgm:cxn modelId="{320C0933-D6E6-4AFD-9469-AC6DBD5F3DBB}" type="presParOf" srcId="{D383E556-4664-41FA-8D4A-9D3097C4E096}" destId="{DE78CBC1-EF6B-4112-AA19-B411F161BF48}" srcOrd="1" destOrd="0" presId="urn:microsoft.com/office/officeart/2005/8/layout/orgChart1"/>
    <dgm:cxn modelId="{F620DDA2-6502-42FA-B42A-A70E91E1C59D}" type="presParOf" srcId="{82AFE409-387C-4344-9503-B592FC55800B}" destId="{B77FE9DA-1B71-4C58-8396-6A95E333C87E}" srcOrd="1" destOrd="0" presId="urn:microsoft.com/office/officeart/2005/8/layout/orgChart1"/>
    <dgm:cxn modelId="{E7B59166-EE24-494A-A490-0CFD2E86BA22}" type="presParOf" srcId="{82AFE409-387C-4344-9503-B592FC55800B}" destId="{B34DFFDE-995E-4347-A7C4-AA4174A5F499}" srcOrd="2" destOrd="0" presId="urn:microsoft.com/office/officeart/2005/8/layout/orgChart1"/>
    <dgm:cxn modelId="{8BD19258-21B7-4A8F-85B4-E70CB46279EF}" type="presParOf" srcId="{ABBABF22-CEAF-4462-B852-EC55821ED968}" destId="{0B970F7F-04EF-4B92-99DB-2E508BD5FCBC}" srcOrd="2" destOrd="0" presId="urn:microsoft.com/office/officeart/2005/8/layout/orgChart1"/>
    <dgm:cxn modelId="{1172E117-F797-409A-B3F9-06347461642D}" type="presParOf" srcId="{ABBABF22-CEAF-4462-B852-EC55821ED968}" destId="{0DF91268-F61D-4BB6-839D-2CA49C1B7458}" srcOrd="3" destOrd="0" presId="urn:microsoft.com/office/officeart/2005/8/layout/orgChart1"/>
    <dgm:cxn modelId="{0B72D99C-4158-4D7A-BC01-84D8EE14F25B}" type="presParOf" srcId="{0DF91268-F61D-4BB6-839D-2CA49C1B7458}" destId="{FCBA2899-9F79-4F10-A07C-416990A20380}" srcOrd="0" destOrd="0" presId="urn:microsoft.com/office/officeart/2005/8/layout/orgChart1"/>
    <dgm:cxn modelId="{71D937D8-F663-471A-9F93-6031ABDF4630}" type="presParOf" srcId="{FCBA2899-9F79-4F10-A07C-416990A20380}" destId="{34D3E1D0-DE2E-41B3-9C20-4EE9C2FE394F}" srcOrd="0" destOrd="0" presId="urn:microsoft.com/office/officeart/2005/8/layout/orgChart1"/>
    <dgm:cxn modelId="{59587BD0-25E1-4364-807D-A09C27EAA8BD}" type="presParOf" srcId="{FCBA2899-9F79-4F10-A07C-416990A20380}" destId="{7A591C3C-E42F-46AD-A6DB-C66E1F42E8C0}" srcOrd="1" destOrd="0" presId="urn:microsoft.com/office/officeart/2005/8/layout/orgChart1"/>
    <dgm:cxn modelId="{FC6A6E6B-BF4D-446F-927E-5D3CD8087215}" type="presParOf" srcId="{0DF91268-F61D-4BB6-839D-2CA49C1B7458}" destId="{E859DAEE-BB61-4CF2-A415-8BFB0CD320AD}" srcOrd="1" destOrd="0" presId="urn:microsoft.com/office/officeart/2005/8/layout/orgChart1"/>
    <dgm:cxn modelId="{7D529235-2D3E-474E-8DE3-83D8BB186352}" type="presParOf" srcId="{0DF91268-F61D-4BB6-839D-2CA49C1B7458}" destId="{7041B82D-A201-4970-9330-0E33812E5F4C}"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03.07.2013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jpg"/>
          <p:cNvPicPr>
            <a:picLocks noChangeAspect="1"/>
          </p:cNvPicPr>
          <p:nvPr/>
        </p:nvPicPr>
        <p:blipFill>
          <a:blip r:embed="rId2">
            <a:lum bright="23000"/>
          </a:blip>
          <a:stretch>
            <a:fillRect/>
          </a:stretch>
        </p:blipFill>
        <p:spPr>
          <a:xfrm>
            <a:off x="0" y="18191"/>
            <a:ext cx="9144000" cy="6839809"/>
          </a:xfrm>
          <a:prstGeom prst="rect">
            <a:avLst/>
          </a:prstGeom>
          <a:scene3d>
            <a:camera prst="orthographicFront"/>
            <a:lightRig rig="threePt" dir="t"/>
          </a:scene3d>
          <a:sp3d>
            <a:bevelB w="139700" prst="cross"/>
          </a:sp3d>
        </p:spPr>
      </p:pic>
      <p:sp>
        <p:nvSpPr>
          <p:cNvPr id="2" name="Заголовок 1"/>
          <p:cNvSpPr>
            <a:spLocks noGrp="1"/>
          </p:cNvSpPr>
          <p:nvPr>
            <p:ph type="ctrTitle"/>
          </p:nvPr>
        </p:nvSpPr>
        <p:spPr>
          <a:xfrm>
            <a:off x="914400" y="285728"/>
            <a:ext cx="8229600" cy="2285992"/>
          </a:xfrm>
        </p:spPr>
        <p:txBody>
          <a:bodyPr/>
          <a:lstStyle/>
          <a:p>
            <a:r>
              <a:rPr lang="ru-RU" b="0" i="1" dirty="0" smtClean="0">
                <a:solidFill>
                  <a:schemeClr val="bg1"/>
                </a:solidFill>
                <a:effectLst/>
                <a:latin typeface="+mn-lt"/>
              </a:rPr>
              <a:t>Волшебный мир сенсорной комнаты</a:t>
            </a:r>
            <a:br>
              <a:rPr lang="ru-RU" b="0" i="1" dirty="0" smtClean="0">
                <a:solidFill>
                  <a:schemeClr val="bg1"/>
                </a:solidFill>
                <a:effectLst/>
                <a:latin typeface="+mn-lt"/>
              </a:rPr>
            </a:br>
            <a:endParaRPr lang="ru-RU" b="0" i="1" dirty="0">
              <a:solidFill>
                <a:schemeClr val="bg1"/>
              </a:solidFill>
              <a:effectLst/>
              <a:latin typeface="+mn-lt"/>
            </a:endParaRPr>
          </a:p>
        </p:txBody>
      </p:sp>
      <p:sp>
        <p:nvSpPr>
          <p:cNvPr id="3" name="Подзаголовок 2"/>
          <p:cNvSpPr>
            <a:spLocks noGrp="1"/>
          </p:cNvSpPr>
          <p:nvPr>
            <p:ph type="subTitle" idx="1"/>
          </p:nvPr>
        </p:nvSpPr>
        <p:spPr>
          <a:xfrm>
            <a:off x="285720" y="5214950"/>
            <a:ext cx="8858280" cy="1643050"/>
          </a:xfrm>
        </p:spPr>
        <p:txBody>
          <a:bodyPr>
            <a:normAutofit/>
          </a:bodyPr>
          <a:lstStyle/>
          <a:p>
            <a:pPr algn="r"/>
            <a:r>
              <a:rPr lang="ru-RU" sz="2000" dirty="0" err="1" smtClean="0">
                <a:solidFill>
                  <a:schemeClr val="bg1"/>
                </a:solidFill>
              </a:rPr>
              <a:t>Ахмадеева</a:t>
            </a:r>
            <a:r>
              <a:rPr lang="ru-RU" sz="2000" dirty="0" smtClean="0">
                <a:solidFill>
                  <a:schemeClr val="bg1"/>
                </a:solidFill>
              </a:rPr>
              <a:t> Рима </a:t>
            </a:r>
            <a:r>
              <a:rPr lang="ru-RU" sz="2000" dirty="0" err="1" smtClean="0">
                <a:solidFill>
                  <a:schemeClr val="bg1"/>
                </a:solidFill>
              </a:rPr>
              <a:t>Минуловна</a:t>
            </a:r>
            <a:endParaRPr lang="ru-RU" sz="2000" dirty="0" smtClean="0">
              <a:solidFill>
                <a:schemeClr val="bg1"/>
              </a:solidFill>
            </a:endParaRPr>
          </a:p>
          <a:p>
            <a:pPr algn="r"/>
            <a:r>
              <a:rPr lang="ru-RU" sz="2000" dirty="0" smtClean="0">
                <a:solidFill>
                  <a:schemeClr val="bg1"/>
                </a:solidFill>
              </a:rPr>
              <a:t>Воспитатель .</a:t>
            </a:r>
            <a:endParaRPr lang="ru-RU" dirty="0" smtClean="0">
              <a:solidFill>
                <a:schemeClr val="bg1"/>
              </a:solidFill>
            </a:endParaRPr>
          </a:p>
          <a:p>
            <a:r>
              <a:rPr lang="ru-RU" dirty="0" smtClean="0">
                <a:solidFill>
                  <a:schemeClr val="bg1"/>
                </a:solidFill>
              </a:rPr>
              <a:t>2013</a:t>
            </a:r>
            <a:endParaRPr lang="ru-RU"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fontScale="90000"/>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Детское игровое панно «Светящиеся нити»</a:t>
            </a:r>
            <a:endParaRPr lang="ru-RU" sz="3200" dirty="0">
              <a:solidFill>
                <a:schemeClr val="tx1"/>
              </a:solidFill>
            </a:endParaRPr>
          </a:p>
        </p:txBody>
      </p:sp>
      <p:sp>
        <p:nvSpPr>
          <p:cNvPr id="8" name="Прямоугольник 7"/>
          <p:cNvSpPr/>
          <p:nvPr/>
        </p:nvSpPr>
        <p:spPr>
          <a:xfrm>
            <a:off x="4214810" y="1357298"/>
            <a:ext cx="4929190" cy="5500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Панно представляет из себя рамку со светооптическими нитями на фоне безопасного зеркала из пластика. Зеркало создает объем. Получается эффект светящегося разными цветами дождя, льющегося из облачков. Панно предназначено для стимуляции зрения и тактильных ощущений. Позволяют развивать представления о симметрии, количественные представления, представления о цвете.</a:t>
            </a:r>
            <a:endParaRPr lang="ru-RU" sz="2400" b="1" dirty="0"/>
          </a:p>
        </p:txBody>
      </p:sp>
      <p:pic>
        <p:nvPicPr>
          <p:cNvPr id="7" name="Содержимое 6" descr="gbej_qkpr (1).jpg"/>
          <p:cNvPicPr>
            <a:picLocks noGrp="1" noChangeAspect="1"/>
          </p:cNvPicPr>
          <p:nvPr>
            <p:ph idx="1"/>
          </p:nvPr>
        </p:nvPicPr>
        <p:blipFill>
          <a:blip r:embed="rId2"/>
          <a:stretch>
            <a:fillRect/>
          </a:stretch>
        </p:blipFill>
        <p:spPr>
          <a:xfrm>
            <a:off x="0" y="1571612"/>
            <a:ext cx="4214842" cy="485778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Ковер «Звездное небо»</a:t>
            </a:r>
            <a:endParaRPr lang="ru-RU" sz="3200" dirty="0">
              <a:solidFill>
                <a:schemeClr val="tx1"/>
              </a:solidFill>
            </a:endParaRPr>
          </a:p>
        </p:txBody>
      </p:sp>
      <p:sp>
        <p:nvSpPr>
          <p:cNvPr id="8" name="Прямоугольник 7"/>
          <p:cNvSpPr/>
          <p:nvPr/>
        </p:nvSpPr>
        <p:spPr>
          <a:xfrm>
            <a:off x="4429124" y="1357298"/>
            <a:ext cx="4714876" cy="5500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Светооптические волокна, вплетенные в черную легкую ткань, завораживают эффектом мерцания. В темной комнате на стене то загораются, то гаснут разноцветные звездочки. Мягкую, теплую на ощупь поверхность ковра приятно трогать. Ковер используется для развития творческого воображения, побуждения к фантазированию, созданию новых тактильных ощущений. </a:t>
            </a:r>
            <a:endParaRPr lang="ru-RU" sz="2400" b="1" dirty="0"/>
          </a:p>
        </p:txBody>
      </p:sp>
      <p:pic>
        <p:nvPicPr>
          <p:cNvPr id="11" name="Содержимое 10" descr="cr_wpyj_vslr.jpg"/>
          <p:cNvPicPr>
            <a:picLocks noGrp="1" noChangeAspect="1"/>
          </p:cNvPicPr>
          <p:nvPr>
            <p:ph idx="1"/>
          </p:nvPr>
        </p:nvPicPr>
        <p:blipFill>
          <a:blip r:embed="rId2"/>
          <a:stretch>
            <a:fillRect/>
          </a:stretch>
        </p:blipFill>
        <p:spPr>
          <a:xfrm>
            <a:off x="0" y="1643050"/>
            <a:ext cx="4500562" cy="500066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8858280" cy="1368412"/>
          </a:xfrm>
        </p:spPr>
        <p:txBody>
          <a:bodyPr>
            <a:normAutofit fontScale="90000"/>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rgbClr val="FFC000"/>
                </a:solidFill>
              </a:rPr>
              <a:t> </a:t>
            </a:r>
            <a:r>
              <a:rPr lang="ru-RU" sz="3200" dirty="0" smtClean="0">
                <a:solidFill>
                  <a:schemeClr val="tx1"/>
                </a:solidFill>
              </a:rPr>
              <a:t>пучок фиброоптических волокон с боковым свечения «Звездный дождь»</a:t>
            </a:r>
            <a:endParaRPr lang="ru-RU" sz="3200" dirty="0">
              <a:solidFill>
                <a:schemeClr val="tx1"/>
              </a:solidFill>
            </a:endParaRPr>
          </a:p>
        </p:txBody>
      </p:sp>
      <p:sp>
        <p:nvSpPr>
          <p:cNvPr id="8" name="Прямоугольник 7"/>
          <p:cNvSpPr/>
          <p:nvPr/>
        </p:nvSpPr>
        <p:spPr>
          <a:xfrm>
            <a:off x="3857620" y="1643050"/>
            <a:ext cx="5286380" cy="5214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Пучок из светооптических волокон, изменяющий цвет по всей длине волокна, который приятно держать в руках.</a:t>
            </a:r>
          </a:p>
          <a:p>
            <a:pPr algn="ctr"/>
            <a:r>
              <a:rPr lang="ru-RU" sz="2000" b="1" dirty="0" smtClean="0"/>
              <a:t>Изменяющиеся цвета привлекают внимание и обладают успокаивающим эффектом. Толстые мягкие волокна абсолютно безопасны: их можно перебирать, держать, обматывать вокруг рук, тела, лежать на них.</a:t>
            </a:r>
          </a:p>
          <a:p>
            <a:pPr algn="ctr"/>
            <a:r>
              <a:rPr lang="ru-RU" sz="2000" b="1" dirty="0" smtClean="0"/>
              <a:t>Играя с волокнами, трогая их, ребенок приобретает новый опыт.</a:t>
            </a:r>
          </a:p>
          <a:p>
            <a:pPr algn="ctr"/>
            <a:r>
              <a:rPr lang="ru-RU" sz="2000" b="1" dirty="0" smtClean="0"/>
              <a:t>Яркие, изменяющиеся цвета привлекают внимание, успокаивают, хорошо концентрируют внимание.</a:t>
            </a:r>
          </a:p>
          <a:p>
            <a:pPr algn="ctr"/>
            <a:r>
              <a:rPr lang="ru-RU" sz="2000" b="1" dirty="0" smtClean="0"/>
              <a:t>Чрезвычайно эффективен для детей со слабым зрением.</a:t>
            </a:r>
            <a:endParaRPr lang="ru-RU" sz="2000" b="1" dirty="0"/>
          </a:p>
        </p:txBody>
      </p:sp>
      <p:pic>
        <p:nvPicPr>
          <p:cNvPr id="9" name="Содержимое 8" descr="70526_b.jpg"/>
          <p:cNvPicPr>
            <a:picLocks noGrp="1" noChangeAspect="1"/>
          </p:cNvPicPr>
          <p:nvPr>
            <p:ph idx="1"/>
          </p:nvPr>
        </p:nvPicPr>
        <p:blipFill>
          <a:blip r:embed="rId2"/>
          <a:stretch>
            <a:fillRect/>
          </a:stretch>
        </p:blipFill>
        <p:spPr>
          <a:xfrm>
            <a:off x="117230" y="1857364"/>
            <a:ext cx="3692769" cy="4500594"/>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58280" cy="1368412"/>
          </a:xfrm>
        </p:spPr>
        <p:txBody>
          <a:bodyPr>
            <a:normAutofit fontScale="90000"/>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rgbClr val="FFC000"/>
                </a:solidFill>
              </a:rPr>
              <a:t> </a:t>
            </a:r>
            <a:r>
              <a:rPr lang="ru-RU" sz="3200" dirty="0" smtClean="0">
                <a:solidFill>
                  <a:schemeClr val="tx1"/>
                </a:solidFill>
              </a:rPr>
              <a:t>Панель светозвуковая интерактивная «Музыкальные квадраты»</a:t>
            </a:r>
            <a:endParaRPr lang="ru-RU" sz="3200" dirty="0">
              <a:solidFill>
                <a:schemeClr val="tx1"/>
              </a:solidFill>
            </a:endParaRPr>
          </a:p>
        </p:txBody>
      </p:sp>
      <p:sp>
        <p:nvSpPr>
          <p:cNvPr id="8" name="Прямоугольник 7"/>
          <p:cNvSpPr/>
          <p:nvPr/>
        </p:nvSpPr>
        <p:spPr>
          <a:xfrm>
            <a:off x="3428992" y="1785926"/>
            <a:ext cx="5715008" cy="48577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Панель предназначена для развития навыков различения цветов, музыкальных нот, игры. </a:t>
            </a:r>
          </a:p>
          <a:p>
            <a:pPr algn="ctr"/>
            <a:endParaRPr lang="ru-RU" sz="2800" b="1" dirty="0" smtClean="0"/>
          </a:p>
          <a:p>
            <a:pPr algn="ctr"/>
            <a:r>
              <a:rPr lang="ru-RU" sz="2800" b="1" dirty="0" smtClean="0"/>
              <a:t>Режимы работы панели.</a:t>
            </a:r>
          </a:p>
          <a:p>
            <a:pPr algn="ctr"/>
            <a:endParaRPr lang="ru-RU" sz="2800" dirty="0" smtClean="0"/>
          </a:p>
          <a:p>
            <a:pPr algn="ctr"/>
            <a:r>
              <a:rPr lang="ru-RU" sz="2800" dirty="0" smtClean="0"/>
              <a:t>1. Обучающий режим.</a:t>
            </a:r>
          </a:p>
          <a:p>
            <a:pPr algn="ctr"/>
            <a:endParaRPr lang="ru-RU" sz="2800" dirty="0" smtClean="0"/>
          </a:p>
          <a:p>
            <a:pPr algn="ctr"/>
            <a:r>
              <a:rPr lang="ru-RU" sz="2800" dirty="0" smtClean="0"/>
              <a:t>2. Режим прослушивания мелодий.</a:t>
            </a:r>
          </a:p>
          <a:p>
            <a:pPr algn="ctr"/>
            <a:endParaRPr lang="ru-RU" sz="2800" dirty="0" smtClean="0"/>
          </a:p>
          <a:p>
            <a:pPr algn="ctr"/>
            <a:r>
              <a:rPr lang="ru-RU" sz="2800" dirty="0" smtClean="0"/>
              <a:t> 3.Игровой режим.</a:t>
            </a:r>
          </a:p>
          <a:p>
            <a:endParaRPr lang="ru-RU" sz="2800" dirty="0" smtClean="0"/>
          </a:p>
          <a:p>
            <a:r>
              <a:rPr lang="ru-RU" sz="2000" dirty="0" smtClean="0"/>
              <a:t/>
            </a:r>
            <a:br>
              <a:rPr lang="ru-RU" sz="2000" dirty="0" smtClean="0"/>
            </a:br>
            <a:endParaRPr lang="ru-RU" sz="1100" dirty="0"/>
          </a:p>
        </p:txBody>
      </p:sp>
      <p:pic>
        <p:nvPicPr>
          <p:cNvPr id="6" name="Содержимое 5" descr="pssi-kvadraty1-s.jpg"/>
          <p:cNvPicPr>
            <a:picLocks noGrp="1" noChangeAspect="1"/>
          </p:cNvPicPr>
          <p:nvPr>
            <p:ph idx="1"/>
          </p:nvPr>
        </p:nvPicPr>
        <p:blipFill>
          <a:blip r:embed="rId2"/>
          <a:stretch>
            <a:fillRect/>
          </a:stretch>
        </p:blipFill>
        <p:spPr>
          <a:xfrm>
            <a:off x="0" y="1571612"/>
            <a:ext cx="3528680" cy="3071834"/>
          </a:xfrm>
        </p:spPr>
      </p:pic>
      <p:sp>
        <p:nvSpPr>
          <p:cNvPr id="10" name="Прямоугольник 9"/>
          <p:cNvSpPr/>
          <p:nvPr/>
        </p:nvSpPr>
        <p:spPr>
          <a:xfrm>
            <a:off x="214282" y="4586278"/>
            <a:ext cx="8715436" cy="227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84" y="0"/>
            <a:ext cx="9215502" cy="1214422"/>
          </a:xfrm>
        </p:spPr>
        <p:txBody>
          <a:bodyPr>
            <a:normAutofit fontScale="90000"/>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rgbClr val="FFC000"/>
                </a:solidFill>
              </a:rPr>
              <a:t> </a:t>
            </a:r>
            <a:r>
              <a:rPr lang="ru-RU" sz="3200" dirty="0" smtClean="0">
                <a:solidFill>
                  <a:schemeClr val="tx1"/>
                </a:solidFill>
              </a:rPr>
              <a:t>Модуль для прогона шаров открытый настенный</a:t>
            </a:r>
            <a:endParaRPr lang="ru-RU" sz="3200" dirty="0">
              <a:solidFill>
                <a:schemeClr val="tx1"/>
              </a:solidFill>
            </a:endParaRPr>
          </a:p>
        </p:txBody>
      </p:sp>
      <p:sp>
        <p:nvSpPr>
          <p:cNvPr id="8" name="Прямоугольник 7"/>
          <p:cNvSpPr/>
          <p:nvPr/>
        </p:nvSpPr>
        <p:spPr>
          <a:xfrm>
            <a:off x="4000496" y="1428736"/>
            <a:ext cx="5143504" cy="5429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Модуль предназначен для наблюдения за шарами, скатывающимися сверху вниз по полкам Ребенок имеет возможность следить глазами за движением шара, получая при этом огромное удовольствие. Это упражнение способствует развитию наблюдательности, развивает зрительно-моторную координацию и способствует формированию причинно-следственных связей.</a:t>
            </a:r>
          </a:p>
          <a:p>
            <a:r>
              <a:rPr lang="ru-RU" sz="2000" dirty="0" smtClean="0"/>
              <a:t/>
            </a:r>
            <a:br>
              <a:rPr lang="ru-RU" sz="2000" dirty="0" smtClean="0"/>
            </a:br>
            <a:endParaRPr lang="ru-RU" sz="1100" dirty="0"/>
          </a:p>
        </p:txBody>
      </p:sp>
      <p:sp>
        <p:nvSpPr>
          <p:cNvPr id="10" name="Прямоугольник 9"/>
          <p:cNvSpPr/>
          <p:nvPr/>
        </p:nvSpPr>
        <p:spPr>
          <a:xfrm>
            <a:off x="214282" y="4586278"/>
            <a:ext cx="8715436" cy="227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pic>
        <p:nvPicPr>
          <p:cNvPr id="9" name="Содержимое 8" descr="trivia_78_45b533c4f28769f2d0eaf0c35ef53d7a059f4795_cb8b812271a8e5eda0840079cf7d3d75.jpg"/>
          <p:cNvPicPr>
            <a:picLocks noGrp="1" noChangeAspect="1"/>
          </p:cNvPicPr>
          <p:nvPr>
            <p:ph idx="1"/>
          </p:nvPr>
        </p:nvPicPr>
        <p:blipFill>
          <a:blip r:embed="rId2"/>
          <a:stretch>
            <a:fillRect/>
          </a:stretch>
        </p:blipFill>
        <p:spPr>
          <a:xfrm>
            <a:off x="214282" y="1571612"/>
            <a:ext cx="3857652" cy="4857784"/>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58280" cy="1214422"/>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rgbClr val="FFC000"/>
                </a:solidFill>
              </a:rPr>
              <a:t> </a:t>
            </a:r>
            <a:r>
              <a:rPr lang="ru-RU" sz="3200" dirty="0" smtClean="0">
                <a:solidFill>
                  <a:schemeClr val="tx1"/>
                </a:solidFill>
              </a:rPr>
              <a:t>Прибор динамической заливки света</a:t>
            </a:r>
            <a:r>
              <a:rPr lang="ru-RU" sz="3200" dirty="0" smtClean="0"/>
              <a:t> </a:t>
            </a:r>
            <a:endParaRPr lang="ru-RU" sz="3200" dirty="0">
              <a:solidFill>
                <a:schemeClr val="tx1"/>
              </a:solidFill>
            </a:endParaRPr>
          </a:p>
        </p:txBody>
      </p:sp>
      <p:sp>
        <p:nvSpPr>
          <p:cNvPr id="8" name="Прямоугольник 7"/>
          <p:cNvSpPr/>
          <p:nvPr/>
        </p:nvSpPr>
        <p:spPr>
          <a:xfrm>
            <a:off x="4429124" y="1428736"/>
            <a:ext cx="4714876" cy="54292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000" dirty="0" smtClean="0"/>
              <a:t>    </a:t>
            </a:r>
            <a:endParaRPr lang="ru-RU" sz="1100" dirty="0"/>
          </a:p>
        </p:txBody>
      </p:sp>
      <p:sp>
        <p:nvSpPr>
          <p:cNvPr id="10" name="Прямоугольник 9"/>
          <p:cNvSpPr/>
          <p:nvPr/>
        </p:nvSpPr>
        <p:spPr>
          <a:xfrm>
            <a:off x="214282" y="4586278"/>
            <a:ext cx="8715436" cy="227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sp>
        <p:nvSpPr>
          <p:cNvPr id="11" name="Прямоугольник 10"/>
          <p:cNvSpPr/>
          <p:nvPr/>
        </p:nvSpPr>
        <p:spPr>
          <a:xfrm>
            <a:off x="4214810" y="1285860"/>
            <a:ext cx="4929190" cy="5509200"/>
          </a:xfrm>
          <a:prstGeom prst="rect">
            <a:avLst/>
          </a:prstGeom>
        </p:spPr>
        <p:txBody>
          <a:bodyPr wrap="square">
            <a:spAutoFit/>
          </a:bodyPr>
          <a:lstStyle/>
          <a:p>
            <a:pPr algn="ctr"/>
            <a:r>
              <a:rPr lang="ru-RU" sz="2200" b="1" dirty="0" smtClean="0"/>
              <a:t>Прибор динамической заливки света – это прожектор, чрезвычайно полезный в работе Сенсорной комнаты. Он создает на противоположной стене комнаты световое пятно с плавными переливами всевозможных красок и узоров. Волшебное зрелище, напоминающее северное сияние, приковывает внимание. Изменяющиеся цвета без четких границ не требуют значительного интеллектуального напряжения и позволяют ребенку максимально расслабиться, способствуя релаксации и развитию фантазии.</a:t>
            </a:r>
            <a:endParaRPr lang="ru-RU" sz="2200" b="1" dirty="0"/>
          </a:p>
        </p:txBody>
      </p:sp>
      <p:pic>
        <p:nvPicPr>
          <p:cNvPr id="13" name="Содержимое 12" descr="plazma.jpg"/>
          <p:cNvPicPr>
            <a:picLocks noGrp="1" noChangeAspect="1"/>
          </p:cNvPicPr>
          <p:nvPr>
            <p:ph idx="1"/>
          </p:nvPr>
        </p:nvPicPr>
        <p:blipFill>
          <a:blip r:embed="rId2"/>
          <a:stretch>
            <a:fillRect/>
          </a:stretch>
        </p:blipFill>
        <p:spPr>
          <a:xfrm>
            <a:off x="0" y="1357298"/>
            <a:ext cx="4214842" cy="471490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58280" cy="1214422"/>
          </a:xfrm>
        </p:spPr>
        <p:txBody>
          <a:bodyPr>
            <a:normAutofit fontScale="90000"/>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rgbClr val="FFC000"/>
                </a:solidFill>
              </a:rPr>
              <a:t> </a:t>
            </a:r>
            <a:r>
              <a:rPr lang="ru-RU" sz="3600" dirty="0" smtClean="0">
                <a:solidFill>
                  <a:schemeClr val="tx1"/>
                </a:solidFill>
                <a:effectLst/>
              </a:rPr>
              <a:t>Световой стол для рисования песком. </a:t>
            </a:r>
            <a:br>
              <a:rPr lang="ru-RU" sz="3600" dirty="0" smtClean="0">
                <a:solidFill>
                  <a:schemeClr val="tx1"/>
                </a:solidFill>
                <a:effectLst/>
              </a:rPr>
            </a:br>
            <a:endParaRPr lang="ru-RU" sz="3200" dirty="0">
              <a:solidFill>
                <a:schemeClr val="tx1"/>
              </a:solidFill>
              <a:effectLst/>
            </a:endParaRPr>
          </a:p>
        </p:txBody>
      </p:sp>
      <p:sp>
        <p:nvSpPr>
          <p:cNvPr id="8" name="Прямоугольник 7"/>
          <p:cNvSpPr/>
          <p:nvPr/>
        </p:nvSpPr>
        <p:spPr>
          <a:xfrm>
            <a:off x="3786182" y="1000108"/>
            <a:ext cx="5357818" cy="67151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ru-RU" sz="2400" dirty="0" smtClean="0"/>
              <a:t>Творческие занятия способствуют раскрытию творческих способностей, снимают напряжение, обогащают эмоциональный уровень, учат взаимодействию с взрослыми. </a:t>
            </a:r>
            <a:br>
              <a:rPr lang="ru-RU" sz="2400" dirty="0" smtClean="0"/>
            </a:br>
            <a:r>
              <a:rPr lang="ru-RU" sz="2400" dirty="0" smtClean="0"/>
              <a:t>Когда работаешь за столом, движения становятся спокойными и размеренными. Помимо расслабления во время рисования, происходит развитие воображения, мелкой моторики, сенсорное восприятие становится более чутким. Именно благодаря этим особенностям рисование на световых столах так рекомендовано детям. </a:t>
            </a:r>
          </a:p>
          <a:p>
            <a:pPr algn="ctr"/>
            <a:endParaRPr lang="ru-RU" sz="2800" dirty="0" smtClean="0"/>
          </a:p>
          <a:p>
            <a:r>
              <a:rPr lang="ru-RU" sz="2000" dirty="0" smtClean="0"/>
              <a:t/>
            </a:r>
            <a:br>
              <a:rPr lang="ru-RU" sz="2000" dirty="0" smtClean="0"/>
            </a:br>
            <a:endParaRPr lang="ru-RU" sz="1100" dirty="0"/>
          </a:p>
        </p:txBody>
      </p:sp>
      <p:sp>
        <p:nvSpPr>
          <p:cNvPr id="10" name="Прямоугольник 9"/>
          <p:cNvSpPr/>
          <p:nvPr/>
        </p:nvSpPr>
        <p:spPr>
          <a:xfrm>
            <a:off x="214282" y="4586278"/>
            <a:ext cx="8715436" cy="227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pic>
        <p:nvPicPr>
          <p:cNvPr id="7" name="Содержимое 6" descr="2181530_w640_h640_img1419.jpg"/>
          <p:cNvPicPr>
            <a:picLocks noGrp="1" noChangeAspect="1"/>
          </p:cNvPicPr>
          <p:nvPr>
            <p:ph idx="1"/>
          </p:nvPr>
        </p:nvPicPr>
        <p:blipFill>
          <a:blip r:embed="rId2"/>
          <a:stretch>
            <a:fillRect/>
          </a:stretch>
        </p:blipFill>
        <p:spPr>
          <a:xfrm>
            <a:off x="0" y="1285860"/>
            <a:ext cx="3714750" cy="464347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858280" cy="1214422"/>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rgbClr val="FFC000"/>
                </a:solidFill>
              </a:rPr>
              <a:t> </a:t>
            </a:r>
            <a:r>
              <a:rPr lang="ru-RU" sz="3600" dirty="0" smtClean="0">
                <a:solidFill>
                  <a:schemeClr val="tx1"/>
                </a:solidFill>
                <a:effectLst/>
              </a:rPr>
              <a:t>Рамки дидактические.</a:t>
            </a:r>
            <a:endParaRPr lang="ru-RU" sz="3200" dirty="0">
              <a:solidFill>
                <a:schemeClr val="tx1"/>
              </a:solidFill>
              <a:effectLst/>
            </a:endParaRPr>
          </a:p>
        </p:txBody>
      </p:sp>
      <p:sp>
        <p:nvSpPr>
          <p:cNvPr id="8" name="Прямоугольник 7"/>
          <p:cNvSpPr/>
          <p:nvPr/>
        </p:nvSpPr>
        <p:spPr>
          <a:xfrm>
            <a:off x="5429256" y="1428736"/>
            <a:ext cx="3714744" cy="50006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ru-RU" sz="2400" dirty="0" smtClean="0"/>
              <a:t>Рамка позволяет ребенку приобрести навык шнурования ботинок, застегивания молний, пуговиц, крючков и т.д. Умения   во многом способствует развитию концентрации и устойчивости внимания, развивает самостоятельность, способствует самообслуживанию.</a:t>
            </a:r>
            <a:endParaRPr lang="ru-RU" sz="2800" dirty="0" smtClean="0"/>
          </a:p>
          <a:p>
            <a:r>
              <a:rPr lang="ru-RU" sz="2000" dirty="0" smtClean="0"/>
              <a:t/>
            </a:r>
            <a:br>
              <a:rPr lang="ru-RU" sz="2000" dirty="0" smtClean="0"/>
            </a:br>
            <a:endParaRPr lang="ru-RU" sz="1100" dirty="0"/>
          </a:p>
        </p:txBody>
      </p:sp>
      <p:sp>
        <p:nvSpPr>
          <p:cNvPr id="10" name="Прямоугольник 9"/>
          <p:cNvSpPr/>
          <p:nvPr/>
        </p:nvSpPr>
        <p:spPr>
          <a:xfrm>
            <a:off x="214282" y="4586278"/>
            <a:ext cx="8715436" cy="227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pic>
        <p:nvPicPr>
          <p:cNvPr id="11" name="Рисунок 10" descr="ramka_kruchki.jpg"/>
          <p:cNvPicPr>
            <a:picLocks noChangeAspect="1"/>
          </p:cNvPicPr>
          <p:nvPr/>
        </p:nvPicPr>
        <p:blipFill>
          <a:blip r:embed="rId2"/>
          <a:stretch>
            <a:fillRect/>
          </a:stretch>
        </p:blipFill>
        <p:spPr>
          <a:xfrm>
            <a:off x="0" y="1071546"/>
            <a:ext cx="3167068" cy="3167068"/>
          </a:xfrm>
          <a:prstGeom prst="rect">
            <a:avLst/>
          </a:prstGeom>
        </p:spPr>
      </p:pic>
      <p:pic>
        <p:nvPicPr>
          <p:cNvPr id="9" name="Содержимое 8" descr="ramka_knopki.jpg"/>
          <p:cNvPicPr>
            <a:picLocks noGrp="1" noChangeAspect="1"/>
          </p:cNvPicPr>
          <p:nvPr>
            <p:ph idx="1"/>
          </p:nvPr>
        </p:nvPicPr>
        <p:blipFill>
          <a:blip r:embed="rId3"/>
          <a:stretch>
            <a:fillRect/>
          </a:stretch>
        </p:blipFill>
        <p:spPr>
          <a:xfrm>
            <a:off x="2714612" y="2714620"/>
            <a:ext cx="2711452" cy="2711452"/>
          </a:xfrm>
        </p:spPr>
      </p:pic>
      <p:pic>
        <p:nvPicPr>
          <p:cNvPr id="12" name="Рисунок 11" descr="ramka_shnurki_kozha.jpg"/>
          <p:cNvPicPr>
            <a:picLocks noChangeAspect="1"/>
          </p:cNvPicPr>
          <p:nvPr/>
        </p:nvPicPr>
        <p:blipFill>
          <a:blip r:embed="rId4"/>
          <a:stretch>
            <a:fillRect/>
          </a:stretch>
        </p:blipFill>
        <p:spPr>
          <a:xfrm>
            <a:off x="642910" y="4048122"/>
            <a:ext cx="2809878" cy="280987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58138" cy="714380"/>
          </a:xfrm>
        </p:spPr>
        <p:txBody>
          <a:bodyPr>
            <a:normAutofit fontScale="90000"/>
          </a:bodyPr>
          <a:lstStyle/>
          <a:p>
            <a:r>
              <a:rPr lang="ru-RU" dirty="0" smtClean="0">
                <a:solidFill>
                  <a:schemeClr val="tx1"/>
                </a:solidFill>
                <a:effectLst/>
              </a:rPr>
              <a:t>Организация работы в СК</a:t>
            </a:r>
            <a:endParaRPr lang="ru-RU" dirty="0">
              <a:solidFill>
                <a:schemeClr val="tx1"/>
              </a:solidFill>
              <a:effectLst/>
            </a:endParaRPr>
          </a:p>
        </p:txBody>
      </p:sp>
      <p:sp>
        <p:nvSpPr>
          <p:cNvPr id="3" name="Содержимое 2"/>
          <p:cNvSpPr>
            <a:spLocks noGrp="1"/>
          </p:cNvSpPr>
          <p:nvPr>
            <p:ph idx="1"/>
          </p:nvPr>
        </p:nvSpPr>
        <p:spPr>
          <a:xfrm>
            <a:off x="0" y="1142984"/>
            <a:ext cx="9144000" cy="4857784"/>
          </a:xfrm>
        </p:spPr>
        <p:txBody>
          <a:bodyPr>
            <a:noAutofit/>
          </a:bodyPr>
          <a:lstStyle/>
          <a:p>
            <a:pPr fontAlgn="base">
              <a:buNone/>
            </a:pPr>
            <a:r>
              <a:rPr lang="ru-RU" sz="4000" dirty="0" smtClean="0">
                <a:solidFill>
                  <a:schemeClr val="accent1">
                    <a:lumMod val="50000"/>
                  </a:schemeClr>
                </a:solidFill>
              </a:rPr>
              <a:t>Принципы работы :</a:t>
            </a:r>
          </a:p>
          <a:p>
            <a:pPr fontAlgn="base">
              <a:buFont typeface="Wingdings" pitchFamily="2" charset="2"/>
              <a:buChar char="v"/>
            </a:pPr>
            <a:r>
              <a:rPr lang="ru-RU" sz="4000" dirty="0" smtClean="0">
                <a:solidFill>
                  <a:schemeClr val="accent1">
                    <a:lumMod val="50000"/>
                  </a:schemeClr>
                </a:solidFill>
              </a:rPr>
              <a:t>     </a:t>
            </a:r>
            <a:r>
              <a:rPr lang="ru-RU" sz="4000" b="1" dirty="0" smtClean="0">
                <a:solidFill>
                  <a:schemeClr val="accent1">
                    <a:lumMod val="50000"/>
                  </a:schemeClr>
                </a:solidFill>
              </a:rPr>
              <a:t> </a:t>
            </a:r>
            <a:r>
              <a:rPr lang="ru-RU" sz="3600" b="1" i="1" dirty="0" smtClean="0">
                <a:solidFill>
                  <a:schemeClr val="accent1">
                    <a:lumMod val="50000"/>
                  </a:schemeClr>
                </a:solidFill>
              </a:rPr>
              <a:t>1 принцип – индивидуальный подход.</a:t>
            </a:r>
            <a:endParaRPr lang="ru-RU" sz="4000" dirty="0" smtClean="0">
              <a:solidFill>
                <a:schemeClr val="accent1">
                  <a:lumMod val="50000"/>
                </a:schemeClr>
              </a:solidFill>
            </a:endParaRPr>
          </a:p>
          <a:p>
            <a:pPr fontAlgn="base">
              <a:buFont typeface="Wingdings" pitchFamily="2" charset="2"/>
              <a:buChar char="v"/>
            </a:pPr>
            <a:r>
              <a:rPr lang="ru-RU" sz="4000" dirty="0" smtClean="0">
                <a:solidFill>
                  <a:schemeClr val="accent1">
                    <a:lumMod val="50000"/>
                  </a:schemeClr>
                </a:solidFill>
              </a:rPr>
              <a:t>      </a:t>
            </a:r>
            <a:r>
              <a:rPr lang="ru-RU" sz="3600" b="1" i="1" dirty="0" smtClean="0">
                <a:solidFill>
                  <a:schemeClr val="accent1">
                    <a:lumMod val="50000"/>
                  </a:schemeClr>
                </a:solidFill>
              </a:rPr>
              <a:t>2 принцип</a:t>
            </a:r>
            <a:r>
              <a:rPr lang="ru-RU" sz="3600" i="1" dirty="0" smtClean="0">
                <a:solidFill>
                  <a:schemeClr val="accent1">
                    <a:lumMod val="50000"/>
                  </a:schemeClr>
                </a:solidFill>
              </a:rPr>
              <a:t> </a:t>
            </a:r>
            <a:r>
              <a:rPr lang="ru-RU" sz="3600" b="1" i="1" dirty="0" smtClean="0">
                <a:solidFill>
                  <a:schemeClr val="accent1">
                    <a:lumMod val="50000"/>
                  </a:schemeClr>
                </a:solidFill>
              </a:rPr>
              <a:t>– этапности.</a:t>
            </a:r>
            <a:endParaRPr lang="ru-RU" sz="4000" dirty="0" smtClean="0">
              <a:solidFill>
                <a:schemeClr val="accent1">
                  <a:lumMod val="50000"/>
                </a:schemeClr>
              </a:solidFill>
            </a:endParaRPr>
          </a:p>
          <a:p>
            <a:pPr fontAlgn="base">
              <a:buFont typeface="Wingdings" pitchFamily="2" charset="2"/>
              <a:buChar char="v"/>
            </a:pPr>
            <a:r>
              <a:rPr lang="ru-RU" sz="4000" i="1" dirty="0" smtClean="0">
                <a:solidFill>
                  <a:schemeClr val="accent1">
                    <a:lumMod val="50000"/>
                  </a:schemeClr>
                </a:solidFill>
              </a:rPr>
              <a:t>     </a:t>
            </a:r>
            <a:r>
              <a:rPr lang="ru-RU" sz="4000" b="1" i="1" dirty="0" smtClean="0">
                <a:solidFill>
                  <a:schemeClr val="accent1">
                    <a:lumMod val="50000"/>
                  </a:schemeClr>
                </a:solidFill>
              </a:rPr>
              <a:t>3 принцип </a:t>
            </a:r>
            <a:r>
              <a:rPr lang="ru-RU" sz="4000" i="1" dirty="0" smtClean="0">
                <a:solidFill>
                  <a:schemeClr val="accent1">
                    <a:lumMod val="50000"/>
                  </a:schemeClr>
                </a:solidFill>
              </a:rPr>
              <a:t>-</a:t>
            </a:r>
            <a:r>
              <a:rPr lang="ru-RU" sz="4000" b="1" i="1" dirty="0" smtClean="0">
                <a:solidFill>
                  <a:schemeClr val="accent1">
                    <a:lumMod val="50000"/>
                  </a:schemeClr>
                </a:solidFill>
              </a:rPr>
              <a:t>преемственности.</a:t>
            </a:r>
            <a:r>
              <a:rPr lang="ru-RU" sz="4000" dirty="0" smtClean="0">
                <a:solidFill>
                  <a:schemeClr val="accent1">
                    <a:lumMod val="50000"/>
                  </a:schemeClr>
                </a:solidFill>
              </a:rPr>
              <a:t>  </a:t>
            </a:r>
          </a:p>
          <a:p>
            <a:pPr fontAlgn="base">
              <a:buFont typeface="Wingdings" pitchFamily="2" charset="2"/>
              <a:buChar char="v"/>
            </a:pPr>
            <a:r>
              <a:rPr lang="ru-RU" sz="4000" i="1" dirty="0" smtClean="0">
                <a:solidFill>
                  <a:schemeClr val="accent1">
                    <a:lumMod val="50000"/>
                  </a:schemeClr>
                </a:solidFill>
              </a:rPr>
              <a:t>    </a:t>
            </a:r>
            <a:r>
              <a:rPr lang="ru-RU" sz="4000" b="1" i="1" dirty="0" smtClean="0">
                <a:solidFill>
                  <a:schemeClr val="accent1">
                    <a:lumMod val="50000"/>
                  </a:schemeClr>
                </a:solidFill>
              </a:rPr>
              <a:t> 4 принцип </a:t>
            </a:r>
            <a:r>
              <a:rPr lang="ru-RU" sz="4000" i="1" dirty="0" smtClean="0">
                <a:solidFill>
                  <a:schemeClr val="accent1">
                    <a:lumMod val="50000"/>
                  </a:schemeClr>
                </a:solidFill>
              </a:rPr>
              <a:t>– </a:t>
            </a:r>
            <a:r>
              <a:rPr lang="ru-RU" sz="4000" b="1" i="1" dirty="0" smtClean="0">
                <a:solidFill>
                  <a:schemeClr val="accent1">
                    <a:lumMod val="50000"/>
                  </a:schemeClr>
                </a:solidFill>
              </a:rPr>
              <a:t>непрерывности.</a:t>
            </a:r>
            <a:endParaRPr lang="ru-RU" sz="4000" dirty="0" smtClean="0">
              <a:solidFill>
                <a:schemeClr val="accent1">
                  <a:lumMod val="50000"/>
                </a:schemeClr>
              </a:solidFill>
            </a:endParaRPr>
          </a:p>
          <a:p>
            <a:pPr fontAlgn="base">
              <a:buNone/>
            </a:pPr>
            <a:endParaRPr lang="ru-RU" sz="4000" dirty="0" smtClean="0">
              <a:solidFill>
                <a:schemeClr val="accent1">
                  <a:lumMod val="50000"/>
                </a:schemeClr>
              </a:solidFill>
            </a:endParaRPr>
          </a:p>
          <a:p>
            <a:pPr fontAlgn="base">
              <a:buNone/>
            </a:pPr>
            <a:r>
              <a:rPr lang="ru-RU" sz="2400" dirty="0" smtClean="0"/>
              <a:t>   </a:t>
            </a:r>
          </a:p>
          <a:p>
            <a:endParaRPr lang="ru-RU"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0"/>
            <a:ext cx="7758138" cy="714380"/>
          </a:xfrm>
        </p:spPr>
        <p:txBody>
          <a:bodyPr>
            <a:normAutofit fontScale="90000"/>
          </a:bodyPr>
          <a:lstStyle/>
          <a:p>
            <a:r>
              <a:rPr lang="ru-RU" dirty="0" smtClean="0">
                <a:solidFill>
                  <a:schemeClr val="tx1"/>
                </a:solidFill>
                <a:effectLst/>
              </a:rPr>
              <a:t>Организация работы в СК</a:t>
            </a:r>
            <a:endParaRPr lang="ru-RU" dirty="0">
              <a:solidFill>
                <a:schemeClr val="tx1"/>
              </a:solidFill>
              <a:effectLst/>
            </a:endParaRPr>
          </a:p>
        </p:txBody>
      </p:sp>
      <p:sp>
        <p:nvSpPr>
          <p:cNvPr id="3" name="Содержимое 2"/>
          <p:cNvSpPr>
            <a:spLocks noGrp="1"/>
          </p:cNvSpPr>
          <p:nvPr>
            <p:ph idx="1"/>
          </p:nvPr>
        </p:nvSpPr>
        <p:spPr>
          <a:xfrm>
            <a:off x="0" y="785794"/>
            <a:ext cx="8929718" cy="5929354"/>
          </a:xfrm>
        </p:spPr>
        <p:txBody>
          <a:bodyPr>
            <a:noAutofit/>
          </a:bodyPr>
          <a:lstStyle/>
          <a:p>
            <a:pPr algn="ctr" fontAlgn="base">
              <a:buNone/>
            </a:pPr>
            <a:r>
              <a:rPr lang="ru-RU" sz="4000" b="1" i="1" dirty="0" smtClean="0">
                <a:solidFill>
                  <a:schemeClr val="accent1">
                    <a:lumMod val="50000"/>
                  </a:schemeClr>
                </a:solidFill>
              </a:rPr>
              <a:t>Показания</a:t>
            </a:r>
          </a:p>
          <a:p>
            <a:pPr algn="just" fontAlgn="base">
              <a:buNone/>
            </a:pPr>
            <a:r>
              <a:rPr lang="ru-RU" sz="1600" dirty="0" smtClean="0">
                <a:solidFill>
                  <a:srgbClr val="002060"/>
                </a:solidFill>
              </a:rPr>
              <a:t>        </a:t>
            </a:r>
            <a:r>
              <a:rPr lang="ru-RU" sz="3200" dirty="0" smtClean="0">
                <a:solidFill>
                  <a:srgbClr val="002060"/>
                </a:solidFill>
              </a:rPr>
              <a:t>для детей, страдающих различными заболеваниями ЗПРР, РДА, синдром Дауна, гиперактивность,  ДЦП, синдром дефицита внимания, соматическими заболеваниями и т.д. Упражнения, включаемые в каждое занятие, позволяют улучшить психомоторное и эмоциональное состояние ребёнка и тем самым создать основу для усвоения больших объёмов информации.</a:t>
            </a:r>
          </a:p>
          <a:p>
            <a:pPr algn="ctr" fontAlgn="base">
              <a:buNone/>
            </a:pPr>
            <a:r>
              <a:rPr lang="ru-RU" sz="2400" dirty="0" smtClean="0">
                <a:solidFill>
                  <a:srgbClr val="002060"/>
                </a:solidFill>
              </a:rPr>
              <a:t>    </a:t>
            </a:r>
            <a:r>
              <a:rPr lang="ru-RU" sz="4400" dirty="0" smtClean="0">
                <a:solidFill>
                  <a:srgbClr val="002060"/>
                </a:solidFill>
              </a:rPr>
              <a:t> </a:t>
            </a:r>
            <a:endParaRPr lang="ru-RU" sz="7200" dirty="0" smtClean="0">
              <a:solidFill>
                <a:srgbClr val="002060"/>
              </a:solidFill>
            </a:endParaRPr>
          </a:p>
          <a:p>
            <a:pPr fontAlgn="base">
              <a:buNone/>
            </a:pPr>
            <a:endParaRPr lang="ru-RU" sz="4000" dirty="0" smtClean="0">
              <a:solidFill>
                <a:schemeClr val="accent1">
                  <a:lumMod val="50000"/>
                </a:schemeClr>
              </a:solidFill>
            </a:endParaRPr>
          </a:p>
          <a:p>
            <a:pPr fontAlgn="base">
              <a:buNone/>
            </a:pPr>
            <a:r>
              <a:rPr lang="ru-RU" sz="2400" dirty="0" smtClean="0"/>
              <a:t>   </a:t>
            </a:r>
          </a:p>
          <a:p>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7"/>
          <p:cNvSpPr/>
          <p:nvPr/>
        </p:nvSpPr>
        <p:spPr>
          <a:xfrm>
            <a:off x="285720" y="2857496"/>
            <a:ext cx="3929090"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Релаксация, снятие эмоционального и мышечного напряжения</a:t>
            </a:r>
            <a:endParaRPr lang="ru-RU" dirty="0"/>
          </a:p>
        </p:txBody>
      </p:sp>
      <p:sp>
        <p:nvSpPr>
          <p:cNvPr id="11" name="Прямоугольник 10"/>
          <p:cNvSpPr/>
          <p:nvPr/>
        </p:nvSpPr>
        <p:spPr>
          <a:xfrm>
            <a:off x="285720" y="4000504"/>
            <a:ext cx="3929090"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Стимулирование сенсорной чувствительности и двигательной активности, в т.ч. зрительно-моторной</a:t>
            </a:r>
            <a:endParaRPr lang="ru-RU" dirty="0"/>
          </a:p>
        </p:txBody>
      </p:sp>
      <p:sp>
        <p:nvSpPr>
          <p:cNvPr id="12" name="Прямоугольник 11"/>
          <p:cNvSpPr/>
          <p:nvPr/>
        </p:nvSpPr>
        <p:spPr>
          <a:xfrm>
            <a:off x="4929190" y="2857496"/>
            <a:ext cx="392909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Повышение психического тонуса за счет стимулирования положительных эмоциональных реакций</a:t>
            </a:r>
            <a:endParaRPr lang="ru-RU" dirty="0"/>
          </a:p>
        </p:txBody>
      </p:sp>
      <p:sp>
        <p:nvSpPr>
          <p:cNvPr id="13" name="Прямоугольник 12"/>
          <p:cNvSpPr/>
          <p:nvPr/>
        </p:nvSpPr>
        <p:spPr>
          <a:xfrm>
            <a:off x="4929190" y="4071942"/>
            <a:ext cx="3929090"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Развитие воображения и творческих способностей детей</a:t>
            </a:r>
            <a:endParaRPr lang="ru-RU" dirty="0"/>
          </a:p>
        </p:txBody>
      </p:sp>
      <p:sp>
        <p:nvSpPr>
          <p:cNvPr id="14" name="Прямоугольник 13"/>
          <p:cNvSpPr/>
          <p:nvPr/>
        </p:nvSpPr>
        <p:spPr>
          <a:xfrm>
            <a:off x="4857752" y="5357826"/>
            <a:ext cx="3929090"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Коррекцию психоэмоциональных состояний</a:t>
            </a:r>
            <a:endParaRPr lang="ru-RU" dirty="0"/>
          </a:p>
        </p:txBody>
      </p:sp>
      <p:sp>
        <p:nvSpPr>
          <p:cNvPr id="15" name="Прямоугольник 14"/>
          <p:cNvSpPr/>
          <p:nvPr/>
        </p:nvSpPr>
        <p:spPr>
          <a:xfrm>
            <a:off x="285720" y="5357826"/>
            <a:ext cx="400052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Фиксирование внимания и управление им, поддержание познавательного интереса</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a:bodyPr>
          <a:lstStyle/>
          <a:p>
            <a:r>
              <a:rPr lang="ru-RU" sz="2800" dirty="0" smtClean="0">
                <a:solidFill>
                  <a:schemeClr val="tx1"/>
                </a:solidFill>
                <a:effectLst/>
              </a:rPr>
              <a:t>Организация работы в СК</a:t>
            </a:r>
            <a:endParaRPr lang="ru-RU" sz="2800" dirty="0"/>
          </a:p>
        </p:txBody>
      </p:sp>
      <p:sp>
        <p:nvSpPr>
          <p:cNvPr id="3" name="Содержимое 2"/>
          <p:cNvSpPr>
            <a:spLocks noGrp="1"/>
          </p:cNvSpPr>
          <p:nvPr>
            <p:ph idx="1"/>
          </p:nvPr>
        </p:nvSpPr>
        <p:spPr>
          <a:xfrm>
            <a:off x="-285784" y="428604"/>
            <a:ext cx="9429784" cy="6429396"/>
          </a:xfrm>
        </p:spPr>
        <p:txBody>
          <a:bodyPr>
            <a:normAutofit lnSpcReduction="10000"/>
          </a:bodyPr>
          <a:lstStyle/>
          <a:p>
            <a:pPr algn="just" fontAlgn="base">
              <a:buNone/>
            </a:pPr>
            <a:r>
              <a:rPr lang="ru-RU" sz="3600" b="1" i="1" dirty="0" smtClean="0">
                <a:solidFill>
                  <a:schemeClr val="accent1">
                    <a:lumMod val="50000"/>
                  </a:schemeClr>
                </a:solidFill>
              </a:rPr>
              <a:t>Противопоказаний </a:t>
            </a:r>
            <a:r>
              <a:rPr lang="ru-RU" sz="2200" dirty="0" smtClean="0">
                <a:solidFill>
                  <a:srgbClr val="002060"/>
                </a:solidFill>
              </a:rPr>
              <a:t>к проведению в сенсорной комнате практически нет, но есть ограничения, которые определяет врач:</a:t>
            </a:r>
          </a:p>
          <a:p>
            <a:pPr fontAlgn="base">
              <a:buNone/>
            </a:pPr>
            <a:r>
              <a:rPr lang="ru-RU" sz="2200" dirty="0" smtClean="0">
                <a:solidFill>
                  <a:srgbClr val="002060"/>
                </a:solidFill>
              </a:rPr>
              <a:t>          -  при </a:t>
            </a:r>
            <a:r>
              <a:rPr lang="ru-RU" sz="2200" dirty="0" err="1" smtClean="0">
                <a:solidFill>
                  <a:srgbClr val="002060"/>
                </a:solidFill>
              </a:rPr>
              <a:t>эписиндроме</a:t>
            </a:r>
            <a:r>
              <a:rPr lang="ru-RU" sz="2200" dirty="0" smtClean="0">
                <a:solidFill>
                  <a:srgbClr val="002060"/>
                </a:solidFill>
              </a:rPr>
              <a:t> и судорожной готовности не рекомендовано использовать мигающие, сверкающие, раздражающие стимулы, а также ритмичную музыку;</a:t>
            </a:r>
          </a:p>
          <a:p>
            <a:pPr fontAlgn="base">
              <a:buNone/>
            </a:pPr>
            <a:r>
              <a:rPr lang="ru-RU" sz="2200" dirty="0" smtClean="0">
                <a:solidFill>
                  <a:srgbClr val="002060"/>
                </a:solidFill>
              </a:rPr>
              <a:t>         — так же это касается групп детей, страдающих ранним детским аутизмом, детей переживших психическую травму, детей с сочетанной патологией. Для этой категории детей свойственна индивидуальная непереносимость (избирательность) одного или нескольких сенсорных стимулов, гиперчувствительность к звукам или цветовым стимулам, неприятие тактильного взаимодействия, отказ от речи Без учёта этих особенностей, при активном воздействии можно спровоцировать негативную реакцию и усугубить имеющиеся нарушения;</a:t>
            </a:r>
          </a:p>
          <a:p>
            <a:pPr fontAlgn="base">
              <a:buNone/>
            </a:pPr>
            <a:r>
              <a:rPr lang="ru-RU" dirty="0" smtClean="0"/>
              <a:t>    </a:t>
            </a:r>
            <a:r>
              <a:rPr lang="ru-RU" sz="2200" dirty="0" smtClean="0"/>
              <a:t>  — при работе с </a:t>
            </a:r>
            <a:r>
              <a:rPr lang="ru-RU" sz="2200" dirty="0" err="1" smtClean="0"/>
              <a:t>гипервозбудимыми</a:t>
            </a:r>
            <a:r>
              <a:rPr lang="ru-RU" sz="2200" dirty="0" smtClean="0"/>
              <a:t> детьми (с дефицитом внимания, двигательной расторможенностью) педагогу необходимо снизить нагрузку, исключить элементы активной стимуляции;</a:t>
            </a:r>
          </a:p>
          <a:p>
            <a:pPr fontAlgn="base">
              <a:buNone/>
            </a:pPr>
            <a:r>
              <a:rPr lang="ru-RU" sz="2200" dirty="0" smtClean="0"/>
              <a:t>    — при работе с тревожными детьми следует исключить резкие переходы от одного стимула к другому.</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0"/>
            <a:ext cx="7715304" cy="500042"/>
          </a:xfrm>
        </p:spPr>
        <p:txBody>
          <a:bodyPr>
            <a:normAutofit fontScale="90000"/>
          </a:bodyPr>
          <a:lstStyle/>
          <a:p>
            <a:r>
              <a:rPr lang="ru-RU" dirty="0" smtClean="0">
                <a:solidFill>
                  <a:schemeClr val="tx1"/>
                </a:solidFill>
                <a:effectLst/>
              </a:rPr>
              <a:t>Организация работы в СК</a:t>
            </a:r>
            <a:endParaRPr lang="ru-RU" dirty="0">
              <a:solidFill>
                <a:schemeClr val="tx1"/>
              </a:solidFill>
              <a:effectLst/>
            </a:endParaRPr>
          </a:p>
        </p:txBody>
      </p:sp>
      <p:sp>
        <p:nvSpPr>
          <p:cNvPr id="3" name="Содержимое 2"/>
          <p:cNvSpPr>
            <a:spLocks noGrp="1"/>
          </p:cNvSpPr>
          <p:nvPr>
            <p:ph idx="1"/>
          </p:nvPr>
        </p:nvSpPr>
        <p:spPr>
          <a:xfrm>
            <a:off x="0" y="2500306"/>
            <a:ext cx="8929718" cy="4214842"/>
          </a:xfrm>
        </p:spPr>
        <p:txBody>
          <a:bodyPr>
            <a:noAutofit/>
          </a:bodyPr>
          <a:lstStyle/>
          <a:p>
            <a:pPr fontAlgn="base">
              <a:buNone/>
            </a:pPr>
            <a:endParaRPr lang="ru-RU" sz="4000" dirty="0" smtClean="0">
              <a:solidFill>
                <a:schemeClr val="accent1">
                  <a:lumMod val="50000"/>
                </a:schemeClr>
              </a:solidFill>
            </a:endParaRPr>
          </a:p>
          <a:p>
            <a:pPr fontAlgn="base">
              <a:buNone/>
            </a:pPr>
            <a:r>
              <a:rPr lang="ru-RU" sz="2400" dirty="0" smtClean="0"/>
              <a:t>   </a:t>
            </a:r>
          </a:p>
          <a:p>
            <a:endParaRPr lang="ru-RU" sz="2000" dirty="0"/>
          </a:p>
        </p:txBody>
      </p:sp>
      <p:graphicFrame>
        <p:nvGraphicFramePr>
          <p:cNvPr id="4" name="Таблица 3"/>
          <p:cNvGraphicFramePr>
            <a:graphicFrameLocks noGrp="1"/>
          </p:cNvGraphicFramePr>
          <p:nvPr/>
        </p:nvGraphicFramePr>
        <p:xfrm>
          <a:off x="0" y="857232"/>
          <a:ext cx="9144000" cy="6000769"/>
        </p:xfrm>
        <a:graphic>
          <a:graphicData uri="http://schemas.openxmlformats.org/drawingml/2006/table">
            <a:tbl>
              <a:tblPr/>
              <a:tblGrid>
                <a:gridCol w="2857488"/>
                <a:gridCol w="1357322"/>
                <a:gridCol w="1143008"/>
                <a:gridCol w="1428760"/>
                <a:gridCol w="1214446"/>
                <a:gridCol w="1142976"/>
              </a:tblGrid>
              <a:tr h="450932">
                <a:tc>
                  <a:txBody>
                    <a:bodyPr/>
                    <a:lstStyle/>
                    <a:p>
                      <a:pPr algn="ctr">
                        <a:lnSpc>
                          <a:spcPct val="115000"/>
                        </a:lnSpc>
                        <a:spcAft>
                          <a:spcPts val="0"/>
                        </a:spcAft>
                      </a:pPr>
                      <a:r>
                        <a:rPr lang="ru-RU" sz="2000" b="1" dirty="0">
                          <a:solidFill>
                            <a:srgbClr val="002060"/>
                          </a:solidFill>
                          <a:latin typeface="Calibri"/>
                          <a:ea typeface="Times New Roman"/>
                          <a:cs typeface="Times New Roman"/>
                        </a:rPr>
                        <a:t>Группа</a:t>
                      </a:r>
                      <a:endParaRPr lang="ru-RU" sz="16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solidFill>
                            <a:srgbClr val="002060"/>
                          </a:solidFill>
                          <a:latin typeface="Calibri"/>
                          <a:ea typeface="Times New Roman"/>
                          <a:cs typeface="Times New Roman"/>
                        </a:rPr>
                        <a:t>Понедельник</a:t>
                      </a:r>
                      <a:endParaRPr lang="ru-RU" sz="105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solidFill>
                            <a:srgbClr val="002060"/>
                          </a:solidFill>
                          <a:latin typeface="Calibri"/>
                          <a:ea typeface="Times New Roman"/>
                          <a:cs typeface="Times New Roman"/>
                        </a:rPr>
                        <a:t>Вторник</a:t>
                      </a:r>
                      <a:endParaRPr lang="ru-RU" sz="105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solidFill>
                            <a:srgbClr val="002060"/>
                          </a:solidFill>
                          <a:latin typeface="Calibri"/>
                          <a:ea typeface="Times New Roman"/>
                          <a:cs typeface="Times New Roman"/>
                        </a:rPr>
                        <a:t>Среда</a:t>
                      </a:r>
                      <a:endParaRPr lang="ru-RU" sz="105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solidFill>
                            <a:srgbClr val="002060"/>
                          </a:solidFill>
                          <a:latin typeface="Calibri"/>
                          <a:ea typeface="Times New Roman"/>
                          <a:cs typeface="Times New Roman"/>
                        </a:rPr>
                        <a:t>Четверг</a:t>
                      </a:r>
                      <a:endParaRPr lang="ru-RU" sz="105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solidFill>
                            <a:srgbClr val="002060"/>
                          </a:solidFill>
                          <a:latin typeface="Calibri"/>
                          <a:ea typeface="Times New Roman"/>
                          <a:cs typeface="Times New Roman"/>
                        </a:rPr>
                        <a:t>Пятница</a:t>
                      </a:r>
                      <a:endParaRPr lang="ru-RU" sz="105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45">
                <a:tc>
                  <a:txBody>
                    <a:bodyPr/>
                    <a:lstStyle/>
                    <a:p>
                      <a:pPr algn="ctr">
                        <a:lnSpc>
                          <a:spcPct val="115000"/>
                        </a:lnSpc>
                        <a:spcAft>
                          <a:spcPts val="0"/>
                        </a:spcAft>
                      </a:pPr>
                      <a:r>
                        <a:rPr lang="ru-RU" sz="1800" b="1" dirty="0">
                          <a:solidFill>
                            <a:srgbClr val="002060"/>
                          </a:solidFill>
                          <a:latin typeface="Calibri"/>
                          <a:ea typeface="Times New Roman"/>
                          <a:cs typeface="Times New Roman"/>
                        </a:rPr>
                        <a:t>Ясли 1</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ru-RU" sz="1600" b="1">
                          <a:latin typeface="Calibri"/>
                          <a:ea typeface="Times New Roman"/>
                          <a:cs typeface="Times New Roman"/>
                        </a:rPr>
                        <a:t>16.40-18.00</a:t>
                      </a: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45">
                <a:tc>
                  <a:txBody>
                    <a:bodyPr/>
                    <a:lstStyle/>
                    <a:p>
                      <a:pPr algn="ctr">
                        <a:lnSpc>
                          <a:spcPct val="115000"/>
                        </a:lnSpc>
                        <a:spcAft>
                          <a:spcPts val="0"/>
                        </a:spcAft>
                      </a:pPr>
                      <a:r>
                        <a:rPr lang="ru-RU" sz="1800" b="1" dirty="0" err="1">
                          <a:solidFill>
                            <a:srgbClr val="002060"/>
                          </a:solidFill>
                          <a:latin typeface="Calibri"/>
                          <a:ea typeface="Times New Roman"/>
                          <a:cs typeface="Times New Roman"/>
                        </a:rPr>
                        <a:t>Ячли</a:t>
                      </a:r>
                      <a:r>
                        <a:rPr lang="ru-RU" sz="1800" b="1" dirty="0">
                          <a:solidFill>
                            <a:srgbClr val="002060"/>
                          </a:solidFill>
                          <a:latin typeface="Calibri"/>
                          <a:ea typeface="Times New Roman"/>
                          <a:cs typeface="Times New Roman"/>
                        </a:rPr>
                        <a:t> 2</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317545">
                <a:tc>
                  <a:txBody>
                    <a:bodyPr/>
                    <a:lstStyle/>
                    <a:p>
                      <a:pPr algn="ctr">
                        <a:lnSpc>
                          <a:spcPct val="115000"/>
                        </a:lnSpc>
                        <a:spcAft>
                          <a:spcPts val="0"/>
                        </a:spcAft>
                      </a:pPr>
                      <a:r>
                        <a:rPr lang="ru-RU" sz="1800" b="1" dirty="0">
                          <a:solidFill>
                            <a:srgbClr val="002060"/>
                          </a:solidFill>
                          <a:latin typeface="Calibri"/>
                          <a:ea typeface="Times New Roman"/>
                          <a:cs typeface="Times New Roman"/>
                        </a:rPr>
                        <a:t>младшая № 1</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latin typeface="Calibri"/>
                          <a:ea typeface="Times New Roman"/>
                          <a:cs typeface="Times New Roman"/>
                        </a:rPr>
                        <a:t>15.40-16.20</a:t>
                      </a: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45">
                <a:tc>
                  <a:txBody>
                    <a:bodyPr/>
                    <a:lstStyle/>
                    <a:p>
                      <a:pPr algn="ctr">
                        <a:lnSpc>
                          <a:spcPct val="115000"/>
                        </a:lnSpc>
                        <a:spcAft>
                          <a:spcPts val="0"/>
                        </a:spcAft>
                      </a:pPr>
                      <a:r>
                        <a:rPr lang="ru-RU" sz="1800" b="1" dirty="0">
                          <a:solidFill>
                            <a:srgbClr val="002060"/>
                          </a:solidFill>
                          <a:latin typeface="Calibri"/>
                          <a:ea typeface="Times New Roman"/>
                          <a:cs typeface="Times New Roman"/>
                        </a:rPr>
                        <a:t>младшая № 2</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latin typeface="Calibri"/>
                          <a:ea typeface="Times New Roman"/>
                          <a:cs typeface="Times New Roman"/>
                        </a:rPr>
                        <a:t>15.40-16.20</a:t>
                      </a: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45">
                <a:tc>
                  <a:txBody>
                    <a:bodyPr/>
                    <a:lstStyle/>
                    <a:p>
                      <a:pPr algn="ctr">
                        <a:lnSpc>
                          <a:spcPct val="115000"/>
                        </a:lnSpc>
                        <a:spcAft>
                          <a:spcPts val="0"/>
                        </a:spcAft>
                      </a:pPr>
                      <a:r>
                        <a:rPr lang="ru-RU" sz="1800" b="1" dirty="0">
                          <a:solidFill>
                            <a:srgbClr val="002060"/>
                          </a:solidFill>
                          <a:latin typeface="Calibri"/>
                          <a:ea typeface="Times New Roman"/>
                          <a:cs typeface="Times New Roman"/>
                        </a:rPr>
                        <a:t> Средняя1 </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latin typeface="Calibri"/>
                          <a:ea typeface="Times New Roman"/>
                          <a:cs typeface="Times New Roman"/>
                        </a:rPr>
                        <a:t>15.40-16.10</a:t>
                      </a: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45">
                <a:tc>
                  <a:txBody>
                    <a:bodyPr/>
                    <a:lstStyle/>
                    <a:p>
                      <a:pPr algn="ctr">
                        <a:lnSpc>
                          <a:spcPct val="115000"/>
                        </a:lnSpc>
                        <a:spcAft>
                          <a:spcPts val="0"/>
                        </a:spcAft>
                      </a:pPr>
                      <a:r>
                        <a:rPr lang="ru-RU" sz="1800" b="1" dirty="0">
                          <a:solidFill>
                            <a:srgbClr val="002060"/>
                          </a:solidFill>
                          <a:latin typeface="Calibri"/>
                          <a:ea typeface="Times New Roman"/>
                          <a:cs typeface="Times New Roman"/>
                        </a:rPr>
                        <a:t>Средняя 2</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latin typeface="Calibri"/>
                          <a:ea typeface="Times New Roman"/>
                          <a:cs typeface="Times New Roman"/>
                        </a:rPr>
                        <a:t>15.40-16.20</a:t>
                      </a: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545">
                <a:tc>
                  <a:txBody>
                    <a:bodyPr/>
                    <a:lstStyle/>
                    <a:p>
                      <a:pPr algn="ctr">
                        <a:lnSpc>
                          <a:spcPct val="115000"/>
                        </a:lnSpc>
                        <a:spcAft>
                          <a:spcPts val="0"/>
                        </a:spcAft>
                      </a:pPr>
                      <a:r>
                        <a:rPr lang="ru-RU" sz="1800" b="1" dirty="0">
                          <a:solidFill>
                            <a:srgbClr val="002060"/>
                          </a:solidFill>
                          <a:latin typeface="Calibri"/>
                          <a:ea typeface="Times New Roman"/>
                          <a:cs typeface="Times New Roman"/>
                        </a:rPr>
                        <a:t>Старшая  </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latin typeface="Calibri"/>
                          <a:ea typeface="Times New Roman"/>
                          <a:cs typeface="Times New Roman"/>
                        </a:rPr>
                        <a:t>15.00-15.30</a:t>
                      </a: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504">
                <a:tc>
                  <a:txBody>
                    <a:bodyPr/>
                    <a:lstStyle/>
                    <a:p>
                      <a:pPr algn="ctr">
                        <a:lnSpc>
                          <a:spcPct val="115000"/>
                        </a:lnSpc>
                        <a:spcAft>
                          <a:spcPts val="0"/>
                        </a:spcAft>
                      </a:pPr>
                      <a:r>
                        <a:rPr lang="ru-RU" sz="1800" b="1" dirty="0">
                          <a:solidFill>
                            <a:srgbClr val="002060"/>
                          </a:solidFill>
                          <a:latin typeface="Calibri"/>
                          <a:ea typeface="Times New Roman"/>
                          <a:cs typeface="Times New Roman"/>
                        </a:rPr>
                        <a:t>Подготовительная</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latin typeface="Calibri"/>
                          <a:ea typeface="Times New Roman"/>
                          <a:cs typeface="Times New Roman"/>
                        </a:rPr>
                        <a:t>15.00-15.30</a:t>
                      </a: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1755">
                <a:tc>
                  <a:txBody>
                    <a:bodyPr/>
                    <a:lstStyle/>
                    <a:p>
                      <a:pPr algn="ctr">
                        <a:lnSpc>
                          <a:spcPct val="115000"/>
                        </a:lnSpc>
                        <a:spcAft>
                          <a:spcPts val="0"/>
                        </a:spcAft>
                      </a:pPr>
                      <a:r>
                        <a:rPr lang="ru-RU" sz="1800" b="1" dirty="0">
                          <a:solidFill>
                            <a:srgbClr val="002060"/>
                          </a:solidFill>
                          <a:latin typeface="Calibri"/>
                          <a:ea typeface="Times New Roman"/>
                          <a:cs typeface="Times New Roman"/>
                        </a:rPr>
                        <a:t>1ая логопед. группа</a:t>
                      </a:r>
                      <a:endParaRPr lang="ru-RU" sz="1400" dirty="0">
                        <a:solidFill>
                          <a:srgbClr val="002060"/>
                        </a:solidFill>
                        <a:latin typeface="Calibri"/>
                        <a:ea typeface="Times New Roman"/>
                        <a:cs typeface="Times New Roman"/>
                      </a:endParaRPr>
                    </a:p>
                    <a:p>
                      <a:pPr algn="ctr">
                        <a:lnSpc>
                          <a:spcPct val="115000"/>
                        </a:lnSpc>
                        <a:spcAft>
                          <a:spcPts val="0"/>
                        </a:spcAft>
                      </a:pPr>
                      <a:r>
                        <a:rPr lang="ru-RU" sz="1800" b="1" dirty="0">
                          <a:solidFill>
                            <a:srgbClr val="002060"/>
                          </a:solidFill>
                          <a:latin typeface="Calibri"/>
                          <a:ea typeface="Times New Roman"/>
                          <a:cs typeface="Times New Roman"/>
                        </a:rPr>
                        <a:t>(старшая)</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latin typeface="Calibri"/>
                          <a:ea typeface="Times New Roman"/>
                          <a:cs typeface="Times New Roman"/>
                        </a:rPr>
                        <a:t>15.00-15.30</a:t>
                      </a: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1755">
                <a:tc>
                  <a:txBody>
                    <a:bodyPr/>
                    <a:lstStyle/>
                    <a:p>
                      <a:pPr algn="ctr">
                        <a:lnSpc>
                          <a:spcPct val="115000"/>
                        </a:lnSpc>
                        <a:spcAft>
                          <a:spcPts val="0"/>
                        </a:spcAft>
                      </a:pPr>
                      <a:r>
                        <a:rPr lang="ru-RU" sz="1800" b="1" dirty="0">
                          <a:solidFill>
                            <a:srgbClr val="002060"/>
                          </a:solidFill>
                          <a:latin typeface="Calibri"/>
                          <a:ea typeface="Times New Roman"/>
                          <a:cs typeface="Times New Roman"/>
                        </a:rPr>
                        <a:t>2ая логопед. группа</a:t>
                      </a:r>
                      <a:endParaRPr lang="ru-RU" sz="1400" dirty="0">
                        <a:solidFill>
                          <a:srgbClr val="002060"/>
                        </a:solidFill>
                        <a:latin typeface="Calibri"/>
                        <a:ea typeface="Times New Roman"/>
                        <a:cs typeface="Times New Roman"/>
                      </a:endParaRPr>
                    </a:p>
                    <a:p>
                      <a:pPr algn="ctr">
                        <a:lnSpc>
                          <a:spcPct val="115000"/>
                        </a:lnSpc>
                        <a:spcAft>
                          <a:spcPts val="0"/>
                        </a:spcAft>
                      </a:pPr>
                      <a:r>
                        <a:rPr lang="ru-RU" sz="1800" b="1" dirty="0">
                          <a:solidFill>
                            <a:srgbClr val="002060"/>
                          </a:solidFill>
                          <a:latin typeface="Calibri"/>
                          <a:ea typeface="Times New Roman"/>
                          <a:cs typeface="Times New Roman"/>
                        </a:rPr>
                        <a:t>(подготовит.)</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latin typeface="Calibri"/>
                          <a:ea typeface="Times New Roman"/>
                          <a:cs typeface="Times New Roman"/>
                        </a:rPr>
                        <a:t>15.00-15.30</a:t>
                      </a: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9008">
                <a:tc>
                  <a:txBody>
                    <a:bodyPr/>
                    <a:lstStyle/>
                    <a:p>
                      <a:pPr algn="ctr">
                        <a:lnSpc>
                          <a:spcPct val="115000"/>
                        </a:lnSpc>
                        <a:spcAft>
                          <a:spcPts val="0"/>
                        </a:spcAft>
                      </a:pPr>
                      <a:r>
                        <a:rPr lang="ru-RU" sz="1800" b="1" dirty="0">
                          <a:solidFill>
                            <a:srgbClr val="002060"/>
                          </a:solidFill>
                          <a:latin typeface="Calibri"/>
                          <a:ea typeface="Times New Roman"/>
                          <a:cs typeface="Times New Roman"/>
                        </a:rPr>
                        <a:t>ЗПР</a:t>
                      </a:r>
                      <a:endParaRPr lang="ru-RU" sz="1400" dirty="0">
                        <a:solidFill>
                          <a:srgbClr val="002060"/>
                        </a:solidFill>
                        <a:latin typeface="Calibri"/>
                        <a:ea typeface="Times New Roman"/>
                        <a:cs typeface="Times New Roman"/>
                      </a:endParaRPr>
                    </a:p>
                    <a:p>
                      <a:pPr algn="ctr">
                        <a:lnSpc>
                          <a:spcPct val="115000"/>
                        </a:lnSpc>
                        <a:spcAft>
                          <a:spcPts val="0"/>
                        </a:spcAft>
                      </a:pPr>
                      <a:r>
                        <a:rPr lang="ru-RU" sz="1800" b="1" dirty="0">
                          <a:solidFill>
                            <a:srgbClr val="002060"/>
                          </a:solidFill>
                          <a:latin typeface="Calibri"/>
                          <a:ea typeface="Times New Roman"/>
                          <a:cs typeface="Times New Roman"/>
                        </a:rPr>
                        <a:t>«Особый ребенок»</a:t>
                      </a:r>
                      <a:endParaRPr lang="ru-RU" sz="1400" dirty="0">
                        <a:solidFill>
                          <a:srgbClr val="002060"/>
                        </a:solidFill>
                        <a:latin typeface="Calibri"/>
                        <a:ea typeface="Times New Roman"/>
                        <a:cs typeface="Times New Roman"/>
                      </a:endParaRPr>
                    </a:p>
                    <a:p>
                      <a:pPr algn="ctr">
                        <a:lnSpc>
                          <a:spcPct val="115000"/>
                        </a:lnSpc>
                        <a:spcAft>
                          <a:spcPts val="0"/>
                        </a:spcAft>
                      </a:pPr>
                      <a:r>
                        <a:rPr lang="ru-RU" sz="1800" b="1" dirty="0">
                          <a:solidFill>
                            <a:srgbClr val="002060"/>
                          </a:solidFill>
                          <a:latin typeface="Calibri"/>
                          <a:ea typeface="Times New Roman"/>
                          <a:cs typeface="Times New Roman"/>
                        </a:rPr>
                        <a:t>вспомогательная</a:t>
                      </a:r>
                      <a:endParaRPr lang="ru-RU" sz="1400" dirty="0">
                        <a:solidFill>
                          <a:srgbClr val="002060"/>
                        </a:solidFill>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ru-RU" sz="110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latin typeface="Calibri"/>
                          <a:ea typeface="Times New Roman"/>
                          <a:cs typeface="Times New Roman"/>
                        </a:rPr>
                        <a:t>15.00-16.30</a:t>
                      </a:r>
                      <a:endParaRPr lang="ru-RU" sz="1100" dirty="0">
                        <a:latin typeface="Calibri"/>
                        <a:ea typeface="Times New Roman"/>
                        <a:cs typeface="Times New Roman"/>
                      </a:endParaRPr>
                    </a:p>
                  </a:txBody>
                  <a:tcPr marL="41932" marR="419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357166"/>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8-12.00-время коррекционной работы специалистов.</a:t>
            </a:r>
            <a:endParaRPr kumimoji="0" lang="ru-RU" sz="32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500042"/>
            <a:ext cx="8858280" cy="6357958"/>
          </a:xfrm>
        </p:spPr>
        <p:txBody>
          <a:bodyPr>
            <a:normAutofit lnSpcReduction="10000"/>
          </a:bodyPr>
          <a:lstStyle/>
          <a:p>
            <a:pPr algn="ctr">
              <a:buNone/>
            </a:pPr>
            <a:r>
              <a:rPr lang="ru-RU" sz="2400" b="1" dirty="0" smtClean="0"/>
              <a:t>Необходимая документация</a:t>
            </a:r>
            <a:endParaRPr lang="ru-RU" sz="2400" dirty="0" smtClean="0"/>
          </a:p>
          <a:p>
            <a:pPr>
              <a:buNone/>
            </a:pPr>
            <a:r>
              <a:rPr lang="ru-RU" sz="2400" b="1" dirty="0" smtClean="0">
                <a:solidFill>
                  <a:srgbClr val="002060"/>
                </a:solidFill>
              </a:rPr>
              <a:t>Положение о сенсорной комнате</a:t>
            </a:r>
            <a:endParaRPr lang="ru-RU" sz="2400" dirty="0" smtClean="0">
              <a:solidFill>
                <a:srgbClr val="002060"/>
              </a:solidFill>
            </a:endParaRPr>
          </a:p>
          <a:p>
            <a:pPr>
              <a:buNone/>
            </a:pPr>
            <a:r>
              <a:rPr lang="ru-RU" sz="2000" dirty="0" smtClean="0"/>
              <a:t>(Общие положения, организация работы, задачи, организация деятельности)</a:t>
            </a:r>
          </a:p>
          <a:p>
            <a:pPr>
              <a:buNone/>
            </a:pPr>
            <a:r>
              <a:rPr lang="ru-RU" sz="2400" b="1" dirty="0" smtClean="0">
                <a:solidFill>
                  <a:srgbClr val="002060"/>
                </a:solidFill>
              </a:rPr>
              <a:t>ПАСПОРТ помещения «сенсорная комната»</a:t>
            </a:r>
            <a:endParaRPr lang="ru-RU" sz="2400" dirty="0" smtClean="0">
              <a:solidFill>
                <a:srgbClr val="002060"/>
              </a:solidFill>
            </a:endParaRPr>
          </a:p>
          <a:p>
            <a:pPr>
              <a:buNone/>
            </a:pPr>
            <a:r>
              <a:rPr lang="ru-RU" sz="2000" dirty="0" smtClean="0"/>
              <a:t>(Ответственный, площадь, возможное  количество детей, опись имущества и оборудования, опись методических пособий и литературы, план развивающей и коррекционной работы с детьми, перспективный план развития помещения)</a:t>
            </a:r>
          </a:p>
          <a:p>
            <a:pPr>
              <a:buNone/>
            </a:pPr>
            <a:r>
              <a:rPr lang="ru-RU" sz="2400" b="1" dirty="0" smtClean="0">
                <a:solidFill>
                  <a:srgbClr val="002060"/>
                </a:solidFill>
              </a:rPr>
              <a:t>График работы СК</a:t>
            </a:r>
            <a:endParaRPr lang="ru-RU" sz="2400" dirty="0" smtClean="0">
              <a:solidFill>
                <a:srgbClr val="002060"/>
              </a:solidFill>
            </a:endParaRPr>
          </a:p>
          <a:p>
            <a:pPr>
              <a:buNone/>
            </a:pPr>
            <a:r>
              <a:rPr lang="ru-RU" sz="2000" dirty="0" smtClean="0"/>
              <a:t>(группы, специалисты, время) </a:t>
            </a:r>
          </a:p>
          <a:p>
            <a:pPr>
              <a:buNone/>
            </a:pPr>
            <a:r>
              <a:rPr lang="ru-RU" sz="2000" dirty="0" smtClean="0"/>
              <a:t> </a:t>
            </a:r>
            <a:r>
              <a:rPr lang="ru-RU" sz="2400" b="1" dirty="0" smtClean="0">
                <a:solidFill>
                  <a:srgbClr val="002060"/>
                </a:solidFill>
              </a:rPr>
              <a:t>Журнал учета групповых форм коррекционно-развивающей работы.</a:t>
            </a:r>
            <a:endParaRPr lang="ru-RU" sz="2000" dirty="0" smtClean="0">
              <a:solidFill>
                <a:srgbClr val="002060"/>
              </a:solidFill>
            </a:endParaRPr>
          </a:p>
          <a:p>
            <a:pPr>
              <a:buNone/>
            </a:pPr>
            <a:r>
              <a:rPr lang="ru-RU" sz="2000" dirty="0" smtClean="0"/>
              <a:t>(ответственный, состав детей, цели и задачи посещения, задействованное оборудование)</a:t>
            </a:r>
          </a:p>
          <a:p>
            <a:pPr>
              <a:buNone/>
            </a:pPr>
            <a:r>
              <a:rPr lang="ru-RU" sz="2400" b="1" dirty="0" smtClean="0">
                <a:solidFill>
                  <a:srgbClr val="002060"/>
                </a:solidFill>
              </a:rPr>
              <a:t>Журнал учета индивидуальных форм работы.</a:t>
            </a:r>
            <a:endParaRPr lang="ru-RU" sz="2400" dirty="0" smtClean="0">
              <a:solidFill>
                <a:srgbClr val="002060"/>
              </a:solidFill>
            </a:endParaRPr>
          </a:p>
          <a:p>
            <a:pPr>
              <a:buNone/>
            </a:pPr>
            <a:r>
              <a:rPr lang="ru-RU" sz="2000" dirty="0" smtClean="0"/>
              <a:t>(ответственный, ребенок, цели и задачи посещения, задействованное оборудование)</a:t>
            </a:r>
          </a:p>
          <a:p>
            <a:pPr>
              <a:buNone/>
            </a:pPr>
            <a:r>
              <a:rPr lang="ru-RU" sz="2400" b="1" dirty="0" smtClean="0">
                <a:solidFill>
                  <a:srgbClr val="002060"/>
                </a:solidFill>
              </a:rPr>
              <a:t>Методические рекомендации, аннотация.</a:t>
            </a:r>
            <a:endParaRPr lang="ru-RU" sz="2400" dirty="0" smtClean="0">
              <a:solidFill>
                <a:srgbClr val="002060"/>
              </a:solidFill>
            </a:endParaRPr>
          </a:p>
          <a:p>
            <a:pPr>
              <a:buNone/>
            </a:pPr>
            <a:endParaRPr lang="ru-RU" sz="2000" dirty="0" smtClean="0"/>
          </a:p>
        </p:txBody>
      </p:sp>
      <p:sp>
        <p:nvSpPr>
          <p:cNvPr id="4" name="Rectangle 1"/>
          <p:cNvSpPr>
            <a:spLocks noGrp="1" noChangeArrowheads="1"/>
          </p:cNvSpPr>
          <p:nvPr>
            <p:ph type="title"/>
          </p:nvPr>
        </p:nvSpPr>
        <p:spPr bwMode="auto">
          <a:xfrm>
            <a:off x="571472" y="0"/>
            <a:ext cx="8229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Aft>
                <a:spcPct val="0"/>
              </a:spcAft>
            </a:pPr>
            <a:r>
              <a:rPr lang="ru-RU" sz="2800" dirty="0" smtClean="0">
                <a:solidFill>
                  <a:schemeClr val="tx1"/>
                </a:solidFill>
                <a:effectLst/>
              </a:rPr>
              <a:t>Организация работы в СК</a:t>
            </a:r>
            <a:endParaRPr kumimoji="0" lang="ru-RU" sz="32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jpg"/>
          <p:cNvPicPr>
            <a:picLocks noGrp="1" noChangeAspect="1"/>
          </p:cNvPicPr>
          <p:nvPr>
            <p:ph idx="1"/>
          </p:nvPr>
        </p:nvPicPr>
        <p:blipFill>
          <a:blip r:embed="rId2">
            <a:lum bright="28000" contrast="6000"/>
          </a:blip>
          <a:stretch>
            <a:fillRect/>
          </a:stretch>
        </p:blipFill>
        <p:spPr>
          <a:xfrm>
            <a:off x="-26147" y="0"/>
            <a:ext cx="9170147" cy="6861380"/>
          </a:xfrm>
        </p:spPr>
      </p:pic>
      <p:sp>
        <p:nvSpPr>
          <p:cNvPr id="2" name="Заголовок 1"/>
          <p:cNvSpPr>
            <a:spLocks noGrp="1"/>
          </p:cNvSpPr>
          <p:nvPr>
            <p:ph type="title"/>
          </p:nvPr>
        </p:nvSpPr>
        <p:spPr>
          <a:xfrm>
            <a:off x="500034" y="2643182"/>
            <a:ext cx="8229600" cy="1143000"/>
          </a:xfrm>
        </p:spPr>
        <p:txBody>
          <a:bodyPr>
            <a:normAutofit fontScale="90000"/>
          </a:bodyPr>
          <a:lstStyle/>
          <a:p>
            <a:r>
              <a:rPr lang="ru-RU" sz="11500" dirty="0" smtClean="0">
                <a:solidFill>
                  <a:schemeClr val="tx2">
                    <a:lumMod val="25000"/>
                  </a:schemeClr>
                </a:solidFill>
                <a:effectLst/>
              </a:rPr>
              <a:t>Спасибо за внимание!</a:t>
            </a:r>
            <a:endParaRPr lang="ru-RU" sz="11500" dirty="0">
              <a:solidFill>
                <a:schemeClr val="tx2">
                  <a:lumMod val="25000"/>
                </a:schemeClr>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214282" y="428604"/>
          <a:ext cx="8929718" cy="6072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Сухой бассейн с подсветкой</a:t>
            </a:r>
            <a:endParaRPr lang="ru-RU" sz="3200" dirty="0">
              <a:solidFill>
                <a:schemeClr val="tx1"/>
              </a:solidFill>
            </a:endParaRPr>
          </a:p>
        </p:txBody>
      </p:sp>
      <p:pic>
        <p:nvPicPr>
          <p:cNvPr id="4" name="Содержимое 3" descr="interaktiv_3.jpg"/>
          <p:cNvPicPr>
            <a:picLocks noGrp="1" noChangeAspect="1"/>
          </p:cNvPicPr>
          <p:nvPr>
            <p:ph idx="1"/>
          </p:nvPr>
        </p:nvPicPr>
        <p:blipFill>
          <a:blip r:embed="rId2"/>
          <a:stretch>
            <a:fillRect/>
          </a:stretch>
        </p:blipFill>
        <p:spPr>
          <a:xfrm>
            <a:off x="357158" y="1428736"/>
            <a:ext cx="5072098" cy="4929222"/>
          </a:xfrm>
        </p:spPr>
      </p:pic>
      <p:sp>
        <p:nvSpPr>
          <p:cNvPr id="5" name="Прямоугольник 4"/>
          <p:cNvSpPr/>
          <p:nvPr/>
        </p:nvSpPr>
        <p:spPr>
          <a:xfrm>
            <a:off x="5429256" y="1428736"/>
            <a:ext cx="3429024" cy="49292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rPr>
              <a:t>Полупрозрачные шарики со светооптической системой.</a:t>
            </a:r>
          </a:p>
          <a:p>
            <a:pPr algn="ctr"/>
            <a:r>
              <a:rPr lang="ru-RU" sz="2800" dirty="0" smtClean="0">
                <a:solidFill>
                  <a:schemeClr val="tx1"/>
                </a:solidFill>
              </a:rPr>
              <a:t>Завораживающее, расслабляющее зрелище.</a:t>
            </a:r>
          </a:p>
          <a:p>
            <a:pPr algn="ctr"/>
            <a:r>
              <a:rPr lang="ru-RU" sz="2800" dirty="0" smtClean="0">
                <a:solidFill>
                  <a:schemeClr val="tx1"/>
                </a:solidFill>
              </a:rPr>
              <a:t>Как релаксация, так и активные игры с возможностью выбора цвета.</a:t>
            </a:r>
          </a:p>
          <a:p>
            <a:pPr algn="ct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Пуфик-кресло «Груша»</a:t>
            </a:r>
            <a:endParaRPr lang="ru-RU" sz="3200" dirty="0">
              <a:solidFill>
                <a:schemeClr val="tx1"/>
              </a:solidFill>
            </a:endParaRPr>
          </a:p>
        </p:txBody>
      </p:sp>
      <p:sp>
        <p:nvSpPr>
          <p:cNvPr id="8" name="Прямоугольник 7"/>
          <p:cNvSpPr/>
          <p:nvPr/>
        </p:nvSpPr>
        <p:spPr>
          <a:xfrm>
            <a:off x="4786314" y="1500174"/>
            <a:ext cx="4357686" cy="4857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С пенополистирольными гранулами.</a:t>
            </a:r>
          </a:p>
          <a:p>
            <a:pPr algn="ctr"/>
            <a:r>
              <a:rPr lang="ru-RU" sz="3200" dirty="0" smtClean="0"/>
              <a:t>Идеальная опора для сидения с расслаблением мышц спины. Эффект легкого точечного массажа, сухого тепла. </a:t>
            </a:r>
            <a:endParaRPr lang="ru-RU" sz="3200" dirty="0"/>
          </a:p>
        </p:txBody>
      </p:sp>
      <p:pic>
        <p:nvPicPr>
          <p:cNvPr id="10" name="Содержимое 9" descr="1155_1548_al291pufik-kreslogrushasgranulami.jpg"/>
          <p:cNvPicPr>
            <a:picLocks noGrp="1" noChangeAspect="1"/>
          </p:cNvPicPr>
          <p:nvPr>
            <p:ph idx="1"/>
          </p:nvPr>
        </p:nvPicPr>
        <p:blipFill>
          <a:blip r:embed="rId2"/>
          <a:stretch>
            <a:fillRect/>
          </a:stretch>
        </p:blipFill>
        <p:spPr>
          <a:xfrm>
            <a:off x="211034" y="1643050"/>
            <a:ext cx="4432403" cy="464347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fontScale="90000"/>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Детское складное кресло «</a:t>
            </a:r>
            <a:r>
              <a:rPr lang="ru-RU" sz="3200" dirty="0" err="1" smtClean="0">
                <a:solidFill>
                  <a:schemeClr val="tx1"/>
                </a:solidFill>
              </a:rPr>
              <a:t>Трансформер</a:t>
            </a:r>
            <a:r>
              <a:rPr lang="ru-RU" sz="3200" dirty="0" smtClean="0">
                <a:solidFill>
                  <a:schemeClr val="tx1"/>
                </a:solidFill>
              </a:rPr>
              <a:t>»</a:t>
            </a:r>
            <a:endParaRPr lang="ru-RU" sz="3200" dirty="0">
              <a:solidFill>
                <a:schemeClr val="tx1"/>
              </a:solidFill>
            </a:endParaRPr>
          </a:p>
        </p:txBody>
      </p:sp>
      <p:pic>
        <p:nvPicPr>
          <p:cNvPr id="7" name="Содержимое 6" descr="25072012288___transformer (1).jpg"/>
          <p:cNvPicPr>
            <a:picLocks noGrp="1" noChangeAspect="1"/>
          </p:cNvPicPr>
          <p:nvPr>
            <p:ph idx="1"/>
          </p:nvPr>
        </p:nvPicPr>
        <p:blipFill>
          <a:blip r:embed="rId2"/>
          <a:stretch>
            <a:fillRect/>
          </a:stretch>
        </p:blipFill>
        <p:spPr>
          <a:xfrm>
            <a:off x="500034" y="1500174"/>
            <a:ext cx="4708525" cy="4708525"/>
          </a:xfrm>
        </p:spPr>
      </p:pic>
      <p:sp>
        <p:nvSpPr>
          <p:cNvPr id="8" name="Прямоугольник 7"/>
          <p:cNvSpPr/>
          <p:nvPr/>
        </p:nvSpPr>
        <p:spPr>
          <a:xfrm>
            <a:off x="5214942" y="1500174"/>
            <a:ext cx="3929058" cy="47149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Компактный кубик,  позволяет принять удобную расслабляющую позу, отдохнуть и спокойно наблюдать за происходящим вокруг.</a:t>
            </a:r>
            <a:endParaRPr lang="ru-RU"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Детский игровой сухой душ</a:t>
            </a:r>
            <a:endParaRPr lang="ru-RU" sz="3200" dirty="0">
              <a:solidFill>
                <a:schemeClr val="tx1"/>
              </a:solidFill>
            </a:endParaRPr>
          </a:p>
        </p:txBody>
      </p:sp>
      <p:sp>
        <p:nvSpPr>
          <p:cNvPr id="8" name="Прямоугольник 7"/>
          <p:cNvSpPr/>
          <p:nvPr/>
        </p:nvSpPr>
        <p:spPr>
          <a:xfrm>
            <a:off x="4572000" y="1428736"/>
            <a:ext cx="4572000" cy="5429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200" dirty="0" smtClean="0"/>
              <a:t>Шелковые ленты спускаются вниз, словно струи воды; их приятно трогать, перебирать в руках, сквозь них можно проходить, касаясь лицом. Основанием сухого душа служит безопасное пластиковое зеркало. Разноцветные «струи» стимулируют тактильные ощущения, помогают восприятию пространства и своего тела в этом пространстве. Зайдя внутрь можно посмотреть вверх и увидеть себя. За «струями» лент можно спрятаться от внешнего мира, что особенно подходит для </a:t>
            </a:r>
            <a:r>
              <a:rPr lang="ru-RU" sz="2200" dirty="0" err="1" smtClean="0"/>
              <a:t>аутичных</a:t>
            </a:r>
            <a:r>
              <a:rPr lang="ru-RU" sz="2200" dirty="0" smtClean="0"/>
              <a:t> детей. </a:t>
            </a:r>
            <a:endParaRPr lang="ru-RU" sz="2200" dirty="0"/>
          </a:p>
        </p:txBody>
      </p:sp>
      <p:pic>
        <p:nvPicPr>
          <p:cNvPr id="6" name="Содержимое 5" descr="AL416 suh dush.jpg"/>
          <p:cNvPicPr>
            <a:picLocks noGrp="1" noChangeAspect="1"/>
          </p:cNvPicPr>
          <p:nvPr>
            <p:ph idx="1"/>
          </p:nvPr>
        </p:nvPicPr>
        <p:blipFill>
          <a:blip r:embed="rId2"/>
          <a:stretch>
            <a:fillRect/>
          </a:stretch>
        </p:blipFill>
        <p:spPr>
          <a:xfrm>
            <a:off x="142845" y="1493572"/>
            <a:ext cx="4500594" cy="5221576"/>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Музыкальное кресло-подушка.</a:t>
            </a:r>
            <a:endParaRPr lang="ru-RU" sz="3200" dirty="0">
              <a:solidFill>
                <a:schemeClr val="tx1"/>
              </a:solidFill>
            </a:endParaRPr>
          </a:p>
        </p:txBody>
      </p:sp>
      <p:sp>
        <p:nvSpPr>
          <p:cNvPr id="8" name="Прямоугольник 7"/>
          <p:cNvSpPr/>
          <p:nvPr/>
        </p:nvSpPr>
        <p:spPr>
          <a:xfrm>
            <a:off x="3929058" y="1428736"/>
            <a:ext cx="5214942" cy="54292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Кресло-подушка - удобное сидение, наполненное полистирольными гранулами, благодаря которым в нем удобно сидеть и лежать. Кресло принимает форму тела и служат идеальной опорой для сидящего или лежащего человека. Встроенные в кресло колонки от музыкального центра создают вибрацию, как бы проникающую в тело. Музыка в сочетании с приятной вибрацией, исходящей из глубин кресла, обладает огромным терапевтическим эффектом, расслабляет напряженные мышцы, успокаивает, снижает тревожность и нормализует циркуляцию крови. Кресло предоставляет возможность почувствовать массаж всем телом. Уровень вибрации можно регулировать ручкой громкости</a:t>
            </a:r>
            <a:r>
              <a:rPr lang="ru-RU" dirty="0" smtClean="0"/>
              <a:t>. </a:t>
            </a:r>
            <a:endParaRPr lang="ru-RU" sz="2200" dirty="0"/>
          </a:p>
        </p:txBody>
      </p:sp>
      <p:pic>
        <p:nvPicPr>
          <p:cNvPr id="7" name="Содержимое 6" descr="AL512 muzik pufik.jpg"/>
          <p:cNvPicPr>
            <a:picLocks noGrp="1" noChangeAspect="1"/>
          </p:cNvPicPr>
          <p:nvPr>
            <p:ph idx="1"/>
          </p:nvPr>
        </p:nvPicPr>
        <p:blipFill>
          <a:blip r:embed="rId2"/>
          <a:stretch>
            <a:fillRect/>
          </a:stretch>
        </p:blipFill>
        <p:spPr>
          <a:xfrm>
            <a:off x="0" y="1928802"/>
            <a:ext cx="3929090" cy="406558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txBody>
          <a:bodyPr>
            <a:normAutofit/>
          </a:bodyPr>
          <a:lstStyle/>
          <a:p>
            <a:r>
              <a:rPr lang="ru-RU" sz="3200" dirty="0" smtClean="0">
                <a:solidFill>
                  <a:srgbClr val="FFC000"/>
                </a:solidFill>
              </a:rPr>
              <a:t>Оборудование комнаты.</a:t>
            </a:r>
            <a:br>
              <a:rPr lang="ru-RU" sz="3200" dirty="0" smtClean="0">
                <a:solidFill>
                  <a:srgbClr val="FFC000"/>
                </a:solidFill>
              </a:rPr>
            </a:br>
            <a:r>
              <a:rPr lang="ru-RU" sz="3200" dirty="0" smtClean="0">
                <a:solidFill>
                  <a:schemeClr val="tx1"/>
                </a:solidFill>
              </a:rPr>
              <a:t>Детское игровое панно «Звездное небо»</a:t>
            </a:r>
            <a:endParaRPr lang="ru-RU" sz="3200" dirty="0">
              <a:solidFill>
                <a:schemeClr val="tx1"/>
              </a:solidFill>
            </a:endParaRPr>
          </a:p>
        </p:txBody>
      </p:sp>
      <p:sp>
        <p:nvSpPr>
          <p:cNvPr id="8" name="Прямоугольник 7"/>
          <p:cNvSpPr/>
          <p:nvPr/>
        </p:nvSpPr>
        <p:spPr>
          <a:xfrm>
            <a:off x="4357686" y="1785926"/>
            <a:ext cx="4786314" cy="41434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t>В черный пластик вмонтированы фиброволокна. </a:t>
            </a:r>
            <a:br>
              <a:rPr lang="ru-RU" sz="2800" dirty="0" smtClean="0"/>
            </a:br>
            <a:r>
              <a:rPr lang="ru-RU" sz="2800" dirty="0" smtClean="0"/>
              <a:t>"Звезды" и "метеориты" то загораясь, то затухая завораживают, привлекают внимание. Создает эффект звездного неба. Возможность прикоснуться к звездам. Понятие макропространства.</a:t>
            </a:r>
            <a:endParaRPr lang="ru-RU" sz="2800" dirty="0"/>
          </a:p>
        </p:txBody>
      </p:sp>
      <p:pic>
        <p:nvPicPr>
          <p:cNvPr id="6" name="Содержимое 5" descr="uu_kbvr.jpg"/>
          <p:cNvPicPr>
            <a:picLocks noGrp="1" noChangeAspect="1"/>
          </p:cNvPicPr>
          <p:nvPr>
            <p:ph idx="1"/>
          </p:nvPr>
        </p:nvPicPr>
        <p:blipFill>
          <a:blip r:embed="rId2"/>
          <a:stretch>
            <a:fillRect/>
          </a:stretch>
        </p:blipFill>
        <p:spPr>
          <a:xfrm>
            <a:off x="214282" y="1785926"/>
            <a:ext cx="4065583" cy="4065583"/>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432</TotalTime>
  <Words>937</Words>
  <PresentationFormat>Экран (4:3)</PresentationFormat>
  <Paragraphs>137</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Апекс</vt:lpstr>
      <vt:lpstr>Волшебный мир сенсорной комнаты </vt:lpstr>
      <vt:lpstr>Слайд 2</vt:lpstr>
      <vt:lpstr>Слайд 3</vt:lpstr>
      <vt:lpstr>Оборудование комнаты. Сухой бассейн с подсветкой</vt:lpstr>
      <vt:lpstr>Оборудование комнаты. Пуфик-кресло «Груша»</vt:lpstr>
      <vt:lpstr>Оборудование комнаты. Детское складное кресло «Трансформер»</vt:lpstr>
      <vt:lpstr>Оборудование комнаты. Детский игровой сухой душ</vt:lpstr>
      <vt:lpstr>Оборудование комнаты. Музыкальное кресло-подушка.</vt:lpstr>
      <vt:lpstr>Оборудование комнаты. Детское игровое панно «Звездное небо»</vt:lpstr>
      <vt:lpstr>Оборудование комнаты. Детское игровое панно «Светящиеся нити»</vt:lpstr>
      <vt:lpstr>Оборудование комнаты. Ковер «Звездное небо»</vt:lpstr>
      <vt:lpstr>Оборудование комнаты.  пучок фиброоптических волокон с боковым свечения «Звездный дождь»</vt:lpstr>
      <vt:lpstr>Оборудование комнаты.  Панель светозвуковая интерактивная «Музыкальные квадраты»</vt:lpstr>
      <vt:lpstr>Оборудование комнаты.  Модуль для прогона шаров открытый настенный</vt:lpstr>
      <vt:lpstr>Оборудование комнаты.  Прибор динамической заливки света </vt:lpstr>
      <vt:lpstr>Оборудование комнаты.  Световой стол для рисования песком.  </vt:lpstr>
      <vt:lpstr>Оборудование комнаты.  Рамки дидактические.</vt:lpstr>
      <vt:lpstr>Организация работы в СК</vt:lpstr>
      <vt:lpstr>Организация работы в СК</vt:lpstr>
      <vt:lpstr>Организация работы в СК</vt:lpstr>
      <vt:lpstr>Организация работы в СК</vt:lpstr>
      <vt:lpstr>Организация работы в СК</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Пользователь</cp:lastModifiedBy>
  <cp:revision>46</cp:revision>
  <dcterms:created xsi:type="dcterms:W3CDTF">2013-03-20T06:00:41Z</dcterms:created>
  <dcterms:modified xsi:type="dcterms:W3CDTF">2013-07-03T11:59:47Z</dcterms:modified>
</cp:coreProperties>
</file>