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F74B"/>
    <a:srgbClr val="F24C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66387-617D-445A-8E0B-2DFA190A0D9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5C62A1-6B39-47D5-AAFA-AE3E9915D4B2}">
      <dgm:prSet phldrT="[Текст]"/>
      <dgm:spPr/>
      <dgm:t>
        <a:bodyPr/>
        <a:lstStyle/>
        <a:p>
          <a:r>
            <a:rPr lang="ru-RU" dirty="0" smtClean="0"/>
            <a:t>Цикл бесед</a:t>
          </a:r>
          <a:endParaRPr lang="ru-RU" dirty="0"/>
        </a:p>
      </dgm:t>
    </dgm:pt>
    <dgm:pt modelId="{4DBFE3F1-5F21-4037-8529-791BB9B4FD4E}" type="parTrans" cxnId="{7D528BCC-779D-4B9A-B3DF-A9A9CA9FF0DC}">
      <dgm:prSet/>
      <dgm:spPr/>
      <dgm:t>
        <a:bodyPr/>
        <a:lstStyle/>
        <a:p>
          <a:endParaRPr lang="ru-RU"/>
        </a:p>
      </dgm:t>
    </dgm:pt>
    <dgm:pt modelId="{A039F36F-1FEC-4C78-85BB-C2CD4F0CCED9}" type="sibTrans" cxnId="{7D528BCC-779D-4B9A-B3DF-A9A9CA9FF0DC}">
      <dgm:prSet/>
      <dgm:spPr/>
      <dgm:t>
        <a:bodyPr/>
        <a:lstStyle/>
        <a:p>
          <a:endParaRPr lang="ru-RU"/>
        </a:p>
      </dgm:t>
    </dgm:pt>
    <dgm:pt modelId="{04979B20-282B-4EB5-A47D-53294717273C}">
      <dgm:prSet phldrT="[Текст]"/>
      <dgm:spPr/>
      <dgm:t>
        <a:bodyPr/>
        <a:lstStyle/>
        <a:p>
          <a:r>
            <a:rPr lang="ru-RU" dirty="0" smtClean="0"/>
            <a:t>Познавательные занятия, экскурсии.</a:t>
          </a:r>
          <a:endParaRPr lang="ru-RU" dirty="0"/>
        </a:p>
      </dgm:t>
    </dgm:pt>
    <dgm:pt modelId="{12BF0963-2072-4896-B428-E1C761C59FFB}" type="parTrans" cxnId="{46F8A319-6913-4FF2-9036-D234EB1AA289}">
      <dgm:prSet/>
      <dgm:spPr/>
      <dgm:t>
        <a:bodyPr/>
        <a:lstStyle/>
        <a:p>
          <a:endParaRPr lang="ru-RU"/>
        </a:p>
      </dgm:t>
    </dgm:pt>
    <dgm:pt modelId="{87E9D370-F147-46A5-8B2A-570443FF7948}" type="sibTrans" cxnId="{46F8A319-6913-4FF2-9036-D234EB1AA289}">
      <dgm:prSet/>
      <dgm:spPr/>
      <dgm:t>
        <a:bodyPr/>
        <a:lstStyle/>
        <a:p>
          <a:endParaRPr lang="ru-RU"/>
        </a:p>
      </dgm:t>
    </dgm:pt>
    <dgm:pt modelId="{954F89E4-E2D7-4750-98A0-B6C7FF253B86}">
      <dgm:prSet phldrT="[Текст]"/>
      <dgm:spPr/>
      <dgm:t>
        <a:bodyPr/>
        <a:lstStyle/>
        <a:p>
          <a:r>
            <a:rPr lang="ru-RU" dirty="0" smtClean="0"/>
            <a:t>Чтение художественной литературы. Рассматривание иллюстраций.</a:t>
          </a:r>
          <a:endParaRPr lang="ru-RU" dirty="0"/>
        </a:p>
      </dgm:t>
    </dgm:pt>
    <dgm:pt modelId="{7793CDF8-8421-438D-AEF5-6A2903EA73C3}" type="parTrans" cxnId="{DBA15805-1E70-46F3-960C-CB531E824C69}">
      <dgm:prSet/>
      <dgm:spPr/>
      <dgm:t>
        <a:bodyPr/>
        <a:lstStyle/>
        <a:p>
          <a:endParaRPr lang="ru-RU"/>
        </a:p>
      </dgm:t>
    </dgm:pt>
    <dgm:pt modelId="{87FAD1E9-0969-4A30-9205-FFFD7704D7FC}" type="sibTrans" cxnId="{DBA15805-1E70-46F3-960C-CB531E824C69}">
      <dgm:prSet/>
      <dgm:spPr/>
      <dgm:t>
        <a:bodyPr/>
        <a:lstStyle/>
        <a:p>
          <a:endParaRPr lang="ru-RU"/>
        </a:p>
      </dgm:t>
    </dgm:pt>
    <dgm:pt modelId="{CFF02063-7CDA-4A44-8131-897D99CE13E2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Сюжетно-ролевые, дидактические игры</a:t>
          </a:r>
          <a:endParaRPr lang="ru-RU" dirty="0"/>
        </a:p>
      </dgm:t>
    </dgm:pt>
    <dgm:pt modelId="{B7BD9CF9-CA6F-47BD-8475-30B065D16C2F}" type="parTrans" cxnId="{E1E9D0FF-F8F8-4EC1-AEB5-9E989CF2E56C}">
      <dgm:prSet/>
      <dgm:spPr/>
      <dgm:t>
        <a:bodyPr/>
        <a:lstStyle/>
        <a:p>
          <a:endParaRPr lang="ru-RU"/>
        </a:p>
      </dgm:t>
    </dgm:pt>
    <dgm:pt modelId="{648F2B42-2321-4425-B9D8-EB9080803A69}" type="sibTrans" cxnId="{E1E9D0FF-F8F8-4EC1-AEB5-9E989CF2E56C}">
      <dgm:prSet/>
      <dgm:spPr/>
      <dgm:t>
        <a:bodyPr/>
        <a:lstStyle/>
        <a:p>
          <a:endParaRPr lang="ru-RU"/>
        </a:p>
      </dgm:t>
    </dgm:pt>
    <dgm:pt modelId="{3D545ED5-9365-4935-926D-C0EEEE70980D}">
      <dgm:prSet phldrT="[Текст]"/>
      <dgm:spPr/>
      <dgm:t>
        <a:bodyPr/>
        <a:lstStyle/>
        <a:p>
          <a:r>
            <a:rPr lang="ru-RU" dirty="0" smtClean="0"/>
            <a:t>Совместное творчество детей и взрослых</a:t>
          </a:r>
          <a:endParaRPr lang="ru-RU" dirty="0"/>
        </a:p>
      </dgm:t>
    </dgm:pt>
    <dgm:pt modelId="{9FC5B75D-61E3-406E-B82F-AAC9DE6163E0}" type="parTrans" cxnId="{976A59A1-C7B4-4FBC-A26E-850AF87E9B3E}">
      <dgm:prSet/>
      <dgm:spPr/>
      <dgm:t>
        <a:bodyPr/>
        <a:lstStyle/>
        <a:p>
          <a:endParaRPr lang="ru-RU"/>
        </a:p>
      </dgm:t>
    </dgm:pt>
    <dgm:pt modelId="{A274F575-45BE-43BC-90BD-1199B697C03D}" type="sibTrans" cxnId="{976A59A1-C7B4-4FBC-A26E-850AF87E9B3E}">
      <dgm:prSet/>
      <dgm:spPr/>
      <dgm:t>
        <a:bodyPr/>
        <a:lstStyle/>
        <a:p>
          <a:endParaRPr lang="ru-RU"/>
        </a:p>
      </dgm:t>
    </dgm:pt>
    <dgm:pt modelId="{6AA117CF-9348-4CFF-9320-07D50D8C454F}" type="pres">
      <dgm:prSet presAssocID="{B1A66387-617D-445A-8E0B-2DFA190A0D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AE117A-7152-4572-9C47-55C82A8FE660}" type="pres">
      <dgm:prSet presAssocID="{285C62A1-6B39-47D5-AAFA-AE3E9915D4B2}" presName="node" presStyleLbl="node1" presStyleIdx="0" presStyleCnt="5" custScaleX="77521" custScaleY="97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4D9BD-F040-4332-81F3-1F727279137F}" type="pres">
      <dgm:prSet presAssocID="{A039F36F-1FEC-4C78-85BB-C2CD4F0CCED9}" presName="sibTrans" presStyleCnt="0"/>
      <dgm:spPr/>
    </dgm:pt>
    <dgm:pt modelId="{4E74F470-9285-446F-8012-009A78C08720}" type="pres">
      <dgm:prSet presAssocID="{04979B20-282B-4EB5-A47D-53294717273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7AF80-2D4F-407D-A6BF-ED05F500CF59}" type="pres">
      <dgm:prSet presAssocID="{87E9D370-F147-46A5-8B2A-570443FF7948}" presName="sibTrans" presStyleCnt="0"/>
      <dgm:spPr/>
    </dgm:pt>
    <dgm:pt modelId="{14A4CB33-FBCC-4127-8556-C20D1DB78443}" type="pres">
      <dgm:prSet presAssocID="{954F89E4-E2D7-4750-98A0-B6C7FF253B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D109D-6945-4B8A-B422-0E57F6BA2EAE}" type="pres">
      <dgm:prSet presAssocID="{87FAD1E9-0969-4A30-9205-FFFD7704D7FC}" presName="sibTrans" presStyleCnt="0"/>
      <dgm:spPr/>
    </dgm:pt>
    <dgm:pt modelId="{4213276A-A4F4-442A-B818-EB82549B5F44}" type="pres">
      <dgm:prSet presAssocID="{CFF02063-7CDA-4A44-8131-897D99CE13E2}" presName="node" presStyleLbl="node1" presStyleIdx="3" presStyleCnt="5" custScaleY="89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F125A-27F5-4D8D-94AD-69E7D83E04A5}" type="pres">
      <dgm:prSet presAssocID="{648F2B42-2321-4425-B9D8-EB9080803A69}" presName="sibTrans" presStyleCnt="0"/>
      <dgm:spPr/>
    </dgm:pt>
    <dgm:pt modelId="{51B3D6EF-7114-40AF-BB54-7C9214D1FFC0}" type="pres">
      <dgm:prSet presAssocID="{3D545ED5-9365-4935-926D-C0EEEE70980D}" presName="node" presStyleLbl="node1" presStyleIdx="4" presStyleCnt="5" custScaleY="89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B7B4B9-F305-4EF0-9D1C-8E7DF5CF1AB4}" type="presOf" srcId="{B1A66387-617D-445A-8E0B-2DFA190A0D9F}" destId="{6AA117CF-9348-4CFF-9320-07D50D8C454F}" srcOrd="0" destOrd="0" presId="urn:microsoft.com/office/officeart/2005/8/layout/default"/>
    <dgm:cxn modelId="{976A59A1-C7B4-4FBC-A26E-850AF87E9B3E}" srcId="{B1A66387-617D-445A-8E0B-2DFA190A0D9F}" destId="{3D545ED5-9365-4935-926D-C0EEEE70980D}" srcOrd="4" destOrd="0" parTransId="{9FC5B75D-61E3-406E-B82F-AAC9DE6163E0}" sibTransId="{A274F575-45BE-43BC-90BD-1199B697C03D}"/>
    <dgm:cxn modelId="{4BA95F58-F9A1-4EFE-8ED1-8FEC2D0FCF76}" type="presOf" srcId="{04979B20-282B-4EB5-A47D-53294717273C}" destId="{4E74F470-9285-446F-8012-009A78C08720}" srcOrd="0" destOrd="0" presId="urn:microsoft.com/office/officeart/2005/8/layout/default"/>
    <dgm:cxn modelId="{E1E9D0FF-F8F8-4EC1-AEB5-9E989CF2E56C}" srcId="{B1A66387-617D-445A-8E0B-2DFA190A0D9F}" destId="{CFF02063-7CDA-4A44-8131-897D99CE13E2}" srcOrd="3" destOrd="0" parTransId="{B7BD9CF9-CA6F-47BD-8475-30B065D16C2F}" sibTransId="{648F2B42-2321-4425-B9D8-EB9080803A69}"/>
    <dgm:cxn modelId="{3202C5EE-22FF-4CD6-B7ED-9F55B2548F2A}" type="presOf" srcId="{285C62A1-6B39-47D5-AAFA-AE3E9915D4B2}" destId="{4FAE117A-7152-4572-9C47-55C82A8FE660}" srcOrd="0" destOrd="0" presId="urn:microsoft.com/office/officeart/2005/8/layout/default"/>
    <dgm:cxn modelId="{46F8A319-6913-4FF2-9036-D234EB1AA289}" srcId="{B1A66387-617D-445A-8E0B-2DFA190A0D9F}" destId="{04979B20-282B-4EB5-A47D-53294717273C}" srcOrd="1" destOrd="0" parTransId="{12BF0963-2072-4896-B428-E1C761C59FFB}" sibTransId="{87E9D370-F147-46A5-8B2A-570443FF7948}"/>
    <dgm:cxn modelId="{5FC419D3-EF38-46E7-ADEE-C113D68734CF}" type="presOf" srcId="{954F89E4-E2D7-4750-98A0-B6C7FF253B86}" destId="{14A4CB33-FBCC-4127-8556-C20D1DB78443}" srcOrd="0" destOrd="0" presId="urn:microsoft.com/office/officeart/2005/8/layout/default"/>
    <dgm:cxn modelId="{38D9278A-2B90-4560-BE3B-DB67CD9ECB59}" type="presOf" srcId="{3D545ED5-9365-4935-926D-C0EEEE70980D}" destId="{51B3D6EF-7114-40AF-BB54-7C9214D1FFC0}" srcOrd="0" destOrd="0" presId="urn:microsoft.com/office/officeart/2005/8/layout/default"/>
    <dgm:cxn modelId="{DBA15805-1E70-46F3-960C-CB531E824C69}" srcId="{B1A66387-617D-445A-8E0B-2DFA190A0D9F}" destId="{954F89E4-E2D7-4750-98A0-B6C7FF253B86}" srcOrd="2" destOrd="0" parTransId="{7793CDF8-8421-438D-AEF5-6A2903EA73C3}" sibTransId="{87FAD1E9-0969-4A30-9205-FFFD7704D7FC}"/>
    <dgm:cxn modelId="{7D528BCC-779D-4B9A-B3DF-A9A9CA9FF0DC}" srcId="{B1A66387-617D-445A-8E0B-2DFA190A0D9F}" destId="{285C62A1-6B39-47D5-AAFA-AE3E9915D4B2}" srcOrd="0" destOrd="0" parTransId="{4DBFE3F1-5F21-4037-8529-791BB9B4FD4E}" sibTransId="{A039F36F-1FEC-4C78-85BB-C2CD4F0CCED9}"/>
    <dgm:cxn modelId="{71946128-96A1-4BDD-A888-BB427493295D}" type="presOf" srcId="{CFF02063-7CDA-4A44-8131-897D99CE13E2}" destId="{4213276A-A4F4-442A-B818-EB82549B5F44}" srcOrd="0" destOrd="0" presId="urn:microsoft.com/office/officeart/2005/8/layout/default"/>
    <dgm:cxn modelId="{0E1AD287-819A-4A12-8C2D-41EE5A5AF615}" type="presParOf" srcId="{6AA117CF-9348-4CFF-9320-07D50D8C454F}" destId="{4FAE117A-7152-4572-9C47-55C82A8FE660}" srcOrd="0" destOrd="0" presId="urn:microsoft.com/office/officeart/2005/8/layout/default"/>
    <dgm:cxn modelId="{CA2D80D3-C09C-4814-B377-691E43E475AB}" type="presParOf" srcId="{6AA117CF-9348-4CFF-9320-07D50D8C454F}" destId="{AD74D9BD-F040-4332-81F3-1F727279137F}" srcOrd="1" destOrd="0" presId="urn:microsoft.com/office/officeart/2005/8/layout/default"/>
    <dgm:cxn modelId="{780669C8-F4BA-4C58-8F19-DE9C9F83C436}" type="presParOf" srcId="{6AA117CF-9348-4CFF-9320-07D50D8C454F}" destId="{4E74F470-9285-446F-8012-009A78C08720}" srcOrd="2" destOrd="0" presId="urn:microsoft.com/office/officeart/2005/8/layout/default"/>
    <dgm:cxn modelId="{2EC3EA55-F50B-4C89-A096-5B44B73CFC78}" type="presParOf" srcId="{6AA117CF-9348-4CFF-9320-07D50D8C454F}" destId="{4417AF80-2D4F-407D-A6BF-ED05F500CF59}" srcOrd="3" destOrd="0" presId="urn:microsoft.com/office/officeart/2005/8/layout/default"/>
    <dgm:cxn modelId="{35828E0D-AB05-4F17-BA8F-3579D904E8A8}" type="presParOf" srcId="{6AA117CF-9348-4CFF-9320-07D50D8C454F}" destId="{14A4CB33-FBCC-4127-8556-C20D1DB78443}" srcOrd="4" destOrd="0" presId="urn:microsoft.com/office/officeart/2005/8/layout/default"/>
    <dgm:cxn modelId="{61DC5D41-E29F-4D2E-ADD6-9C549A7A8259}" type="presParOf" srcId="{6AA117CF-9348-4CFF-9320-07D50D8C454F}" destId="{017D109D-6945-4B8A-B422-0E57F6BA2EAE}" srcOrd="5" destOrd="0" presId="urn:microsoft.com/office/officeart/2005/8/layout/default"/>
    <dgm:cxn modelId="{C0913387-9DA6-4A28-B9B4-5B011C8A1114}" type="presParOf" srcId="{6AA117CF-9348-4CFF-9320-07D50D8C454F}" destId="{4213276A-A4F4-442A-B818-EB82549B5F44}" srcOrd="6" destOrd="0" presId="urn:microsoft.com/office/officeart/2005/8/layout/default"/>
    <dgm:cxn modelId="{926F101D-30FB-4F1D-A14A-1B36CD78094E}" type="presParOf" srcId="{6AA117CF-9348-4CFF-9320-07D50D8C454F}" destId="{60EF125A-27F5-4D8D-94AD-69E7D83E04A5}" srcOrd="7" destOrd="0" presId="urn:microsoft.com/office/officeart/2005/8/layout/default"/>
    <dgm:cxn modelId="{1FBCBC90-05AC-459E-8033-FF89733A22D5}" type="presParOf" srcId="{6AA117CF-9348-4CFF-9320-07D50D8C454F}" destId="{51B3D6EF-7114-40AF-BB54-7C9214D1FFC0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A77EE-60E3-4501-9F6B-6B4DCEDFD8E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543F0-6134-4957-8571-6EED5EBA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43F0-6134-4957-8571-6EED5EBA779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BA130-5BAD-49AF-943D-1CC08696E43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 феврал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5"/>
            <a:ext cx="8572560" cy="6143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20002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23 февраля.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День Защитника Отечества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SC01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285992"/>
            <a:ext cx="3857652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3 феврал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5"/>
            <a:ext cx="8572560" cy="6143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         Наши папы в армии.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Выставка фотографий «Папы защищают мир»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z_fe8d9459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14348" y="857232"/>
            <a:ext cx="2717838" cy="2700590"/>
          </a:xfrm>
        </p:spPr>
      </p:pic>
      <p:pic>
        <p:nvPicPr>
          <p:cNvPr id="6" name="Содержимое 5" descr="z_d9dac3f7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143372" y="714356"/>
            <a:ext cx="3930650" cy="33051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 феврал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572560" cy="614366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571480"/>
            <a:ext cx="7772400" cy="1571636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rgbClr val="7030A0"/>
                </a:solidFill>
              </a:rPr>
              <a:t>В результате работы над  проектом: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85918" y="1714488"/>
            <a:ext cx="6715172" cy="4214842"/>
          </a:xfrm>
          <a:ln>
            <a:solidFill>
              <a:schemeClr val="accent2"/>
            </a:solidFill>
          </a:ln>
        </p:spPr>
        <p:txBody>
          <a:bodyPr>
            <a:normAutofit fontScale="92500" lnSpcReduction="20000"/>
          </a:bodyPr>
          <a:lstStyle/>
          <a:p>
            <a:pPr marL="493776" indent="-457200" algn="l"/>
            <a:r>
              <a:rPr lang="ru-RU" sz="2400" u="sng" dirty="0" smtClean="0">
                <a:solidFill>
                  <a:srgbClr val="002060"/>
                </a:solidFill>
              </a:rPr>
              <a:t>У детей:</a:t>
            </a:r>
          </a:p>
          <a:p>
            <a:pPr marL="493776" indent="-457200" algn="l"/>
            <a:r>
              <a:rPr lang="ru-RU" sz="2400" dirty="0" smtClean="0">
                <a:solidFill>
                  <a:srgbClr val="002060"/>
                </a:solidFill>
              </a:rPr>
              <a:t>1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</a:t>
            </a:r>
            <a:r>
              <a:rPr lang="ru-RU" sz="2400" dirty="0" smtClean="0">
                <a:solidFill>
                  <a:srgbClr val="002060"/>
                </a:solidFill>
              </a:rPr>
              <a:t>формировалось </a:t>
            </a:r>
            <a:r>
              <a:rPr lang="ru-RU" sz="2400" dirty="0" smtClean="0">
                <a:solidFill>
                  <a:srgbClr val="002060"/>
                </a:solidFill>
              </a:rPr>
              <a:t>у</a:t>
            </a:r>
            <a:r>
              <a:rPr lang="ru-RU" sz="2400" dirty="0" smtClean="0">
                <a:solidFill>
                  <a:srgbClr val="002060"/>
                </a:solidFill>
              </a:rPr>
              <a:t>мение </a:t>
            </a:r>
            <a:r>
              <a:rPr lang="ru-RU" sz="2400" dirty="0" smtClean="0">
                <a:solidFill>
                  <a:srgbClr val="002060"/>
                </a:solidFill>
              </a:rPr>
              <a:t>поддерживать беседу о военных </a:t>
            </a:r>
            <a:r>
              <a:rPr lang="ru-RU" sz="2400" dirty="0" smtClean="0">
                <a:solidFill>
                  <a:srgbClr val="002060"/>
                </a:solidFill>
              </a:rPr>
              <a:t>профессиях; повысился интерес к </a:t>
            </a:r>
            <a:r>
              <a:rPr lang="ru-RU" sz="2400" dirty="0" smtClean="0">
                <a:solidFill>
                  <a:srgbClr val="002060"/>
                </a:solidFill>
              </a:rPr>
              <a:t>данной теме;</a:t>
            </a:r>
          </a:p>
          <a:p>
            <a:pPr marL="493776" indent="-457200" algn="l"/>
            <a:r>
              <a:rPr lang="ru-RU" sz="2400" dirty="0" smtClean="0">
                <a:solidFill>
                  <a:srgbClr val="002060"/>
                </a:solidFill>
              </a:rPr>
              <a:t>2 Повысилась </a:t>
            </a:r>
            <a:r>
              <a:rPr lang="ru-RU" sz="2400" dirty="0" smtClean="0">
                <a:solidFill>
                  <a:srgbClr val="00206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ктивность </a:t>
            </a:r>
            <a:r>
              <a:rPr lang="ru-RU" sz="2400" dirty="0" smtClean="0">
                <a:solidFill>
                  <a:srgbClr val="002060"/>
                </a:solidFill>
              </a:rPr>
              <a:t>и </a:t>
            </a:r>
            <a:r>
              <a:rPr lang="ru-RU" sz="2400" dirty="0" smtClean="0">
                <a:solidFill>
                  <a:srgbClr val="002060"/>
                </a:solidFill>
              </a:rPr>
              <a:t>доброжелательность во  взаимодействии </a:t>
            </a:r>
            <a:r>
              <a:rPr lang="ru-RU" sz="2400" dirty="0" smtClean="0">
                <a:solidFill>
                  <a:srgbClr val="002060"/>
                </a:solidFill>
              </a:rPr>
              <a:t>с педагогом и сверстниками;</a:t>
            </a:r>
          </a:p>
          <a:p>
            <a:pPr marL="493776" indent="-457200" algn="l"/>
            <a:r>
              <a:rPr lang="ru-RU" sz="2400" dirty="0" smtClean="0">
                <a:solidFill>
                  <a:srgbClr val="002060"/>
                </a:solidFill>
              </a:rPr>
              <a:t>3.Сформировалось </a:t>
            </a:r>
            <a:r>
              <a:rPr lang="ru-RU" sz="2400" dirty="0" smtClean="0">
                <a:solidFill>
                  <a:srgbClr val="002060"/>
                </a:solidFill>
              </a:rPr>
              <a:t>у</a:t>
            </a:r>
            <a:r>
              <a:rPr lang="ru-RU" sz="2400" dirty="0" smtClean="0">
                <a:solidFill>
                  <a:srgbClr val="002060"/>
                </a:solidFill>
              </a:rPr>
              <a:t>мение </a:t>
            </a:r>
            <a:r>
              <a:rPr lang="ru-RU" sz="2400" dirty="0" smtClean="0">
                <a:solidFill>
                  <a:srgbClr val="002060"/>
                </a:solidFill>
              </a:rPr>
              <a:t>высказывать свою точку зрения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</a:p>
          <a:p>
            <a:pPr marL="493776" indent="-457200" algn="l"/>
            <a:r>
              <a:rPr lang="ru-RU" sz="2400" u="sng" dirty="0" smtClean="0">
                <a:solidFill>
                  <a:srgbClr val="002060"/>
                </a:solidFill>
              </a:rPr>
              <a:t>У детей и взрослых:</a:t>
            </a:r>
            <a:endParaRPr lang="ru-RU" sz="2400" u="sng" dirty="0" smtClean="0">
              <a:solidFill>
                <a:srgbClr val="002060"/>
              </a:solidFill>
            </a:endParaRPr>
          </a:p>
          <a:p>
            <a:pPr marL="493776" indent="-457200" algn="l"/>
            <a:r>
              <a:rPr lang="ru-RU" sz="2400" dirty="0" smtClean="0">
                <a:solidFill>
                  <a:srgbClr val="002060"/>
                </a:solidFill>
              </a:rPr>
              <a:t>4. Повышение творческого потенциала;</a:t>
            </a:r>
          </a:p>
          <a:p>
            <a:pPr marL="493776" indent="-457200" algn="l"/>
            <a:r>
              <a:rPr lang="ru-RU" sz="2400" dirty="0" smtClean="0">
                <a:solidFill>
                  <a:srgbClr val="002060"/>
                </a:solidFill>
              </a:rPr>
              <a:t>5. Активное и плодотворное взаимодействие семьи и ДОУ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феврал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8572560" cy="6143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Вид проекта : творческо-информационный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Продолжительность :2 недели.</a:t>
            </a:r>
          </a:p>
          <a:p>
            <a:r>
              <a:rPr lang="ru-RU" dirty="0" smtClean="0"/>
              <a:t>Участники проекта: дети старшего дошкольного возраста, педагоги ДОУ, родители.</a:t>
            </a:r>
          </a:p>
          <a:p>
            <a:r>
              <a:rPr lang="ru-RU" dirty="0" smtClean="0"/>
              <a:t>Степень применения проекта :возможность использовать проект  в старших группах, размещение на сайте ДОУ.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феврал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1"/>
            <a:ext cx="8643998" cy="62865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43890" cy="2286016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3200" u="sng" dirty="0" smtClean="0"/>
              <a:t>    Цель проекта</a:t>
            </a:r>
            <a:r>
              <a:rPr lang="ru-RU" sz="3200" dirty="0" smtClean="0"/>
              <a:t>: развивать интерес к              историческому прошлому России,     воспитывать любовь к родной Отчизне, чувство гордости за свою страну Россию.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7929618" cy="355441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u="sng" dirty="0" smtClean="0"/>
              <a:t>Актуальность проекта </a:t>
            </a:r>
            <a:r>
              <a:rPr lang="ru-RU" dirty="0" smtClean="0"/>
              <a:t>: угасание интереса к военным профессиям , необходимость формировать </a:t>
            </a:r>
            <a:r>
              <a:rPr lang="ru-RU" dirty="0" err="1" smtClean="0"/>
              <a:t>гендерную</a:t>
            </a:r>
            <a:r>
              <a:rPr lang="ru-RU" dirty="0" smtClean="0"/>
              <a:t> и семейную принадлежность, патриотические чувства, чувство принадлежности к мировому сообществу.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февраля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8" y="142852"/>
            <a:ext cx="9057642" cy="6572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Способствовать развитию всех видов речи,    словообразованию           </a:t>
            </a:r>
          </a:p>
          <a:p>
            <a:r>
              <a:rPr lang="ru-RU" sz="2600" dirty="0" smtClean="0"/>
              <a:t>Развивать внимание, логическое мышление, мелкую моторику рук;</a:t>
            </a:r>
          </a:p>
          <a:p>
            <a:r>
              <a:rPr lang="ru-RU" sz="2600" dirty="0" smtClean="0"/>
              <a:t>Совершенствовать технические и изобразительные</a:t>
            </a:r>
          </a:p>
          <a:p>
            <a:r>
              <a:rPr lang="ru-RU" sz="2600" dirty="0" smtClean="0"/>
              <a:t>Привлечь родителей к совместному </a:t>
            </a:r>
            <a:r>
              <a:rPr lang="ru-RU" sz="2800" dirty="0" smtClean="0"/>
              <a:t>творчеству.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феврал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572560" cy="64294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Интеграция образовательных областей: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Здоровье(беседы: «Вырасту здоровым»</a:t>
            </a:r>
          </a:p>
          <a:p>
            <a:pPr>
              <a:buNone/>
            </a:pPr>
            <a:r>
              <a:rPr lang="ru-RU" dirty="0" smtClean="0"/>
              <a:t>«Зачем нужна зарядка»)</a:t>
            </a:r>
          </a:p>
          <a:p>
            <a:r>
              <a:rPr lang="ru-RU" dirty="0" smtClean="0"/>
              <a:t>Познание(тематические беседы, рассказы с обсуждением)</a:t>
            </a:r>
          </a:p>
          <a:p>
            <a:r>
              <a:rPr lang="ru-RU" dirty="0" smtClean="0"/>
              <a:t>Коммуникация (составление рассказов, рассматривание иллюстраций, </a:t>
            </a:r>
            <a:r>
              <a:rPr lang="ru-RU" dirty="0" err="1" smtClean="0"/>
              <a:t>мнемотаблицы</a:t>
            </a:r>
            <a:r>
              <a:rPr lang="ru-RU" dirty="0" smtClean="0"/>
              <a:t>, схемы для составления рассказов, моделирование ситуаций)</a:t>
            </a:r>
          </a:p>
          <a:p>
            <a:r>
              <a:rPr lang="ru-RU" dirty="0" smtClean="0"/>
              <a:t>Чтение художественной литературы (былины о русских богатырях, р.н.с., стихи и рассказы о защитниках Отечества).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 феврал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9"/>
            <a:ext cx="9001156" cy="62151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Сетевая паутинка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 феврал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5"/>
            <a:ext cx="8572560" cy="614366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60438" y="785813"/>
            <a:ext cx="8183562" cy="3222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Поздравляем наших   пап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photo-13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85786" y="1285875"/>
            <a:ext cx="3786214" cy="2857500"/>
          </a:xfrm>
        </p:spPr>
      </p:pic>
      <p:pic>
        <p:nvPicPr>
          <p:cNvPr id="8" name="Содержимое 7" descr="DSC01138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714875" y="2786063"/>
            <a:ext cx="3714777" cy="29289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 феврал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5"/>
            <a:ext cx="8572560" cy="6143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43372" y="1142984"/>
            <a:ext cx="4214842" cy="97950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Выставка детских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поделок.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z_52afa3af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14348" y="1071563"/>
            <a:ext cx="3286148" cy="2571750"/>
          </a:xfrm>
        </p:spPr>
      </p:pic>
      <p:pic>
        <p:nvPicPr>
          <p:cNvPr id="6" name="Содержимое 5" descr="DSC01136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286248" y="3286124"/>
            <a:ext cx="3857652" cy="242889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 феврал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5"/>
            <a:ext cx="8572560" cy="6143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86322"/>
            <a:ext cx="8183880" cy="12508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       Совместные работы с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         родителями.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z_7a75e1f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142984"/>
            <a:ext cx="3585236" cy="3000396"/>
          </a:xfrm>
        </p:spPr>
      </p:pic>
      <p:pic>
        <p:nvPicPr>
          <p:cNvPr id="6" name="Содержимое 5" descr="z_0da2fc6f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8707" y="1142984"/>
            <a:ext cx="3144832" cy="307183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286</Words>
  <Application>Microsoft Office PowerPoint</Application>
  <PresentationFormat>Экран (4:3)</PresentationFormat>
  <Paragraphs>38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23 февраля.    День Защитника Отечества.</vt:lpstr>
      <vt:lpstr> Вид проекта : творческо-информационный.  </vt:lpstr>
      <vt:lpstr>    Цель проекта: развивать интерес к              историческому прошлому России,     воспитывать любовь к родной Отчизне, чувство гордости за свою страну Россию.</vt:lpstr>
      <vt:lpstr>Задачи:</vt:lpstr>
      <vt:lpstr>Интеграция образовательных областей:</vt:lpstr>
      <vt:lpstr>Сетевая паутинка проекта</vt:lpstr>
      <vt:lpstr>Поздравляем наших   пап</vt:lpstr>
      <vt:lpstr>Выставка детских  поделок.</vt:lpstr>
      <vt:lpstr>          Совместные работы с                           родителями.</vt:lpstr>
      <vt:lpstr>            Наши папы в армии.</vt:lpstr>
      <vt:lpstr>В результате работы над  проектом: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февраля.День Защитника Отечества.</dc:title>
  <dc:creator>DNA7 X86</dc:creator>
  <cp:lastModifiedBy>DNA7 X86</cp:lastModifiedBy>
  <cp:revision>20</cp:revision>
  <dcterms:created xsi:type="dcterms:W3CDTF">2013-04-23T18:15:24Z</dcterms:created>
  <dcterms:modified xsi:type="dcterms:W3CDTF">2013-05-13T17:13:18Z</dcterms:modified>
</cp:coreProperties>
</file>