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519F75-6DC8-44EE-8D86-C1472AF78590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B81364-CCB4-4B65-A25A-1B347E5E1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214422"/>
            <a:ext cx="8852103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rgbClr val="002060"/>
                </a:solidFill>
                <a:effectLst/>
              </a:rPr>
              <a:t>Содержание психолого-педагогической</a:t>
            </a:r>
          </a:p>
          <a:p>
            <a:pPr algn="ctr"/>
            <a:r>
              <a:rPr lang="ru-RU" sz="2800" b="1" dirty="0" smtClean="0">
                <a:ln/>
                <a:solidFill>
                  <a:srgbClr val="002060"/>
                </a:solidFill>
              </a:rPr>
              <a:t>работы по освоению </a:t>
            </a:r>
          </a:p>
          <a:p>
            <a:pPr algn="ctr"/>
            <a:r>
              <a:rPr lang="ru-RU" sz="2800" b="1" dirty="0" smtClean="0">
                <a:ln/>
                <a:solidFill>
                  <a:srgbClr val="002060"/>
                </a:solidFill>
              </a:rPr>
              <a:t>образовательной области</a:t>
            </a:r>
          </a:p>
          <a:p>
            <a:pPr algn="ctr"/>
            <a:r>
              <a:rPr lang="ru-RU" sz="2800" b="1" dirty="0" smtClean="0">
                <a:ln/>
                <a:solidFill>
                  <a:srgbClr val="002060"/>
                </a:solidFill>
              </a:rPr>
              <a:t> «Социализация</a:t>
            </a:r>
            <a:r>
              <a:rPr lang="ru-RU" sz="2800" b="1" dirty="0" smtClean="0">
                <a:ln/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lang="ru-RU" sz="2800" b="1" cap="none" spc="0" dirty="0" smtClean="0">
                <a:ln/>
                <a:solidFill>
                  <a:srgbClr val="002060"/>
                </a:solidFill>
                <a:effectLst/>
              </a:rPr>
              <a:t> </a:t>
            </a:r>
            <a:r>
              <a:rPr lang="ru-RU" sz="2800" b="1" cap="none" spc="0" dirty="0" smtClean="0">
                <a:ln/>
                <a:solidFill>
                  <a:srgbClr val="002060"/>
                </a:solidFill>
                <a:effectLst/>
              </a:rPr>
              <a:t>по программе «От рождения до школы»</a:t>
            </a:r>
          </a:p>
          <a:p>
            <a:pPr algn="ctr"/>
            <a:r>
              <a:rPr lang="ru-RU" sz="2800" b="1" dirty="0" smtClean="0">
                <a:ln/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ln/>
                <a:solidFill>
                  <a:srgbClr val="002060"/>
                </a:solidFill>
              </a:rPr>
              <a:t>под редакцией Н.Е. </a:t>
            </a:r>
            <a:r>
              <a:rPr lang="ru-RU" sz="2800" b="1" dirty="0" err="1" smtClean="0">
                <a:ln/>
                <a:solidFill>
                  <a:srgbClr val="002060"/>
                </a:solidFill>
              </a:rPr>
              <a:t>В</a:t>
            </a:r>
            <a:r>
              <a:rPr lang="ru-RU" sz="2800" b="1" dirty="0" err="1" smtClean="0">
                <a:ln/>
                <a:solidFill>
                  <a:srgbClr val="002060"/>
                </a:solidFill>
              </a:rPr>
              <a:t>ераксы</a:t>
            </a:r>
            <a:r>
              <a:rPr lang="ru-RU" sz="2800" b="1" dirty="0" smtClean="0">
                <a:ln/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2800" b="1" cap="none" spc="0" dirty="0" smtClean="0">
                <a:ln/>
                <a:solidFill>
                  <a:srgbClr val="002060"/>
                </a:solidFill>
                <a:effectLst/>
              </a:rPr>
              <a:t>Т.С. Комаровой, М.А. Васильевой.</a:t>
            </a:r>
          </a:p>
          <a:p>
            <a:pPr algn="ctr"/>
            <a:endParaRPr lang="ru-RU" sz="2800" b="1" dirty="0" smtClean="0">
              <a:ln/>
              <a:solidFill>
                <a:srgbClr val="002060"/>
              </a:solidFill>
            </a:endParaRPr>
          </a:p>
          <a:p>
            <a:pPr algn="ctr"/>
            <a:r>
              <a:rPr lang="ru-RU" sz="2800" b="1" cap="none" spc="0" dirty="0" smtClean="0">
                <a:ln/>
                <a:solidFill>
                  <a:srgbClr val="002060"/>
                </a:solidFill>
                <a:effectLst/>
              </a:rPr>
              <a:t>Старшая группа</a:t>
            </a:r>
            <a:endParaRPr lang="ru-RU" sz="2800" b="1" cap="none" spc="0" dirty="0" smtClean="0">
              <a:ln/>
              <a:solidFill>
                <a:srgbClr val="002060"/>
              </a:solidFill>
              <a:effectLst/>
            </a:endParaRPr>
          </a:p>
          <a:p>
            <a:pPr algn="ctr"/>
            <a:endParaRPr lang="ru-RU" sz="2800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714356"/>
            <a:ext cx="855721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Дидактические игры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Организовывать дидактические игры, объединяя детей  в подгруппы по 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 человека.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Закреплять умение выполнять правила игры.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желание действовать с разнообразными дидактическими 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играми и игрушками (народными, электронными, компьютерными 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играми и др.).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Побуждать к самостоятельности в игре, вызывая у детей эмоционально 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положительный отклик на игровое действие.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Закреплять умение подчиняться правилам в групповых играх.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Воспитывать творческую самостоятельность.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культуру честного соперничества в играх-соревнованиях.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500042"/>
            <a:ext cx="78480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Приобщение к элементарным общепринятым нормам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правилам взаимоотношения со сверстниками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взрослыми (в том числе моральным)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00034" y="1714488"/>
            <a:ext cx="82268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дружеские взаимоотношения между детьми;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привычку сообща играть, трудиться, заниматься; стремление радовать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старших  хорошими поступками; умение самостоятельно находить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общие интересные занятия.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уважительное отношение к окружающим.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Учить заботиться о младших, помогать им, защищать тех, кто слабее.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такие качества, как сочувствие, отзывчивость.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скромность, умение проявлять заботу об  окружающих,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благодарностью относиться к помощи и знакам внимания.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500570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51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Побуждать использовать в речи фольклор (пословицы, </a:t>
            </a:r>
            <a:endParaRPr lang="ru-RU" sz="2000" dirty="0" smtClean="0">
              <a:latin typeface="Arial" pitchFamily="34" charset="0"/>
            </a:endParaRPr>
          </a:p>
          <a:p>
            <a:pPr lvl="0" indent="265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поговорки,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потешки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др.). </a:t>
            </a:r>
            <a:endParaRPr lang="ru-RU" sz="2000" dirty="0" smtClean="0">
              <a:latin typeface="Arial" pitchFamily="34" charset="0"/>
            </a:endParaRPr>
          </a:p>
          <a:p>
            <a:pPr lvl="0" indent="2651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у детей умение оценивать свои поступки  и  </a:t>
            </a:r>
          </a:p>
          <a:p>
            <a:pPr lvl="0" indent="265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поступки сверстников. </a:t>
            </a:r>
            <a:endParaRPr lang="ru-RU" sz="2000" dirty="0" smtClean="0">
              <a:latin typeface="Arial" pitchFamily="34" charset="0"/>
            </a:endParaRPr>
          </a:p>
          <a:p>
            <a:pPr lvl="0" indent="2651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стремление выражать свое отношение к окружающему, </a:t>
            </a:r>
          </a:p>
          <a:p>
            <a:pPr lvl="0" indent="265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 находить для этого различные речевые средства. 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571480"/>
            <a:ext cx="867692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гендерной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семейной,  гражданской принадлежности,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патриотических чувств,  чувства принадлежности к мировому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сообществу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 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развивать представления об изменении позиции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ребенка в связи с взрослением (ответственность за младших, уважение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помощь старшим, в том числе пожилым людям и т. д.).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символические и образные средства помогать ребенку осознавать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себя в прошлом, настоящем и будущем.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Показывать общественную значимость здорового образа жизни людей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вообще, и самого ребенка в частности.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осознание ребенком своего места в обществе.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представления о правилах поведения в общественных местах.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Углублять представления детей об их  обязанностях в группе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детского сада, дома, на улице.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потребность вести себя в соответствии с общепринятыми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928670"/>
            <a:ext cx="861896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Углублять представления о семье и ее истории.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знания о том, где работают родители, как важен для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общества их труд. 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Привлекать детей к посильному участию в подготовке различных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семейных праздников, к выполнению постоянных обязанностей по дому.</a:t>
            </a:r>
          </a:p>
          <a:p>
            <a:pPr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Детский сад. 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представления ребенка о себе как о члене  коллектива,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активную позицию через проектную деятельность,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взаимодействие с детьми других возрастных групп, посильное участие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жизни дошкольного учреждения.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Приобщать к мероприятиям, которые проводятся в детском саду, 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том числе и совместно с родителями (спектакли, спортивные праздники</a:t>
            </a:r>
          </a:p>
          <a:p>
            <a:pPr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развлечения, подготовка выставок детских работ).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714356"/>
            <a:ext cx="845673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Родная страна. </a:t>
            </a:r>
          </a:p>
          <a:p>
            <a:pPr marR="0" lvl="0" indent="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Расширять представления детей о родной стране, о государственных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праздниках.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формировать интерес 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малой Родине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Рассказывать детям о достопримечательностях, культуре, традициях</a:t>
            </a: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родного края; о замечательных людях, прославивших свой край.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представление о том, что Российская Федерация (Россия)</a:t>
            </a: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огромная многонациональная страна.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Рассказать детям о том, что Москва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главный город, столица нашей</a:t>
            </a: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 с флагом и гербом России, мелодией гимна.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714356"/>
            <a:ext cx="77867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армия. 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расширять представления детей о Российской армии. </a:t>
            </a:r>
            <a:endParaRPr lang="ru-RU" sz="2000" dirty="0" smtClean="0">
              <a:latin typeface="Arial" pitchFamily="34" charset="0"/>
            </a:endParaRP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Рассказывать о трудной, но почетной обязанности защищать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Родину, охранять ее спокойствие и безопасность; о том, как в годы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 храбро сражались и защищали нашу страну от врагов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прадеды, деды, отцы. Приглашать в детский сад военных,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ветеранов из числа близких родственников детей.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Рассматривать с детьми картины, репродукции, альбомы с </a:t>
            </a: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военной тематикой. </a:t>
            </a:r>
            <a:endParaRPr lang="ru-RU" sz="2000" dirty="0" smtClean="0">
              <a:latin typeface="Arial" pitchFamily="34" charset="0"/>
            </a:endParaRPr>
          </a:p>
          <a:p>
            <a:pPr lvl="0" indent="354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571480"/>
            <a:ext cx="81555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образовательной области </a:t>
            </a:r>
            <a:r>
              <a:rPr lang="ru-RU" sz="2400" b="1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Социализация»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направлено на достижение целей освоения первоначальных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представлений социального характера и включения детей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систему социальных отношений через решение следующих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задач: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развитие игровой деятельности детей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35769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формирование </a:t>
            </a:r>
            <a:r>
              <a:rPr lang="ru-RU" sz="2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гендерной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семейной, гражданской принадлежности, патриотических чувств, чувства принадлежности к мировому сообществу </a:t>
            </a:r>
            <a:endParaRPr lang="ru-RU" sz="2400" b="1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292893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</a:tabLs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приобщение к элементарным общепринятым нормам и правилам взаимоотношения со сверстниками и взрослыми (в том числе моральным)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0"/>
            <a:ext cx="785818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/>
              <a:t>Развитие игровой деятельности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1285860"/>
            <a:ext cx="5929354" cy="541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b="1" dirty="0" smtClean="0">
                <a:latin typeface="Arial Black" pitchFamily="34" charset="0"/>
              </a:rPr>
              <a:t> Сюжетно-ролевые игры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b="1" dirty="0" smtClean="0">
                <a:latin typeface="Arial Black" pitchFamily="34" charset="0"/>
              </a:rPr>
              <a:t> Подвижные </a:t>
            </a:r>
            <a:r>
              <a:rPr lang="ru-RU" sz="2800" b="1" dirty="0">
                <a:latin typeface="Arial Black" pitchFamily="34" charset="0"/>
              </a:rPr>
              <a:t>игры </a:t>
            </a:r>
            <a:endParaRPr lang="ru-RU" sz="2800" b="1" dirty="0" smtClean="0"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b="1" dirty="0">
                <a:latin typeface="Arial Black" pitchFamily="34" charset="0"/>
              </a:rPr>
              <a:t> Театрализованные игры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ru-RU" sz="2800" b="1" dirty="0" smtClean="0">
                <a:latin typeface="Arial Black" pitchFamily="34" charset="0"/>
              </a:rPr>
              <a:t> </a:t>
            </a:r>
            <a:r>
              <a:rPr lang="ru-RU" sz="2800" b="1" dirty="0">
                <a:latin typeface="Arial Black" pitchFamily="34" charset="0"/>
              </a:rPr>
              <a:t>Дидактические игры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ru-RU" sz="2800" b="1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ru-RU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96980" y="500042"/>
            <a:ext cx="854702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Сюжетно-ролевые игры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и расширять игровые замыслы и умения детей,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желание организовывать сюжетно-ролевые игры. </a:t>
            </a:r>
            <a:endParaRPr lang="ru-RU" sz="20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Поощрять расширение выбора тем для игры;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умения развивать сюжет на основе знаний, полученных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восприятии окружающего, из литературных произведений и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телевизионных передач, экскурсий, выставок, путешествий, походов. </a:t>
            </a:r>
            <a:endParaRPr lang="ru-RU" sz="20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умение согласовывать тему игры; распределять роли,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подготавливать необходимые условия, договариваться о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последовательности совместных действий, налаживать и регулировать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контакты в совместной игре: договариваться, мириться, уступать, </a:t>
            </a:r>
          </a:p>
          <a:p>
            <a:pPr marR="0" lvl="0" indent="53340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убеждать и т. д.; самостоятельно разрешать конфликты, возникающие </a:t>
            </a:r>
          </a:p>
          <a:p>
            <a:pPr marR="0" lvl="0" indent="530225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>
                <a:tab pos="3651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ходе игры.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42910" y="571480"/>
            <a:ext cx="8292783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укреплению возникающих устойчивых детских </a:t>
            </a:r>
          </a:p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игровых объединений.  </a:t>
            </a:r>
          </a:p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формировать умение согласовывать свои действия с </a:t>
            </a:r>
          </a:p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действиями партнеров, соблюдать в игре ролевые взаимодействия и </a:t>
            </a:r>
          </a:p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взаимоотношения. </a:t>
            </a:r>
          </a:p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эмоции, возникающие в ходе ролевых и сюжетных игровых </a:t>
            </a:r>
          </a:p>
          <a:p>
            <a:pPr marR="0" lvl="0" indent="354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действий с персонажами.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Закреплять умение усложнять игру путем расширения состава ролей,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согласования и прогнозирования ролевых действий и поведения в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соответствии с сюжетом игры, увеличения количества объединяемых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сюжетных линий.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обогащению знакомой игры новыми решениями,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включением в нее продуктивной деятельности (участие взрослого, </a:t>
            </a:r>
          </a:p>
          <a:p>
            <a:pPr marR="0" lvl="0" indent="354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изменение атрибутики или введение новой роли).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807249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Создавать условия для творческого самовыражения; для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возникновения  новых игр и их развития. </a:t>
            </a:r>
            <a:endParaRPr lang="ru-RU" sz="20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умение детей коллективно возводить постройки,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Необходимые для игры, планировать предстоящую работу, сообща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выполнять задуманное; применять конструктивные умения. </a:t>
            </a:r>
            <a:endParaRPr lang="ru-RU" sz="2000" dirty="0" smtClean="0">
              <a:latin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привычку аккуратно убирать игрушки в отведенное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них место. </a:t>
            </a:r>
            <a:endParaRPr lang="ru-RU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1000108"/>
            <a:ext cx="8536952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Подвижные игры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приучать детей самостоятельно организовывать знакомые 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подвижные игры;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частвовать в играх с элементами соревнования.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Знакомить с народными играми.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умение проявлять честность, справедливость в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самостоятельных играх со сверстниками.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1071546"/>
            <a:ext cx="8565293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Театрализованные игры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Продолжать развивать интерес к театрализованной игре путем 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активного вовлечения детей в игровые действия. 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Вызывать желание попробовать себя в разных ролях.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Усложнять игровой материал за счет постановки перед детьми все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перспективных (с точки зрения драматургии) художественных 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 («Ты была бедной Золушкой, а теперь ты красавица, принцесса», </a:t>
            </a: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«Эта роль еще никем не раскрыта»), смены тактики работы над игрой,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530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спектаклем.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714356"/>
            <a:ext cx="85901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5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Создавать атмосферу творчества и доверия, давая каждому ребенку </a:t>
            </a:r>
          </a:p>
          <a:p>
            <a:pPr marR="0" lvl="0" indent="365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высказаться по поводу подготовки к выступлению, </a:t>
            </a:r>
          </a:p>
          <a:p>
            <a:pPr marR="0" lvl="0" indent="365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 игры.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умение детей создавать творческие группы  для подготовки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проведения спектаклей, концертов, используя все имеющиеся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возможности.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 умение выстраивать линию поведения в роли, используя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атрибуты, детали  костюмов, сделанные своими руками.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Поощрять импровизацию, формировать умение свободно чувствовать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себя в роли.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Воспитывать артистические качества, раскрывать творческий потенциал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детей, вовлекая их в различные театрализованные представления: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в концерт, цирк, показ сценок из спектаклей.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Предоставлять детям возможность выступать перед сверстниками, </a:t>
            </a:r>
          </a:p>
          <a:p>
            <a:pPr marR="0" lvl="0" indent="365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родителями и другими гостями.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93</TotalTime>
  <Words>1182</Words>
  <Application>Microsoft Office PowerPoint</Application>
  <PresentationFormat>Экран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2012-03-12T17:39:51Z</dcterms:created>
  <dcterms:modified xsi:type="dcterms:W3CDTF">2012-07-24T09:42:30Z</dcterms:modified>
</cp:coreProperties>
</file>