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88" autoAdjust="0"/>
  </p:normalViewPr>
  <p:slideViewPr>
    <p:cSldViewPr>
      <p:cViewPr varScale="1">
        <p:scale>
          <a:sx n="99" d="100"/>
          <a:sy n="99" d="100"/>
        </p:scale>
        <p:origin x="-32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05.09.2012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05.09.2012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05.09.2012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05.09.2012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05.09.2012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05.09.2012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7581" y="764705"/>
            <a:ext cx="7175351" cy="2088232"/>
          </a:xfrm>
        </p:spPr>
        <p:txBody>
          <a:bodyPr>
            <a:normAutofit fontScale="90000"/>
          </a:bodyPr>
          <a:lstStyle/>
          <a:p>
            <a:r>
              <a:rPr lang="ru-RU" dirty="0" smtClean="0"/>
              <a:t>Трудовое воспитание детей в повседневной жизни(в семье).</a:t>
            </a:r>
            <a:endParaRPr lang="ru-RU" dirty="0"/>
          </a:p>
        </p:txBody>
      </p:sp>
      <p:sp>
        <p:nvSpPr>
          <p:cNvPr id="3" name="Подзаголовок 2"/>
          <p:cNvSpPr>
            <a:spLocks noGrp="1"/>
          </p:cNvSpPr>
          <p:nvPr>
            <p:ph type="subTitle" idx="1"/>
          </p:nvPr>
        </p:nvSpPr>
        <p:spPr>
          <a:xfrm>
            <a:off x="3203848" y="5052545"/>
            <a:ext cx="5256583" cy="882119"/>
          </a:xfrm>
        </p:spPr>
        <p:txBody>
          <a:bodyPr>
            <a:normAutofit fontScale="92500"/>
          </a:bodyPr>
          <a:lstStyle/>
          <a:p>
            <a:r>
              <a:rPr lang="ru-RU" dirty="0" smtClean="0"/>
              <a:t>                 Масленченко Марина Владимировна.</a:t>
            </a:r>
          </a:p>
          <a:p>
            <a:r>
              <a:rPr lang="ru-RU" dirty="0" smtClean="0"/>
              <a:t>                                       2012-2013 учебный год.</a:t>
            </a:r>
            <a:endParaRPr lang="ru-RU" dirty="0"/>
          </a:p>
        </p:txBody>
      </p:sp>
    </p:spTree>
    <p:extLst>
      <p:ext uri="{BB962C8B-B14F-4D97-AF65-F5344CB8AC3E}">
        <p14:creationId xmlns:p14="http://schemas.microsoft.com/office/powerpoint/2010/main" val="178579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268760"/>
            <a:ext cx="7408333" cy="4857403"/>
          </a:xfrm>
        </p:spPr>
        <p:txBody>
          <a:bodyPr>
            <a:normAutofit/>
          </a:bodyPr>
          <a:lstStyle/>
          <a:p>
            <a:endParaRPr lang="ru-RU" dirty="0" smtClean="0"/>
          </a:p>
          <a:p>
            <a:r>
              <a:rPr lang="ru-RU" dirty="0" smtClean="0"/>
              <a:t>сообщите </a:t>
            </a:r>
            <a:r>
              <a:rPr lang="ru-RU" dirty="0"/>
              <a:t>цель поручения, объясните его </a:t>
            </a:r>
            <a:r>
              <a:rPr lang="ru-RU" dirty="0" smtClean="0"/>
              <a:t>необходимость;</a:t>
            </a:r>
            <a:endParaRPr lang="ru-RU" dirty="0"/>
          </a:p>
          <a:p>
            <a:r>
              <a:rPr lang="ru-RU" dirty="0" smtClean="0"/>
              <a:t>помогите </a:t>
            </a:r>
            <a:r>
              <a:rPr lang="ru-RU" dirty="0"/>
              <a:t>приготовить орудия </a:t>
            </a:r>
            <a:r>
              <a:rPr lang="ru-RU" dirty="0" smtClean="0"/>
              <a:t>труда;</a:t>
            </a:r>
            <a:endParaRPr lang="ru-RU" dirty="0"/>
          </a:p>
          <a:p>
            <a:r>
              <a:rPr lang="ru-RU" dirty="0" smtClean="0"/>
              <a:t>напомните </a:t>
            </a:r>
            <a:r>
              <a:rPr lang="ru-RU" dirty="0"/>
              <a:t>или, если это необходимо, покажите трудовые действия</a:t>
            </a:r>
            <a:r>
              <a:rPr lang="ru-RU" dirty="0" smtClean="0"/>
              <a:t>.</a:t>
            </a:r>
          </a:p>
          <a:p>
            <a:r>
              <a:rPr lang="ru-RU" dirty="0" smtClean="0"/>
              <a:t>В </a:t>
            </a:r>
            <a:r>
              <a:rPr lang="ru-RU" dirty="0"/>
              <a:t>процессе работы, если необходимо, помогите ребенку, но помните: все что ребенок может сделать, он должен делать сам</a:t>
            </a:r>
            <a:r>
              <a:rPr lang="ru-RU" dirty="0" smtClean="0"/>
              <a:t>.</a:t>
            </a:r>
          </a:p>
        </p:txBody>
      </p:sp>
      <p:sp>
        <p:nvSpPr>
          <p:cNvPr id="3" name="Заголовок 2"/>
          <p:cNvSpPr>
            <a:spLocks noGrp="1"/>
          </p:cNvSpPr>
          <p:nvPr>
            <p:ph type="title"/>
          </p:nvPr>
        </p:nvSpPr>
        <p:spPr>
          <a:xfrm>
            <a:off x="467544" y="332656"/>
            <a:ext cx="8229600" cy="1252728"/>
          </a:xfrm>
        </p:spPr>
        <p:txBody>
          <a:bodyPr>
            <a:normAutofit/>
          </a:bodyPr>
          <a:lstStyle/>
          <a:p>
            <a:r>
              <a:rPr lang="ru-RU" sz="3200" dirty="0"/>
              <a:t>Прежде, чем ребенок начинает трудиться:</a:t>
            </a:r>
            <a:br>
              <a:rPr lang="ru-RU" sz="3200" dirty="0"/>
            </a:br>
            <a:endParaRPr lang="ru-RU" sz="3200" dirty="0"/>
          </a:p>
        </p:txBody>
      </p:sp>
    </p:spTree>
    <p:extLst>
      <p:ext uri="{BB962C8B-B14F-4D97-AF65-F5344CB8AC3E}">
        <p14:creationId xmlns:p14="http://schemas.microsoft.com/office/powerpoint/2010/main" val="1088325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457200" y="338328"/>
            <a:ext cx="8229600" cy="2298584"/>
          </a:xfrm>
        </p:spPr>
        <p:txBody>
          <a:bodyPr>
            <a:normAutofit/>
          </a:bodyPr>
          <a:lstStyle/>
          <a:p>
            <a:r>
              <a:rPr lang="ru-RU" sz="1800" dirty="0">
                <a:solidFill>
                  <a:srgbClr val="C00000"/>
                </a:solidFill>
              </a:rPr>
              <a:t>В процессе работы, если необходимо, помогите ребенку, но помните: все что ребенок может сделать, он должен делать сам.</a:t>
            </a:r>
            <a:br>
              <a:rPr lang="ru-RU" sz="1800" dirty="0">
                <a:solidFill>
                  <a:srgbClr val="C00000"/>
                </a:solidFill>
              </a:rPr>
            </a:br>
            <a:r>
              <a:rPr lang="ru-RU" sz="1800" dirty="0">
                <a:solidFill>
                  <a:srgbClr val="C00000"/>
                </a:solidFill>
              </a:rPr>
              <a:t>После выполнения поручения поблагодарите ребенка, оцените его труд; помните, что главный критерий оценки — трудовая активность, усилия ребенка.</a:t>
            </a:r>
            <a:br>
              <a:rPr lang="ru-RU" sz="1800" dirty="0">
                <a:solidFill>
                  <a:srgbClr val="C00000"/>
                </a:solidFill>
              </a:rPr>
            </a:br>
            <a:endParaRPr lang="ru-RU" sz="1800" dirty="0">
              <a:solidFill>
                <a:srgbClr val="C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2204864"/>
            <a:ext cx="3533775" cy="409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474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836712"/>
            <a:ext cx="7408333" cy="2736303"/>
          </a:xfrm>
        </p:spPr>
        <p:txBody>
          <a:bodyPr>
            <a:normAutofit fontScale="85000" lnSpcReduction="20000"/>
          </a:bodyPr>
          <a:lstStyle/>
          <a:p>
            <a:pPr algn="ctr"/>
            <a:r>
              <a:rPr lang="ru-RU" sz="1300" b="1" i="1" dirty="0"/>
              <a:t>Воспитание должно развить в человеке привычку и любовь к труду; оно должно дать ему возможность отыскать для себя труд в жизни.</a:t>
            </a:r>
            <a:br>
              <a:rPr lang="ru-RU" sz="1300" b="1" i="1" dirty="0"/>
            </a:br>
            <a:r>
              <a:rPr lang="ru-RU" sz="1300" b="1" i="1" dirty="0"/>
              <a:t>К. Д. Ушинский</a:t>
            </a:r>
            <a:endParaRPr lang="ru-RU" sz="1300" b="1" dirty="0"/>
          </a:p>
          <a:p>
            <a:endParaRPr lang="ru-RU" sz="1400" b="1" dirty="0" smtClean="0"/>
          </a:p>
          <a:p>
            <a:endParaRPr lang="ru-RU" sz="1700" b="1" dirty="0" smtClean="0"/>
          </a:p>
          <a:p>
            <a:endParaRPr lang="ru-RU" sz="1700" b="1" dirty="0"/>
          </a:p>
          <a:p>
            <a:r>
              <a:rPr lang="ru-RU" sz="1700" b="1" dirty="0" smtClean="0">
                <a:solidFill>
                  <a:schemeClr val="tx1"/>
                </a:solidFill>
              </a:rPr>
              <a:t>Трудовое </a:t>
            </a:r>
            <a:r>
              <a:rPr lang="ru-RU" sz="1700" b="1" dirty="0">
                <a:solidFill>
                  <a:schemeClr val="tx1"/>
                </a:solidFill>
              </a:rPr>
              <a:t>воспитание </a:t>
            </a:r>
            <a:r>
              <a:rPr lang="ru-RU" sz="1700" dirty="0">
                <a:solidFill>
                  <a:schemeClr val="tx1"/>
                </a:solidFill>
              </a:rPr>
              <a:t>- целенаправленный процесс воспитания любви к труду, потребности в нем: уважение к людям труда, уважение чужого труда</a:t>
            </a:r>
            <a:r>
              <a:rPr lang="ru-RU" sz="1700" dirty="0" smtClean="0">
                <a:solidFill>
                  <a:schemeClr val="tx1"/>
                </a:solidFill>
              </a:rPr>
              <a:t>.</a:t>
            </a:r>
          </a:p>
          <a:p>
            <a:r>
              <a:rPr lang="ru-RU" sz="1700" b="1" dirty="0">
                <a:solidFill>
                  <a:schemeClr val="tx1"/>
                </a:solidFill>
              </a:rPr>
              <a:t>Трудовое воспитание</a:t>
            </a:r>
            <a:r>
              <a:rPr lang="ru-RU" sz="1700" dirty="0">
                <a:solidFill>
                  <a:schemeClr val="tx1"/>
                </a:solidFill>
              </a:rPr>
              <a:t> — важное средство всестороннего развития личности дошкольника. </a:t>
            </a:r>
          </a:p>
          <a:p>
            <a:r>
              <a:rPr lang="ru-RU" sz="1700" b="1" dirty="0">
                <a:solidFill>
                  <a:schemeClr val="tx1"/>
                </a:solidFill>
              </a:rPr>
              <a:t>Главная цель труда </a:t>
            </a:r>
            <a:r>
              <a:rPr lang="ru-RU" sz="1700" dirty="0">
                <a:solidFill>
                  <a:schemeClr val="tx1"/>
                </a:solidFill>
              </a:rPr>
              <a:t>— в его воспитательном влиянии на личность ребенка</a:t>
            </a:r>
            <a:r>
              <a:rPr lang="ru-RU" sz="1700" dirty="0" smtClean="0">
                <a:solidFill>
                  <a:schemeClr val="tx1"/>
                </a:solidFill>
              </a:rPr>
              <a:t>.</a:t>
            </a:r>
          </a:p>
          <a:p>
            <a:pPr marL="45720" indent="0">
              <a:buNone/>
            </a:pPr>
            <a:r>
              <a:rPr lang="ru-RU" sz="1700" dirty="0"/>
              <a:t/>
            </a:r>
            <a:br>
              <a:rPr lang="ru-RU" sz="1700" dirty="0"/>
            </a:br>
            <a:r>
              <a:rPr lang="ru-RU" sz="1400" dirty="0"/>
              <a:t/>
            </a:r>
            <a:br>
              <a:rPr lang="ru-RU" sz="1400" dirty="0"/>
            </a:br>
            <a:r>
              <a:rPr lang="ru-RU" sz="1400" dirty="0" smtClean="0"/>
              <a:t> </a:t>
            </a:r>
            <a:endParaRPr lang="ru-RU" sz="1400" i="1" dirty="0"/>
          </a:p>
        </p:txBody>
      </p:sp>
      <p:sp>
        <p:nvSpPr>
          <p:cNvPr id="2" name="Заголовок 1"/>
          <p:cNvSpPr>
            <a:spLocks noGrp="1"/>
          </p:cNvSpPr>
          <p:nvPr>
            <p:ph type="title"/>
          </p:nvPr>
        </p:nvSpPr>
        <p:spPr>
          <a:xfrm>
            <a:off x="1793289" y="3861048"/>
            <a:ext cx="6512511" cy="1654120"/>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316" y="3212976"/>
            <a:ext cx="2920325" cy="28803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211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412776"/>
            <a:ext cx="7408333" cy="4713387"/>
          </a:xfrm>
        </p:spPr>
        <p:txBody>
          <a:bodyPr>
            <a:normAutofit fontScale="70000" lnSpcReduction="20000"/>
          </a:bodyPr>
          <a:lstStyle/>
          <a:p>
            <a:endParaRPr lang="ru-RU" dirty="0" smtClean="0"/>
          </a:p>
          <a:p>
            <a:r>
              <a:rPr lang="ru-RU" dirty="0" smtClean="0"/>
              <a:t>Труд </a:t>
            </a:r>
            <a:r>
              <a:rPr lang="ru-RU" dirty="0"/>
              <a:t>оказывает существенное влияние и на умственное развитие ребенка. Он требует сообразительности, инициативы, активного восприятия, наблюдательности, внимания, сосредоточенности, тренирует память. </a:t>
            </a:r>
            <a:endParaRPr lang="ru-RU" dirty="0" smtClean="0"/>
          </a:p>
          <a:p>
            <a:r>
              <a:rPr lang="ru-RU" dirty="0"/>
              <a:t>Труд развивает мышление — ребенку приходится сравнивать, сопоставлять предметы и явления, с которыми он имеет </a:t>
            </a:r>
            <a:r>
              <a:rPr lang="ru-RU" dirty="0" smtClean="0"/>
              <a:t>дело</a:t>
            </a:r>
          </a:p>
          <a:p>
            <a:r>
              <a:rPr lang="ru-RU" dirty="0"/>
              <a:t>В процессе труда взрослые дают детям полезные знания о предметах, материалах и орудиях труда, их назначении и использовании.</a:t>
            </a:r>
            <a:br>
              <a:rPr lang="ru-RU" dirty="0"/>
            </a:br>
            <a:r>
              <a:rPr lang="ru-RU" dirty="0"/>
              <a:t>Особенно важна роль трудовой деятельности в нравственном воспитании. В труде воспитываются устойчивость поведения, дисциплинированность, самостоятельность, развивается инициатива, умение преодолевать трудности, стремление хорошо выполнять работу</a:t>
            </a:r>
            <a:r>
              <a:rPr lang="ru-RU" dirty="0" smtClean="0"/>
              <a:t>.</a:t>
            </a:r>
          </a:p>
          <a:p>
            <a:r>
              <a:rPr lang="ru-RU" dirty="0"/>
              <a:t>Труд объединяет детей, в совместном труде формируются первоначальные коллективистические навыки — умение сообща и дружно работать, помогать друг другу в работе.</a:t>
            </a:r>
            <a:br>
              <a:rPr lang="ru-RU" dirty="0"/>
            </a:br>
            <a:endParaRPr lang="ru-RU" dirty="0"/>
          </a:p>
        </p:txBody>
      </p:sp>
      <p:sp>
        <p:nvSpPr>
          <p:cNvPr id="3" name="Заголовок 2"/>
          <p:cNvSpPr>
            <a:spLocks noGrp="1"/>
          </p:cNvSpPr>
          <p:nvPr>
            <p:ph type="title"/>
          </p:nvPr>
        </p:nvSpPr>
        <p:spPr>
          <a:xfrm>
            <a:off x="457200" y="338328"/>
            <a:ext cx="8229600" cy="858424"/>
          </a:xfrm>
        </p:spPr>
        <p:txBody>
          <a:bodyPr/>
          <a:lstStyle/>
          <a:p>
            <a:r>
              <a:rPr lang="ru-RU" dirty="0" smtClean="0"/>
              <a:t>Значение труда.</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013176"/>
            <a:ext cx="2232248" cy="160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76672"/>
            <a:ext cx="1728192" cy="124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01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916832"/>
            <a:ext cx="7408333" cy="4209331"/>
          </a:xfrm>
        </p:spPr>
        <p:txBody>
          <a:bodyPr/>
          <a:lstStyle/>
          <a:p>
            <a:pPr lvl="0"/>
            <a:r>
              <a:rPr lang="ru-RU" dirty="0"/>
              <a:t>хозяйственно-бытовой труд: самообслуживание, уход за помещением и вещами, помощь взрослым в приготовлении пищи; </a:t>
            </a:r>
          </a:p>
          <a:p>
            <a:pPr lvl="0"/>
            <a:r>
              <a:rPr lang="ru-RU" dirty="0"/>
              <a:t>труд «в природе»: выращивание комнатных растений, посевы и посадки в цветнике, на огороде, в саду, уход за домашними животными; </a:t>
            </a:r>
          </a:p>
          <a:p>
            <a:pPr lvl="0"/>
            <a:r>
              <a:rPr lang="ru-RU" dirty="0"/>
              <a:t>ручной труд (с элементами конструирования): изготовление игрушек и простейших пособий из бумаги, картона, из природного материала, работа по дереву. </a:t>
            </a:r>
          </a:p>
        </p:txBody>
      </p:sp>
      <p:sp>
        <p:nvSpPr>
          <p:cNvPr id="3" name="Заголовок 2"/>
          <p:cNvSpPr>
            <a:spLocks noGrp="1"/>
          </p:cNvSpPr>
          <p:nvPr>
            <p:ph type="title"/>
          </p:nvPr>
        </p:nvSpPr>
        <p:spPr>
          <a:xfrm>
            <a:off x="457200" y="548680"/>
            <a:ext cx="8229600" cy="1296144"/>
          </a:xfrm>
        </p:spPr>
        <p:txBody>
          <a:bodyPr>
            <a:noAutofit/>
          </a:bodyPr>
          <a:lstStyle/>
          <a:p>
            <a:r>
              <a:rPr lang="ru-RU" sz="2800" dirty="0"/>
              <a:t>По содержанию детский труд можно разделить на несколько видов:</a:t>
            </a:r>
            <a:br>
              <a:rPr lang="ru-RU" sz="2800" dirty="0"/>
            </a:br>
            <a:endParaRPr lang="ru-RU"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052736"/>
            <a:ext cx="151216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46448"/>
            <a:ext cx="1428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2941013"/>
            <a:ext cx="14287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998" y="5445224"/>
            <a:ext cx="14287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969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2420888"/>
            <a:ext cx="7812856" cy="3705275"/>
          </a:xfrm>
        </p:spPr>
        <p:txBody>
          <a:bodyPr>
            <a:normAutofit fontScale="62500" lnSpcReduction="20000"/>
          </a:bodyPr>
          <a:lstStyle/>
          <a:p>
            <a:r>
              <a:rPr lang="ru-RU" sz="2000" dirty="0" smtClean="0"/>
              <a:t>Видя</a:t>
            </a:r>
            <a:r>
              <a:rPr lang="ru-RU" sz="2000" dirty="0"/>
              <a:t>, как работают старшие, </a:t>
            </a:r>
            <a:r>
              <a:rPr lang="ru-RU" sz="2000" dirty="0" smtClean="0"/>
              <a:t>ребенок </a:t>
            </a:r>
            <a:r>
              <a:rPr lang="ru-RU" sz="2000" dirty="0"/>
              <a:t>с радостью примет участие в уборке помещения, в стирке, приготовлении пищи, в различных работах в саду, на огороде</a:t>
            </a:r>
            <a:r>
              <a:rPr lang="ru-RU" sz="2000" dirty="0" smtClean="0"/>
              <a:t>.</a:t>
            </a:r>
          </a:p>
          <a:p>
            <a:r>
              <a:rPr lang="ru-RU" sz="2000" dirty="0" smtClean="0"/>
              <a:t>Родители должны осознать, </a:t>
            </a:r>
            <a:r>
              <a:rPr lang="ru-RU" sz="2000" dirty="0"/>
              <a:t>что их добросовестное отношение к своим собственным трудовым обязанностям, уважение к труду окружающих оказывают на детей огромное </a:t>
            </a:r>
            <a:r>
              <a:rPr lang="ru-RU" sz="2000" dirty="0" smtClean="0"/>
              <a:t>влияние.</a:t>
            </a:r>
          </a:p>
          <a:p>
            <a:r>
              <a:rPr lang="ru-RU" sz="2000" dirty="0"/>
              <a:t>Дети испытывают особое удовольствие, когда их, как равных, привлекают к труду. «Мы с мамой пирожки делали. Мама кружочки делала, а я начинку накладывала»,— говорит шестилетняя девочка. «Мы с папой дверь чинили, я гвоздики подавал папе, а он прибивал где надо»,— с гордостью сообщает пятилетний мальчик.</a:t>
            </a:r>
            <a:br>
              <a:rPr lang="ru-RU" sz="2000" dirty="0"/>
            </a:br>
            <a:r>
              <a:rPr lang="ru-RU" sz="2000" dirty="0"/>
              <a:t>Радует ребят доверие старших, они гордятся, когда им поручают дома настоящие дела, выполнение которых составляет известный вклад ребенка в многочисленные повседневные дела семьи. Когда малыша включают в эти повседневные дела, это меняет его положение среди взрослых — у него есть свои дела и обязанности, за них он отвечает. Детей радует поощрение взрослых; справедливая, доброжелательная оценка создает у них чувство уверенности, желание заслужить еще более высокую оценку</a:t>
            </a:r>
            <a:r>
              <a:rPr lang="ru-RU" sz="2000" dirty="0" smtClean="0"/>
              <a:t>.</a:t>
            </a:r>
          </a:p>
          <a:p>
            <a:r>
              <a:rPr lang="ru-RU" sz="2000" dirty="0"/>
              <a:t>Раннее включение детей в семье в посильную работу делает жизнь ребенка более полной, интересной. Ребенок приобретает много ценных качеств, становится самостоятельным, в меньшей степени зависит от взрослых, усваивает полезные практические навыки, учится ценить время, по-новому оценивает и труд окружающих его взрослых, приучается видеть свое участие в этом труде.</a:t>
            </a:r>
            <a:br>
              <a:rPr lang="ru-RU" sz="2000" dirty="0"/>
            </a:br>
            <a:endParaRPr lang="ru-RU" sz="2000" dirty="0" smtClean="0"/>
          </a:p>
          <a:p>
            <a:endParaRPr lang="ru-RU" sz="1500" dirty="0" smtClean="0"/>
          </a:p>
          <a:p>
            <a:endParaRPr lang="ru-RU" dirty="0"/>
          </a:p>
        </p:txBody>
      </p:sp>
      <p:sp>
        <p:nvSpPr>
          <p:cNvPr id="3" name="Заголовок 2"/>
          <p:cNvSpPr>
            <a:spLocks noGrp="1"/>
          </p:cNvSpPr>
          <p:nvPr>
            <p:ph type="title"/>
          </p:nvPr>
        </p:nvSpPr>
        <p:spPr>
          <a:xfrm>
            <a:off x="457200" y="338328"/>
            <a:ext cx="8229600" cy="1722520"/>
          </a:xfrm>
        </p:spPr>
        <p:txBody>
          <a:bodyPr>
            <a:noAutofit/>
          </a:bodyPr>
          <a:lstStyle/>
          <a:p>
            <a:r>
              <a:rPr lang="ru-RU" sz="2000" dirty="0"/>
              <a:t>В среднем и старшем дошкольном возрасте расширяются физические возможности детей, увеличивается сила и ловкость движений, возрастает осознание общественной значимости труда. Основное место отводится уже хозяйственно-бытовому труду всей семьи.</a:t>
            </a:r>
            <a:br>
              <a:rPr lang="ru-RU" sz="2000" dirty="0"/>
            </a:br>
            <a:endParaRPr lang="ru-RU" sz="2000" dirty="0"/>
          </a:p>
        </p:txBody>
      </p:sp>
    </p:spTree>
    <p:extLst>
      <p:ext uri="{BB962C8B-B14F-4D97-AF65-F5344CB8AC3E}">
        <p14:creationId xmlns:p14="http://schemas.microsoft.com/office/powerpoint/2010/main" val="4055019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8" y="450912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3429000"/>
            <a:ext cx="1428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1"/>
          <p:cNvSpPr>
            <a:spLocks noGrp="1"/>
          </p:cNvSpPr>
          <p:nvPr>
            <p:ph idx="1"/>
          </p:nvPr>
        </p:nvSpPr>
        <p:spPr>
          <a:xfrm>
            <a:off x="683569" y="548680"/>
            <a:ext cx="7596832" cy="5904656"/>
          </a:xfrm>
        </p:spPr>
        <p:txBody>
          <a:bodyPr>
            <a:normAutofit fontScale="70000" lnSpcReduction="20000"/>
          </a:bodyPr>
          <a:lstStyle/>
          <a:p>
            <a:endParaRPr lang="ru-RU" dirty="0" smtClean="0"/>
          </a:p>
          <a:p>
            <a:endParaRPr lang="ru-RU" dirty="0"/>
          </a:p>
          <a:p>
            <a:endParaRPr lang="ru-RU" dirty="0" smtClean="0"/>
          </a:p>
          <a:p>
            <a:endParaRPr lang="ru-RU" dirty="0" smtClean="0"/>
          </a:p>
          <a:p>
            <a:r>
              <a:rPr lang="ru-RU" dirty="0" smtClean="0"/>
              <a:t>Любят </a:t>
            </a:r>
            <a:r>
              <a:rPr lang="ru-RU" dirty="0"/>
              <a:t>дети подготовку к праздникам. Вы начинаете праздничную уборку квартиры — продумайте возможное участие в ней и ребенка. Дети 3—4 лет могут протереть влажной тряпочкой свои кубики, полочку для игрушек, аккуратно расставить на ней свои игрушки, помочь маме протереть листья растений, помыть поддонники. Более старшим детям можно доверить более сложные дела: навести порядок в буфете, аккуратно разложить белье на полки шкафа, при этом последить, чтобы постельное белье не было перемешано с одеждой</a:t>
            </a:r>
            <a:r>
              <a:rPr lang="ru-RU" dirty="0" smtClean="0"/>
              <a:t>...</a:t>
            </a:r>
          </a:p>
          <a:p>
            <a:r>
              <a:rPr lang="ru-RU" dirty="0" smtClean="0"/>
              <a:t>Если </a:t>
            </a:r>
            <a:r>
              <a:rPr lang="ru-RU" dirty="0"/>
              <a:t>вы собрались стирать— детям тоже найдется дело. Надо ведь, чтобы и у кукол был праздник, чтобы их одежда и постель были чистыми. В маленьком тазике все это можно постирать, прополоскать, что-то подсинить, что-то накрахмалить, а потом вместе с мамой развесить посушить. А когда все высохнет, кое-что дети сами смогут и погладить</a:t>
            </a:r>
            <a:r>
              <a:rPr lang="ru-RU" dirty="0" smtClean="0"/>
              <a:t>.</a:t>
            </a:r>
          </a:p>
          <a:p>
            <a:r>
              <a:rPr lang="ru-RU" dirty="0" smtClean="0"/>
              <a:t>Очень </a:t>
            </a:r>
            <a:r>
              <a:rPr lang="ru-RU" dirty="0"/>
              <a:t>важно, чтобы в этих предпраздничных хлопотах у каждого было дело: и у папы, и у старшего брата. У них свои обязанности. Надо починить неисправные игрушки, привести в порядок одежду, что-то отнести в химчистку. Кое-что надо вынести во двор и проветрить</a:t>
            </a:r>
            <a:r>
              <a:rPr lang="ru-RU" dirty="0" smtClean="0"/>
              <a:t>.</a:t>
            </a:r>
          </a:p>
          <a:p>
            <a:r>
              <a:rPr lang="ru-RU" dirty="0" smtClean="0"/>
              <a:t>При </a:t>
            </a:r>
            <a:r>
              <a:rPr lang="ru-RU" dirty="0"/>
              <a:t>выполнении всех этих дел важно всем членам семьи быть примером. Не стоит жаловаться на усталость, говорить о нежелании что-то делать. </a:t>
            </a:r>
            <a:endParaRPr lang="ru-RU" dirty="0" smtClean="0"/>
          </a:p>
          <a:p>
            <a:pPr marL="0" indent="0">
              <a:buNone/>
            </a:pPr>
            <a:r>
              <a:rPr lang="ru-RU" i="1" u="sng" dirty="0" smtClean="0">
                <a:solidFill>
                  <a:srgbClr val="FF0000"/>
                </a:solidFill>
              </a:rPr>
              <a:t>Пусть </a:t>
            </a:r>
            <a:r>
              <a:rPr lang="ru-RU" i="1" u="sng" dirty="0">
                <a:solidFill>
                  <a:srgbClr val="FF0000"/>
                </a:solidFill>
              </a:rPr>
              <a:t>ребенок видит активность каждого, их сноровку, умение все делать с готовностью.</a:t>
            </a:r>
            <a:r>
              <a:rPr lang="ru-RU" i="1" u="sng" dirty="0"/>
              <a:t/>
            </a:r>
            <a:br>
              <a:rPr lang="ru-RU" i="1" u="sng" dirty="0"/>
            </a:br>
            <a:endParaRPr lang="ru-RU" i="1" u="sng" dirty="0"/>
          </a:p>
        </p:txBody>
      </p:sp>
      <p:sp>
        <p:nvSpPr>
          <p:cNvPr id="3" name="Заголовок 2"/>
          <p:cNvSpPr>
            <a:spLocks noGrp="1"/>
          </p:cNvSpPr>
          <p:nvPr>
            <p:ph type="title"/>
          </p:nvPr>
        </p:nvSpPr>
        <p:spPr>
          <a:xfrm>
            <a:off x="457200" y="338328"/>
            <a:ext cx="8229600" cy="138344"/>
          </a:xfrm>
        </p:spPr>
        <p:txBody>
          <a:bodyPr>
            <a:normAutofit fontScale="90000"/>
          </a:bodyPr>
          <a:lstStyle/>
          <a:p>
            <a:endParaRPr lang="ru-RU" dirty="0"/>
          </a:p>
        </p:txBody>
      </p:sp>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797471"/>
            <a:ext cx="14287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629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3717033"/>
            <a:ext cx="7408333" cy="2409130"/>
          </a:xfrm>
        </p:spPr>
        <p:txBody>
          <a:bodyPr/>
          <a:lstStyle/>
          <a:p>
            <a:endParaRPr lang="ru-RU" dirty="0"/>
          </a:p>
        </p:txBody>
      </p:sp>
      <p:sp>
        <p:nvSpPr>
          <p:cNvPr id="3" name="Заголовок 2"/>
          <p:cNvSpPr>
            <a:spLocks noGrp="1"/>
          </p:cNvSpPr>
          <p:nvPr>
            <p:ph type="title"/>
          </p:nvPr>
        </p:nvSpPr>
        <p:spPr>
          <a:xfrm>
            <a:off x="457200" y="338328"/>
            <a:ext cx="8229600" cy="3306696"/>
          </a:xfrm>
        </p:spPr>
        <p:txBody>
          <a:bodyPr>
            <a:normAutofit fontScale="90000"/>
          </a:bodyPr>
          <a:lstStyle/>
          <a:p>
            <a:r>
              <a:rPr lang="ru-RU" sz="2700" b="1" dirty="0">
                <a:solidFill>
                  <a:srgbClr val="FF0000"/>
                </a:solidFill>
              </a:rPr>
              <a:t>Познакомьте ребенка с правилами</a:t>
            </a:r>
            <a:r>
              <a:rPr lang="ru-RU" sz="2700" b="1" dirty="0" smtClean="0">
                <a:solidFill>
                  <a:srgbClr val="FF0000"/>
                </a:solidFill>
              </a:rPr>
              <a:t>:</a:t>
            </a:r>
            <a:br>
              <a:rPr lang="ru-RU" sz="2700" b="1" dirty="0" smtClean="0">
                <a:solidFill>
                  <a:srgbClr val="FF0000"/>
                </a:solidFill>
              </a:rPr>
            </a:br>
            <a:r>
              <a:rPr lang="ru-RU" sz="2700" dirty="0">
                <a:solidFill>
                  <a:srgbClr val="FF0000"/>
                </a:solidFill>
              </a:rPr>
              <a:t/>
            </a:r>
            <a:br>
              <a:rPr lang="ru-RU" sz="2700" dirty="0">
                <a:solidFill>
                  <a:srgbClr val="FF0000"/>
                </a:solidFill>
              </a:rPr>
            </a:br>
            <a:r>
              <a:rPr lang="ru-RU" sz="1800" dirty="0">
                <a:solidFill>
                  <a:srgbClr val="FF0000"/>
                </a:solidFill>
              </a:rPr>
              <a:t>- все, что можешь, делай сам;</a:t>
            </a:r>
            <a:br>
              <a:rPr lang="ru-RU" sz="1800" dirty="0">
                <a:solidFill>
                  <a:srgbClr val="FF0000"/>
                </a:solidFill>
              </a:rPr>
            </a:br>
            <a:r>
              <a:rPr lang="ru-RU" sz="1800" dirty="0">
                <a:solidFill>
                  <a:srgbClr val="FF0000"/>
                </a:solidFill>
              </a:rPr>
              <a:t>- не забывай убирать за собой;</a:t>
            </a:r>
            <a:br>
              <a:rPr lang="ru-RU" sz="1800" dirty="0">
                <a:solidFill>
                  <a:srgbClr val="FF0000"/>
                </a:solidFill>
              </a:rPr>
            </a:br>
            <a:r>
              <a:rPr lang="ru-RU" sz="1800" dirty="0">
                <a:solidFill>
                  <a:srgbClr val="FF0000"/>
                </a:solidFill>
              </a:rPr>
              <a:t>- уважай труд других людей;</a:t>
            </a:r>
            <a:br>
              <a:rPr lang="ru-RU" sz="1800" dirty="0">
                <a:solidFill>
                  <a:srgbClr val="FF0000"/>
                </a:solidFill>
              </a:rPr>
            </a:br>
            <a:r>
              <a:rPr lang="ru-RU" sz="1800" dirty="0">
                <a:solidFill>
                  <a:srgbClr val="FF0000"/>
                </a:solidFill>
              </a:rPr>
              <a:t>- прежде, чем начать трудиться, приготовь все необходимое;</a:t>
            </a:r>
            <a:br>
              <a:rPr lang="ru-RU" sz="1800" dirty="0">
                <a:solidFill>
                  <a:srgbClr val="FF0000"/>
                </a:solidFill>
              </a:rPr>
            </a:br>
            <a:r>
              <a:rPr lang="ru-RU" sz="1800" dirty="0">
                <a:solidFill>
                  <a:srgbClr val="FF0000"/>
                </a:solidFill>
              </a:rPr>
              <a:t>- делай все аккуратно, не торопясь;</a:t>
            </a:r>
            <a:br>
              <a:rPr lang="ru-RU" sz="1800" dirty="0">
                <a:solidFill>
                  <a:srgbClr val="FF0000"/>
                </a:solidFill>
              </a:rPr>
            </a:br>
            <a:r>
              <a:rPr lang="ru-RU" sz="1800" dirty="0">
                <a:solidFill>
                  <a:srgbClr val="FF0000"/>
                </a:solidFill>
              </a:rPr>
              <a:t>- не отвлекайся, когда трудишься;</a:t>
            </a:r>
            <a:br>
              <a:rPr lang="ru-RU" sz="1800" dirty="0">
                <a:solidFill>
                  <a:srgbClr val="FF0000"/>
                </a:solidFill>
              </a:rPr>
            </a:br>
            <a:r>
              <a:rPr lang="ru-RU" sz="1800" dirty="0">
                <a:solidFill>
                  <a:srgbClr val="FF0000"/>
                </a:solidFill>
              </a:rPr>
              <a:t>- правильно пользуйся орудиями труда;</a:t>
            </a:r>
            <a:br>
              <a:rPr lang="ru-RU" sz="1800" dirty="0">
                <a:solidFill>
                  <a:srgbClr val="FF0000"/>
                </a:solidFill>
              </a:rPr>
            </a:br>
            <a:r>
              <a:rPr lang="ru-RU" sz="1800" dirty="0">
                <a:solidFill>
                  <a:srgbClr val="FF0000"/>
                </a:solidFill>
              </a:rPr>
              <a:t>- не оставляй работу незаконченной;</a:t>
            </a:r>
            <a:br>
              <a:rPr lang="ru-RU" sz="1800" dirty="0">
                <a:solidFill>
                  <a:srgbClr val="FF0000"/>
                </a:solidFill>
              </a:rPr>
            </a:br>
            <a:r>
              <a:rPr lang="ru-RU" sz="1800" dirty="0">
                <a:solidFill>
                  <a:srgbClr val="FF0000"/>
                </a:solidFill>
              </a:rPr>
              <a:t>- если трудишься не один, работай дружно;</a:t>
            </a:r>
            <a:br>
              <a:rPr lang="ru-RU" sz="1800" dirty="0">
                <a:solidFill>
                  <a:srgbClr val="FF0000"/>
                </a:solidFill>
              </a:rPr>
            </a:br>
            <a:r>
              <a:rPr lang="ru-RU" sz="1800" dirty="0">
                <a:solidFill>
                  <a:srgbClr val="FF0000"/>
                </a:solidFill>
              </a:rPr>
              <a:t>- если окончил дело раньше, помоги другим</a:t>
            </a:r>
            <a:r>
              <a:rPr lang="ru-RU" sz="1800" dirty="0"/>
              <a:t>.</a:t>
            </a:r>
            <a:br>
              <a:rPr lang="ru-RU" sz="1800" dirty="0"/>
            </a:br>
            <a:endParaRPr lang="ru-RU"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645024"/>
            <a:ext cx="3960440" cy="2736304"/>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160" y="3501008"/>
            <a:ext cx="12192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584551"/>
            <a:ext cx="11906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291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412776"/>
            <a:ext cx="7408333" cy="4713387"/>
          </a:xfrm>
        </p:spPr>
        <p:txBody>
          <a:bodyPr/>
          <a:lstStyle/>
          <a:p>
            <a:endParaRPr lang="ru-RU" dirty="0" smtClean="0"/>
          </a:p>
          <a:p>
            <a:r>
              <a:rPr lang="ru-RU" dirty="0" smtClean="0"/>
              <a:t>приобщать </a:t>
            </a:r>
            <a:r>
              <a:rPr lang="ru-RU" dirty="0"/>
              <a:t>его к труду как можно раньше</a:t>
            </a:r>
            <a:r>
              <a:rPr lang="ru-RU" dirty="0" smtClean="0"/>
              <a:t>;</a:t>
            </a:r>
          </a:p>
          <a:p>
            <a:r>
              <a:rPr lang="ru-RU" dirty="0" smtClean="0"/>
              <a:t>трудиться </a:t>
            </a:r>
            <a:r>
              <a:rPr lang="ru-RU" dirty="0"/>
              <a:t>вместе с ним</a:t>
            </a:r>
            <a:r>
              <a:rPr lang="ru-RU" dirty="0" smtClean="0"/>
              <a:t>;</a:t>
            </a:r>
          </a:p>
          <a:p>
            <a:r>
              <a:rPr lang="ru-RU" dirty="0" smtClean="0"/>
              <a:t> дать </a:t>
            </a:r>
            <a:r>
              <a:rPr lang="ru-RU" dirty="0"/>
              <a:t>ему постоянное поручение</a:t>
            </a:r>
            <a:r>
              <a:rPr lang="ru-RU" dirty="0" smtClean="0"/>
              <a:t>;</a:t>
            </a:r>
            <a:endParaRPr lang="ru-RU" dirty="0"/>
          </a:p>
          <a:p>
            <a:r>
              <a:rPr lang="ru-RU" dirty="0" smtClean="0"/>
              <a:t> </a:t>
            </a:r>
            <a:r>
              <a:rPr lang="ru-RU" dirty="0"/>
              <a:t>прививать навыки культуры </a:t>
            </a:r>
            <a:r>
              <a:rPr lang="ru-RU" dirty="0" smtClean="0"/>
              <a:t>труда;</a:t>
            </a:r>
            <a:endParaRPr lang="ru-RU" dirty="0"/>
          </a:p>
          <a:p>
            <a:r>
              <a:rPr lang="ru-RU" dirty="0" smtClean="0"/>
              <a:t>поручать </a:t>
            </a:r>
            <a:r>
              <a:rPr lang="ru-RU" dirty="0"/>
              <a:t>работу с достаточной </a:t>
            </a:r>
            <a:r>
              <a:rPr lang="ru-RU" dirty="0" smtClean="0"/>
              <a:t>нагрузкой;</a:t>
            </a:r>
            <a:endParaRPr lang="ru-RU" dirty="0"/>
          </a:p>
          <a:p>
            <a:r>
              <a:rPr lang="ru-RU" dirty="0" smtClean="0"/>
              <a:t>показывать </a:t>
            </a:r>
            <a:r>
              <a:rPr lang="ru-RU" dirty="0"/>
              <a:t>общественную значимость труда </a:t>
            </a:r>
            <a:endParaRPr lang="ru-RU" dirty="0"/>
          </a:p>
          <a:p>
            <a:pPr marL="0" indent="0">
              <a:buNone/>
            </a:pPr>
            <a:r>
              <a:rPr lang="ru-RU" dirty="0"/>
              <a:t> </a:t>
            </a:r>
            <a:r>
              <a:rPr lang="ru-RU" dirty="0" smtClean="0"/>
              <a:t>      </a:t>
            </a:r>
            <a:r>
              <a:rPr lang="ru-RU" dirty="0"/>
              <a:t>его важность и необходимость для других.</a:t>
            </a:r>
            <a:br>
              <a:rPr lang="ru-RU" dirty="0"/>
            </a:br>
            <a:endParaRPr lang="ru-RU" dirty="0"/>
          </a:p>
        </p:txBody>
      </p:sp>
      <p:sp>
        <p:nvSpPr>
          <p:cNvPr id="3" name="Заголовок 2"/>
          <p:cNvSpPr>
            <a:spLocks noGrp="1"/>
          </p:cNvSpPr>
          <p:nvPr>
            <p:ph type="title"/>
          </p:nvPr>
        </p:nvSpPr>
        <p:spPr/>
        <p:txBody>
          <a:bodyPr>
            <a:normAutofit/>
          </a:bodyPr>
          <a:lstStyle/>
          <a:p>
            <a:r>
              <a:rPr lang="ru-RU" sz="3200" b="1" dirty="0"/>
              <a:t>Ребенок полюбит труд, если:</a:t>
            </a:r>
            <a:r>
              <a:rPr lang="ru-RU" sz="3200" dirty="0"/>
              <a:t/>
            </a:r>
            <a:br>
              <a:rPr lang="ru-RU" sz="3200" dirty="0"/>
            </a:br>
            <a:endParaRPr lang="ru-RU" sz="3200" dirty="0"/>
          </a:p>
        </p:txBody>
      </p:sp>
    </p:spTree>
    <p:extLst>
      <p:ext uri="{BB962C8B-B14F-4D97-AF65-F5344CB8AC3E}">
        <p14:creationId xmlns:p14="http://schemas.microsoft.com/office/powerpoint/2010/main" val="2090892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412776"/>
            <a:ext cx="7408333" cy="4713387"/>
          </a:xfrm>
        </p:spPr>
        <p:txBody>
          <a:bodyPr>
            <a:normAutofit/>
          </a:bodyPr>
          <a:lstStyle/>
          <a:p>
            <a:endParaRPr lang="ru-RU" dirty="0" smtClean="0"/>
          </a:p>
          <a:p>
            <a:r>
              <a:rPr lang="ru-RU" dirty="0"/>
              <a:t>наказывать </a:t>
            </a:r>
            <a:r>
              <a:rPr lang="ru-RU" dirty="0" smtClean="0"/>
              <a:t>трудом;</a:t>
            </a:r>
            <a:endParaRPr lang="ru-RU" dirty="0"/>
          </a:p>
          <a:p>
            <a:r>
              <a:rPr lang="ru-RU" dirty="0" smtClean="0"/>
              <a:t>торопить </a:t>
            </a:r>
            <a:r>
              <a:rPr lang="ru-RU" dirty="0"/>
              <a:t>ребенка в ходе трудовой </a:t>
            </a:r>
            <a:r>
              <a:rPr lang="ru-RU" dirty="0" smtClean="0"/>
              <a:t>деятельности;</a:t>
            </a:r>
            <a:endParaRPr lang="ru-RU" dirty="0"/>
          </a:p>
          <a:p>
            <a:r>
              <a:rPr lang="ru-RU" dirty="0" smtClean="0"/>
              <a:t>давать </a:t>
            </a:r>
            <a:r>
              <a:rPr lang="ru-RU" dirty="0"/>
              <a:t>непосильные </a:t>
            </a:r>
            <a:r>
              <a:rPr lang="ru-RU" dirty="0" smtClean="0"/>
              <a:t>поручения;</a:t>
            </a:r>
            <a:endParaRPr lang="ru-RU" dirty="0"/>
          </a:p>
          <a:p>
            <a:r>
              <a:rPr lang="ru-RU" dirty="0" smtClean="0"/>
              <a:t>допускать </a:t>
            </a:r>
            <a:r>
              <a:rPr lang="ru-RU" dirty="0"/>
              <a:t>отступления от принятых </a:t>
            </a:r>
            <a:r>
              <a:rPr lang="ru-RU" dirty="0" smtClean="0"/>
              <a:t>требований</a:t>
            </a:r>
            <a:endParaRPr lang="ru-RU" dirty="0"/>
          </a:p>
          <a:p>
            <a:r>
              <a:rPr lang="ru-RU" dirty="0" smtClean="0"/>
              <a:t> </a:t>
            </a:r>
            <a:r>
              <a:rPr lang="ru-RU" dirty="0"/>
              <a:t>забывать благодарить за помощь. </a:t>
            </a:r>
            <a:endParaRPr lang="ru-RU" dirty="0"/>
          </a:p>
        </p:txBody>
      </p:sp>
      <p:sp>
        <p:nvSpPr>
          <p:cNvPr id="3" name="Заголовок 2"/>
          <p:cNvSpPr>
            <a:spLocks noGrp="1"/>
          </p:cNvSpPr>
          <p:nvPr>
            <p:ph type="title"/>
          </p:nvPr>
        </p:nvSpPr>
        <p:spPr/>
        <p:txBody>
          <a:bodyPr>
            <a:normAutofit/>
          </a:bodyPr>
          <a:lstStyle/>
          <a:p>
            <a:r>
              <a:rPr lang="ru-RU" sz="2800" b="1" dirty="0"/>
              <a:t>Нельзя:</a:t>
            </a:r>
            <a:r>
              <a:rPr lang="ru-RU" sz="2800" dirty="0"/>
              <a:t/>
            </a:r>
            <a:br>
              <a:rPr lang="ru-RU" sz="2800" dirty="0"/>
            </a:br>
            <a:endParaRPr lang="ru-RU" sz="2800" dirty="0"/>
          </a:p>
        </p:txBody>
      </p:sp>
    </p:spTree>
    <p:extLst>
      <p:ext uri="{BB962C8B-B14F-4D97-AF65-F5344CB8AC3E}">
        <p14:creationId xmlns:p14="http://schemas.microsoft.com/office/powerpoint/2010/main" val="38325845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99</TotalTime>
  <Words>731</Words>
  <Application>Microsoft Office PowerPoint</Application>
  <PresentationFormat>Экран (4:3)</PresentationFormat>
  <Paragraphs>59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Волна</vt:lpstr>
      <vt:lpstr>Трудовое воспитание детей в повседневной жизни(в семье).</vt:lpstr>
      <vt:lpstr>Презентация PowerPoint</vt:lpstr>
      <vt:lpstr>Значение труда.</vt:lpstr>
      <vt:lpstr>По содержанию детский труд можно разделить на несколько видов: </vt:lpstr>
      <vt:lpstr>В среднем и старшем дошкольном возрасте расширяются физические возможности детей, увеличивается сила и ловкость движений, возрастает осознание общественной значимости труда. Основное место отводится уже хозяйственно-бытовому труду всей семьи. </vt:lpstr>
      <vt:lpstr>Презентация PowerPoint</vt:lpstr>
      <vt:lpstr>Познакомьте ребенка с правилами:  - все, что можешь, делай сам; - не забывай убирать за собой; - уважай труд других людей; - прежде, чем начать трудиться, приготовь все необходимое; - делай все аккуратно, не торопясь; - не отвлекайся, когда трудишься; - правильно пользуйся орудиями труда; - не оставляй работу незаконченной; - если трудишься не один, работай дружно; - если окончил дело раньше, помоги другим. </vt:lpstr>
      <vt:lpstr>Ребенок полюбит труд, если: </vt:lpstr>
      <vt:lpstr>Нельзя: </vt:lpstr>
      <vt:lpstr>Прежде, чем ребенок начинает трудиться: </vt:lpstr>
      <vt:lpstr>В процессе работы, если необходимо, помогите ребенку, но помните: все что ребенок может сделать, он должен делать сам. После выполнения поручения поблагодарите ребенка, оцените его труд; помните, что главный критерий оценки — трудовая активность, усилия ребенка.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Трудовое воспитание детей в повседневной жизни(в семье).</dc:title>
  <dc:creator>Наталья</dc:creator>
  <cp:lastModifiedBy>Наталья</cp:lastModifiedBy>
  <cp:revision>11</cp:revision>
  <cp:lastPrinted>2012-09-05T12:54:15Z</cp:lastPrinted>
  <dcterms:created xsi:type="dcterms:W3CDTF">2012-09-05T11:04:49Z</dcterms:created>
  <dcterms:modified xsi:type="dcterms:W3CDTF">2012-09-05T12:55:38Z</dcterms:modified>
</cp:coreProperties>
</file>