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0" r:id="rId5"/>
    <p:sldId id="261" r:id="rId6"/>
    <p:sldId id="265" r:id="rId7"/>
    <p:sldId id="262" r:id="rId8"/>
    <p:sldId id="263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CE724-E307-4174-840A-68E6010F0C57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084A-A13C-413E-A4E9-88BB22D9E9C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CE724-E307-4174-840A-68E6010F0C57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084A-A13C-413E-A4E9-88BB22D9E9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CE724-E307-4174-840A-68E6010F0C57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084A-A13C-413E-A4E9-88BB22D9E9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CE724-E307-4174-840A-68E6010F0C57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084A-A13C-413E-A4E9-88BB22D9E9C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CE724-E307-4174-840A-68E6010F0C57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084A-A13C-413E-A4E9-88BB22D9E9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CE724-E307-4174-840A-68E6010F0C57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084A-A13C-413E-A4E9-88BB22D9E9C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CE724-E307-4174-840A-68E6010F0C57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084A-A13C-413E-A4E9-88BB22D9E9C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CE724-E307-4174-840A-68E6010F0C57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084A-A13C-413E-A4E9-88BB22D9E9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CE724-E307-4174-840A-68E6010F0C57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084A-A13C-413E-A4E9-88BB22D9E9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CE724-E307-4174-840A-68E6010F0C57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084A-A13C-413E-A4E9-88BB22D9E9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CE724-E307-4174-840A-68E6010F0C57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084A-A13C-413E-A4E9-88BB22D9E9C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4CE724-E307-4174-840A-68E6010F0C57}" type="datetimeFigureOut">
              <a:rPr lang="ru-RU" smtClean="0"/>
              <a:t>14.10.2013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1E7084A-A13C-413E-A4E9-88BB22D9E9C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5589240"/>
            <a:ext cx="6266557" cy="882119"/>
          </a:xfrm>
        </p:spPr>
        <p:txBody>
          <a:bodyPr/>
          <a:lstStyle/>
          <a:p>
            <a:r>
              <a:rPr lang="ru-RU" dirty="0" smtClean="0"/>
              <a:t>Выполнила </a:t>
            </a:r>
            <a:r>
              <a:rPr lang="ru-RU" dirty="0" smtClean="0"/>
              <a:t>воспитатель </a:t>
            </a:r>
            <a:r>
              <a:rPr lang="ru-RU" dirty="0" err="1" smtClean="0"/>
              <a:t>гкп</a:t>
            </a:r>
            <a:r>
              <a:rPr lang="ru-RU" dirty="0" smtClean="0"/>
              <a:t> </a:t>
            </a:r>
            <a:r>
              <a:rPr lang="ru-RU" dirty="0" err="1" smtClean="0"/>
              <a:t>Шабаршина</a:t>
            </a:r>
            <a:r>
              <a:rPr lang="ru-RU" dirty="0" smtClean="0"/>
              <a:t> М.М.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88640"/>
            <a:ext cx="7488832" cy="4896544"/>
          </a:xfrm>
        </p:spPr>
        <p:txBody>
          <a:bodyPr/>
          <a:lstStyle/>
          <a:p>
            <a:pPr marL="182880" lvl="0" indent="0" algn="ctr">
              <a:buNone/>
            </a:pPr>
            <a:r>
              <a:rPr lang="ru-RU" sz="2000" b="0" dirty="0" smtClean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ГБОУ СОШ №1212</a:t>
            </a:r>
            <a:br>
              <a:rPr lang="ru-RU" sz="2000" b="0" dirty="0" smtClean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sz="2000" b="0" dirty="0" smtClean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( ДОШКОЛЬНОЕ ОТДЕЛЕНИЕ № 851 /1 )</a:t>
            </a:r>
            <a:r>
              <a:rPr lang="ru-RU" b="0" dirty="0" smtClean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0" dirty="0" smtClean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b="0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0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dirty="0" smtClean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dirty="0" smtClean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dirty="0" smtClean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Кризис </a:t>
            </a:r>
            <a:r>
              <a:rPr lang="ru-RU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 лет.</a:t>
            </a:r>
            <a:br>
              <a:rPr lang="ru-RU" dirty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dirty="0" smtClean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Не </a:t>
            </a:r>
            <a:r>
              <a:rPr lang="ru-RU" dirty="0" smtClean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хочу ! Не буду !      Не надо !</a:t>
            </a:r>
            <a:br>
              <a:rPr lang="ru-RU" dirty="0" smtClean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dirty="0" smtClean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</a:t>
            </a:r>
            <a:br>
              <a:rPr lang="ru-RU" dirty="0" smtClean="0">
                <a:ln w="12700">
                  <a:solidFill>
                    <a:srgbClr val="212745">
                      <a:satMod val="155000"/>
                    </a:srgb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7035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1356641" cy="50405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План: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840177"/>
            <a:ext cx="4104456" cy="2677583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1520" y="1772816"/>
            <a:ext cx="4464496" cy="3240360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1 Характеристика периода</a:t>
            </a:r>
          </a:p>
          <a:p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2. Семь симптомов кризиса</a:t>
            </a:r>
          </a:p>
          <a:p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3.Причины</a:t>
            </a:r>
          </a:p>
          <a:p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4.Положительные 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новообразования</a:t>
            </a:r>
            <a:endParaRPr lang="ru-RU" sz="20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5.Рекомендации родителям</a:t>
            </a:r>
          </a:p>
        </p:txBody>
      </p:sp>
    </p:spTree>
    <p:extLst>
      <p:ext uri="{BB962C8B-B14F-4D97-AF65-F5344CB8AC3E}">
        <p14:creationId xmlns:p14="http://schemas.microsoft.com/office/powerpoint/2010/main" val="163534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496943" cy="2736304"/>
          </a:xfrm>
        </p:spPr>
        <p:txBody>
          <a:bodyPr/>
          <a:lstStyle/>
          <a:p>
            <a:pPr marL="0" lvl="0" indent="0" algn="just">
              <a:spcBef>
                <a:spcPts val="600"/>
              </a:spcBef>
              <a:buNone/>
            </a:pPr>
            <a:r>
              <a:rPr lang="ru-RU" sz="2000" dirty="0" smtClean="0">
                <a:solidFill>
                  <a:srgbClr val="7598D9">
                    <a:lumMod val="50000"/>
                  </a:srgbClr>
                </a:solidFill>
                <a:effectLst/>
                <a:latin typeface="Century Schoolbook"/>
                <a:ea typeface="+mn-ea"/>
                <a:cs typeface="+mn-cs"/>
              </a:rPr>
              <a:t> Кризис </a:t>
            </a:r>
            <a:r>
              <a:rPr lang="ru-RU" sz="2000" dirty="0">
                <a:solidFill>
                  <a:srgbClr val="7598D9">
                    <a:lumMod val="50000"/>
                  </a:srgbClr>
                </a:solidFill>
                <a:effectLst/>
                <a:latin typeface="Century Schoolbook"/>
                <a:ea typeface="+mn-ea"/>
                <a:cs typeface="+mn-cs"/>
              </a:rPr>
              <a:t>трёх лет</a:t>
            </a:r>
            <a:r>
              <a:rPr lang="ru-RU" sz="2000" b="0" dirty="0">
                <a:solidFill>
                  <a:srgbClr val="7598D9">
                    <a:lumMod val="50000"/>
                  </a:srgbClr>
                </a:solidFill>
                <a:effectLst/>
                <a:latin typeface="Century Schoolbook"/>
                <a:ea typeface="+mn-ea"/>
                <a:cs typeface="+mn-cs"/>
              </a:rPr>
              <a:t> — (греч. </a:t>
            </a:r>
            <a:r>
              <a:rPr lang="ru-RU" sz="2000" b="0" dirty="0" err="1">
                <a:solidFill>
                  <a:srgbClr val="7598D9">
                    <a:lumMod val="50000"/>
                  </a:srgbClr>
                </a:solidFill>
                <a:effectLst/>
                <a:latin typeface="Century Schoolbook"/>
                <a:ea typeface="+mn-ea"/>
                <a:cs typeface="+mn-cs"/>
              </a:rPr>
              <a:t>krisis</a:t>
            </a:r>
            <a:r>
              <a:rPr lang="ru-RU" sz="2000" b="0" dirty="0">
                <a:solidFill>
                  <a:srgbClr val="7598D9">
                    <a:lumMod val="50000"/>
                  </a:srgbClr>
                </a:solidFill>
                <a:effectLst/>
                <a:latin typeface="Century Schoolbook"/>
                <a:ea typeface="+mn-ea"/>
                <a:cs typeface="+mn-cs"/>
              </a:rPr>
              <a:t> - решение, поворотный пункт) - возрастной кризис, возникающий при переходе от раннего возраста к дошкольному, характеризующийся резкой и кардинальной перестройкой сложившихся личностных механизмов и становлением новых черт сознания и личности ребёнка, а также переходом к новому типу взаимоотношений с окружающими.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429000"/>
            <a:ext cx="2376264" cy="3096344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3573016"/>
            <a:ext cx="4176464" cy="2736304"/>
          </a:xfrm>
        </p:spPr>
      </p:pic>
      <p:sp>
        <p:nvSpPr>
          <p:cNvPr id="7" name="Стрелка вправо 6"/>
          <p:cNvSpPr/>
          <p:nvPr/>
        </p:nvSpPr>
        <p:spPr>
          <a:xfrm>
            <a:off x="3498230" y="4515470"/>
            <a:ext cx="1008112" cy="936104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401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105" y="-54591"/>
            <a:ext cx="6109169" cy="62068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Семь симптомов кризиса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536917"/>
            <a:ext cx="3008818" cy="200587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5536" y="620688"/>
            <a:ext cx="84969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•	Негативизм</a:t>
            </a:r>
          </a:p>
          <a:p>
            <a:r>
              <a:rPr lang="ru-RU" sz="1400" dirty="0"/>
              <a:t>В общем смысле негативизм означает стремление противоречить, делать наоборот тому, что ему </a:t>
            </a:r>
            <a:r>
              <a:rPr lang="ru-RU" sz="1400" dirty="0" smtClean="0"/>
              <a:t>говорят </a:t>
            </a:r>
            <a:r>
              <a:rPr lang="ru-RU" sz="1400" dirty="0"/>
              <a:t>Отказываясь от вашего предложения или просьбы, он «защищает» свое «Я».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0531" y="1492651"/>
            <a:ext cx="76328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•	Упрямство</a:t>
            </a:r>
          </a:p>
          <a:p>
            <a:r>
              <a:rPr lang="ru-RU" sz="1400" dirty="0"/>
              <a:t>Высказав собственную точку зрения или попросив о чем-то, маленький трехлетний упрямец будет гнуть свою линию всеми силами.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976" y="2420888"/>
            <a:ext cx="78488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•	Строптивость</a:t>
            </a:r>
          </a:p>
          <a:p>
            <a:r>
              <a:rPr lang="ru-RU" sz="1400" dirty="0"/>
              <a:t>Строптивость, в отличие от негативизма, это общий протест против привычного образа жизни, норм воспитания. Ребенок недоволен всем, что ему предлагают.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1560" y="3410416"/>
            <a:ext cx="42498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•	Своеволие</a:t>
            </a:r>
          </a:p>
          <a:p>
            <a:r>
              <a:rPr lang="ru-RU" sz="1400" dirty="0"/>
              <a:t>Маленький своевольный трехлетка принимает только то, что он решил и задумал сам.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5" y="3105977"/>
            <a:ext cx="2277243" cy="34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580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7349">
            <a:off x="5371450" y="2105262"/>
            <a:ext cx="3171691" cy="2628918"/>
          </a:xfrm>
        </p:spPr>
      </p:pic>
      <p:sp>
        <p:nvSpPr>
          <p:cNvPr id="7" name="TextBox 6"/>
          <p:cNvSpPr txBox="1"/>
          <p:nvPr/>
        </p:nvSpPr>
        <p:spPr>
          <a:xfrm>
            <a:off x="251520" y="188640"/>
            <a:ext cx="72728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•	Обесценивание</a:t>
            </a:r>
          </a:p>
          <a:p>
            <a:r>
              <a:rPr lang="ru-RU" sz="1400" dirty="0"/>
              <a:t>Обесценивается все то, что раньше было интересно, привычно, дорого. Любимые игрушки в этот период становятся плохими, ласковая бабушка - противной, родители - злыми. Ребенок может начать ругаться, обзываться (происходит обесценивание старых норм поведения), сломать любимую игрушку или порвать книжку (обесцениваются привязанности к дорогим прежде предметам) и т.д.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3410" y="1916832"/>
            <a:ext cx="526514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•	Протест-бунт</a:t>
            </a:r>
          </a:p>
          <a:p>
            <a:r>
              <a:rPr lang="ru-RU" sz="1400" dirty="0"/>
              <a:t>Лучше всего это состояние можно охарактеризовать словами известного психолога Л.С. Выготского: «Ребенок находится в состоянии войны с окружающими, в постоянном конфликте с ними».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07904" y="5013176"/>
            <a:ext cx="504056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•	Деспотизм</a:t>
            </a:r>
          </a:p>
          <a:p>
            <a:r>
              <a:rPr lang="ru-RU" sz="1400" dirty="0"/>
              <a:t>Еще недавно ласковый, малыш в возрасте трех лет нередко превращается в самого настоящего семейного деспота. Он диктует всем окружающим нормы и правила поведения: чем его кормить, во что одевать, кому можно выходить из комнаты, а кому нельзя, что делать одним членам семьи, а что остальным. </a:t>
            </a:r>
          </a:p>
        </p:txBody>
      </p:sp>
      <p:pic>
        <p:nvPicPr>
          <p:cNvPr id="1026" name="Picture 2" descr="C:\Users\user\Desktop\учеба\психология\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75" y="3503918"/>
            <a:ext cx="2834605" cy="2277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9131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6757241" cy="57112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Причины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25832">
            <a:off x="358071" y="3595368"/>
            <a:ext cx="2752124" cy="2184922"/>
          </a:xfr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32893">
            <a:off x="7452320" y="1256378"/>
            <a:ext cx="1491936" cy="199173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645024"/>
            <a:ext cx="2894458" cy="262368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51520" y="764704"/>
            <a:ext cx="8692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Во-первых, к 3 годам организм ребенка обычно достигает достаточного развития для того, чтобы малыш мог быть самостоятельным.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1703" y="1404064"/>
            <a:ext cx="66965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 Во-вторых, считается, что именно в возрасте трех лет "рождается" личность </a:t>
            </a:r>
            <a:r>
              <a:rPr lang="ru-RU" sz="1400" dirty="0" smtClean="0"/>
              <a:t>ребенка </a:t>
            </a:r>
            <a:r>
              <a:rPr lang="ru-RU" sz="1400" dirty="0"/>
              <a:t>И вот уже фраза "Я сам" надолго закрепляется в словаре ребенка.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3525" y="2157396"/>
            <a:ext cx="68125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sz="1400" dirty="0"/>
              <a:t>В-третьих, взрослым важно помнить, что часто яркие проявления нормального возрастного кризиса трех лет связаны с тем, что родители вовремя не заметили того, что ребенок вырос, что пора многое менять в общении с </a:t>
            </a:r>
            <a:r>
              <a:rPr lang="ru-RU" sz="1400" dirty="0" smtClean="0"/>
              <a:t>ним</a:t>
            </a:r>
            <a:endParaRPr lang="ru-RU" sz="1400" dirty="0"/>
          </a:p>
        </p:txBody>
      </p:sp>
      <p:sp>
        <p:nvSpPr>
          <p:cNvPr id="14" name="Текст 13"/>
          <p:cNvSpPr>
            <a:spLocks noGrp="1"/>
          </p:cNvSpPr>
          <p:nvPr>
            <p:ph type="body" sz="half" idx="2"/>
          </p:nvPr>
        </p:nvSpPr>
        <p:spPr>
          <a:xfrm>
            <a:off x="3203848" y="5517232"/>
            <a:ext cx="453936" cy="12008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30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177560">
            <a:off x="-164895" y="867710"/>
            <a:ext cx="4957041" cy="1118186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sz="3600" dirty="0" smtClean="0"/>
              <a:t>Новообразования</a:t>
            </a:r>
            <a:endParaRPr lang="ru-RU" sz="36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429000"/>
            <a:ext cx="3096344" cy="3077783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07904" y="2708920"/>
            <a:ext cx="5184576" cy="5904656"/>
          </a:xfrm>
        </p:spPr>
        <p:txBody>
          <a:bodyPr>
            <a:normAutofit/>
          </a:bodyPr>
          <a:lstStyle/>
          <a:p>
            <a:r>
              <a:rPr lang="ru-RU" dirty="0" smtClean="0"/>
              <a:t>Для </a:t>
            </a:r>
            <a:r>
              <a:rPr lang="ru-RU" dirty="0"/>
              <a:t>кризиса трех лет, согласно исследованиям ученых и психологов, важнейшим новообразованием является возникновение нового чувства «Я». «Я сам». Каждый родитель наверняка не раз сталкивался с ситуацией, когда быстрее и удобнее было сделать что-то за ребенка: одеть его, накормить, отвести в нужное место. До какого-то возраста это проходило «безнаказанно», но к трем годам возросшая самостоятельность может достигнуть того предела, когда малышу уже жизненно важно будет пробовать делать все это самому. При этом ребенку важно, чтобы окружающие люди всерьез относились к его самостоятельности. И если ребенок не чувствует, что с ним считаются, что уважают его мнение и желания - он начинает протестовать. Он бунтует против прежних рамок, против прежних отношений. Это именно тот возраст, когда, по мнению известного американского психолога Э. Эриксона, начинает формироваться воля, и связанные с ней качества - независимость, самостоятельность.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260648"/>
            <a:ext cx="2522029" cy="233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2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1616"/>
            <a:ext cx="5677121" cy="71514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Родителям на заметку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536093"/>
            <a:ext cx="2952327" cy="2304257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908720"/>
            <a:ext cx="1793960" cy="266429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7928" y="4122591"/>
            <a:ext cx="1680220" cy="240031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908" y="4365104"/>
            <a:ext cx="2164187" cy="243451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23528" y="908720"/>
            <a:ext cx="6840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•     Кризис </a:t>
            </a:r>
            <a:r>
              <a:rPr lang="ru-RU" sz="1400" dirty="0"/>
              <a:t>часто начинается с 2,5 лет, а заканчивается в 3,5 – 4 </a:t>
            </a:r>
            <a:r>
              <a:rPr lang="ru-RU" sz="1400" dirty="0" smtClean="0"/>
              <a:t>года.</a:t>
            </a:r>
            <a:endParaRPr lang="ru-RU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323528" y="1236888"/>
            <a:ext cx="68407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•     Старайтесь </a:t>
            </a:r>
            <a:r>
              <a:rPr lang="ru-RU" sz="1400" dirty="0"/>
              <a:t>подбирать более подходящую линию вашего поведения, будьте более гибким, попытайтесь расширить права, но и не забыть про обязанности дошкольника.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3528" y="2038573"/>
            <a:ext cx="6840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•    Позволяйте </a:t>
            </a:r>
            <a:r>
              <a:rPr lang="ru-RU" sz="1400" dirty="0"/>
              <a:t>ребёнку чаще проявлять самостоятельность. Старайтесь не вмешиваться в его дела, если малыш об этом вас не просил.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47179" y="2561793"/>
            <a:ext cx="65344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•</a:t>
            </a:r>
            <a:r>
              <a:rPr lang="ru-RU" sz="1400" dirty="0" smtClean="0"/>
              <a:t>    Запомните</a:t>
            </a:r>
            <a:r>
              <a:rPr lang="ru-RU" sz="1400" dirty="0"/>
              <a:t>, малыш как будто испытывает характер, и проверяет это не один раз в день, утренний запрет, будет в силе и вечером.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47179" y="3152838"/>
            <a:ext cx="65344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•   </a:t>
            </a:r>
            <a:r>
              <a:rPr lang="ru-RU" sz="1400" dirty="0" smtClean="0"/>
              <a:t>Не </a:t>
            </a:r>
            <a:r>
              <a:rPr lang="ru-RU" sz="1400" dirty="0"/>
              <a:t>забывайте, что малыш почти все слова и многие Ваши поступки повторяет, так что следите за своими словами.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47179" y="3780329"/>
            <a:ext cx="6348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•</a:t>
            </a:r>
            <a:r>
              <a:rPr lang="ru-RU" sz="1400" dirty="0" smtClean="0"/>
              <a:t>    Во </a:t>
            </a:r>
            <a:r>
              <a:rPr lang="ru-RU" sz="1400" dirty="0"/>
              <a:t>время вспышек гнева, упрямства, можно попробовать отвлечь ребёнка, на что-нибудь другое.</a:t>
            </a:r>
          </a:p>
        </p:txBody>
      </p:sp>
    </p:spTree>
    <p:extLst>
      <p:ext uri="{BB962C8B-B14F-4D97-AF65-F5344CB8AC3E}">
        <p14:creationId xmlns:p14="http://schemas.microsoft.com/office/powerpoint/2010/main" val="1105530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/>
      <p:bldP spid="4" grpId="0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27584" y="1412776"/>
            <a:ext cx="7175351" cy="3168352"/>
          </a:xfrm>
        </p:spPr>
        <p:txBody>
          <a:bodyPr/>
          <a:lstStyle/>
          <a:p>
            <a:pPr marL="182880" indent="0">
              <a:buNone/>
            </a:pP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         Спасибо </a:t>
            </a:r>
            <a:b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ru-RU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            за  </a:t>
            </a:r>
            <a:b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ru-RU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      внимание !</a:t>
            </a:r>
            <a:endParaRPr lang="ru-RU" dirty="0">
              <a:solidFill>
                <a:schemeClr val="accent1">
                  <a:lumMod val="7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857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364</TotalTime>
  <Words>478</Words>
  <Application>Microsoft Office PowerPoint</Application>
  <PresentationFormat>Экран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ГБОУ СОШ №1212  ( ДОШКОЛЬНОЕ ОТДЕЛЕНИЕ № 851 /1 )   Кризис 3 лет. Не хочу ! Не буду !      Не надо !            </vt:lpstr>
      <vt:lpstr>План:</vt:lpstr>
      <vt:lpstr> Кризис трёх лет — (греч. krisis - решение, поворотный пункт) - возрастной кризис, возникающий при переходе от раннего возраста к дошкольному, характеризующийся резкой и кардинальной перестройкой сложившихся личностных механизмов и становлением новых черт сознания и личности ребёнка, а также переходом к новому типу взаимоотношений с окружающими.</vt:lpstr>
      <vt:lpstr> Семь симптомов кризиса</vt:lpstr>
      <vt:lpstr>Презентация PowerPoint</vt:lpstr>
      <vt:lpstr>Причины</vt:lpstr>
      <vt:lpstr> Новообразования</vt:lpstr>
      <vt:lpstr> Родителям на заметку</vt:lpstr>
      <vt:lpstr>          Спасибо                за           внимание !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«Не хочу ! Не буду ! НКризис 3 лет.</dc:title>
  <dc:creator>user</dc:creator>
  <cp:lastModifiedBy>user</cp:lastModifiedBy>
  <cp:revision>30</cp:revision>
  <dcterms:created xsi:type="dcterms:W3CDTF">2012-09-27T16:32:20Z</dcterms:created>
  <dcterms:modified xsi:type="dcterms:W3CDTF">2013-10-14T15:48:43Z</dcterms:modified>
</cp:coreProperties>
</file>