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72" r:id="rId13"/>
    <p:sldId id="269" r:id="rId14"/>
    <p:sldId id="270" r:id="rId15"/>
    <p:sldId id="271" r:id="rId16"/>
    <p:sldId id="277" r:id="rId17"/>
    <p:sldId id="273" r:id="rId18"/>
    <p:sldId id="274" r:id="rId19"/>
    <p:sldId id="275" r:id="rId20"/>
    <p:sldId id="276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100" autoAdjust="0"/>
    <p:restoredTop sz="94700" autoAdjust="0"/>
  </p:normalViewPr>
  <p:slideViewPr>
    <p:cSldViewPr>
      <p:cViewPr varScale="1">
        <p:scale>
          <a:sx n="69" d="100"/>
          <a:sy n="69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F1A4-55AA-4DC5-9E42-485708AB6569}" type="datetimeFigureOut">
              <a:rPr lang="ru-RU" smtClean="0"/>
              <a:pPr/>
              <a:t>16.07.2012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1844AA6-D7DB-4333-90BD-E6BCC4A45A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F1A4-55AA-4DC5-9E42-485708AB6569}" type="datetimeFigureOut">
              <a:rPr lang="ru-RU" smtClean="0"/>
              <a:pPr/>
              <a:t>16.07.2012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4AA6-D7DB-4333-90BD-E6BCC4A45A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F1A4-55AA-4DC5-9E42-485708AB6569}" type="datetimeFigureOut">
              <a:rPr lang="ru-RU" smtClean="0"/>
              <a:pPr/>
              <a:t>16.07.2012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4AA6-D7DB-4333-90BD-E6BCC4A45A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F1A4-55AA-4DC5-9E42-485708AB6569}" type="datetimeFigureOut">
              <a:rPr lang="ru-RU" smtClean="0"/>
              <a:pPr/>
              <a:t>16.07.2012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1844AA6-D7DB-4333-90BD-E6BCC4A45A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F1A4-55AA-4DC5-9E42-485708AB6569}" type="datetimeFigureOut">
              <a:rPr lang="ru-RU" smtClean="0"/>
              <a:pPr/>
              <a:t>16.07.2012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4AA6-D7DB-4333-90BD-E6BCC4A45A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F1A4-55AA-4DC5-9E42-485708AB6569}" type="datetimeFigureOut">
              <a:rPr lang="ru-RU" smtClean="0"/>
              <a:pPr/>
              <a:t>16.07.2012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4AA6-D7DB-4333-90BD-E6BCC4A45A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F1A4-55AA-4DC5-9E42-485708AB6569}" type="datetimeFigureOut">
              <a:rPr lang="ru-RU" smtClean="0"/>
              <a:pPr/>
              <a:t>16.07.2012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1844AA6-D7DB-4333-90BD-E6BCC4A45A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F1A4-55AA-4DC5-9E42-485708AB6569}" type="datetimeFigureOut">
              <a:rPr lang="ru-RU" smtClean="0"/>
              <a:pPr/>
              <a:t>16.07.2012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4AA6-D7DB-4333-90BD-E6BCC4A45A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F1A4-55AA-4DC5-9E42-485708AB6569}" type="datetimeFigureOut">
              <a:rPr lang="ru-RU" smtClean="0"/>
              <a:pPr/>
              <a:t>16.07.2012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4AA6-D7DB-4333-90BD-E6BCC4A45A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F1A4-55AA-4DC5-9E42-485708AB6569}" type="datetimeFigureOut">
              <a:rPr lang="ru-RU" smtClean="0"/>
              <a:pPr/>
              <a:t>16.07.2012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4AA6-D7DB-4333-90BD-E6BCC4A45A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9F1A4-55AA-4DC5-9E42-485708AB6569}" type="datetimeFigureOut">
              <a:rPr lang="ru-RU" smtClean="0"/>
              <a:pPr/>
              <a:t>16.07.2012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4AA6-D7DB-4333-90BD-E6BCC4A45A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3A9F1A4-55AA-4DC5-9E42-485708AB6569}" type="datetimeFigureOut">
              <a:rPr lang="ru-RU" smtClean="0"/>
              <a:pPr/>
              <a:t>16.07.2012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1844AA6-D7DB-4333-90BD-E6BCC4A45A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14942" y="5143512"/>
            <a:ext cx="3624258" cy="1357322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Выполнил: студент 4 курса «ДПИП»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Кашкарева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и.а.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642918"/>
            <a:ext cx="8458200" cy="3214710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«Современные информационные технологии в дошкольном образовании»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направления применения ИТ в обучении и управлении образованием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-в качестве дидактического средства обучения для повышения наглядности при изложении учебного материала, моделирования различных объектов и процессов, систематизации и логического упорядочения учебного материала, тренажера, контроля усвоения знаний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-реализация различных форм обучения: индивидуальной, коллективной, самостоятельной и дистанционного обучения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-автоматизация обучения с применением современных авторизированных обучающих средств (АОС)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-разработка компьютерных учебных курсов и программно-методических комплексов (ПМК) по различным предметам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-применение средств ИТ в психолого-педагогических исследованиях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Влияние </a:t>
            </a:r>
            <a:r>
              <a:rPr lang="ru-RU" dirty="0" err="1" smtClean="0"/>
              <a:t>Пк</a:t>
            </a:r>
            <a:r>
              <a:rPr lang="ru-RU" dirty="0" smtClean="0"/>
              <a:t> на психофизическое здоровье дошкольника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3937009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нервно-эмоциональное и зрительное напряжение и переутомление  возникает у дошкольника на 14-й минуте работы на компьютере, а через 20 минут – явления со стороны центральной нервной системы и зрительного аппарата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де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7000" y="3911600"/>
            <a:ext cx="3937000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Гигиенические требования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554160"/>
          <a:ext cx="8429685" cy="4307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5817"/>
                <a:gridCol w="2826934"/>
                <a:gridCol w="2826934"/>
              </a:tblGrid>
              <a:tr h="13033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Рост  ребенка, см</a:t>
                      </a: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Стол. Высота поверхности над полом, мм</a:t>
                      </a: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Стул. Высота сидения над полом, мм</a:t>
                      </a: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836352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90-100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420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6352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101-115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460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260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6352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116-130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520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Гигиенические требования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1071546"/>
          <a:ext cx="86868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9944"/>
                <a:gridCol w="5276856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 помещению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-ориентация места занятия на север, северо-восток, северо-запад</a:t>
                      </a:r>
                    </a:p>
                    <a:p>
                      <a:pPr algn="just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-изолированность помещения от шума</a:t>
                      </a:r>
                    </a:p>
                    <a:p>
                      <a:pPr algn="just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-поверхность пола ровная, нескользкая, удобная для очистки, с антистатическим покрытием</a:t>
                      </a:r>
                    </a:p>
                    <a:p>
                      <a:pPr algn="just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-отделка стен из материала с матовой структурой</a:t>
                      </a:r>
                    </a:p>
                    <a:p>
                      <a:pPr algn="just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-площадь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одно рабочее место не менее 6 кв.м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 рабочему месту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-места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должны располагаться по периметру класса, экранами внутрь. С подводкой электропитания и кабеля локальной сети к задней панели </a:t>
                      </a:r>
                      <a:r>
                        <a:rPr lang="ru-RU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Гигиенические требования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214423"/>
          <a:ext cx="8686800" cy="5303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078661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 рабочему месту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-не допускается использование табуреток, скамеек без опоры для спины</a:t>
                      </a:r>
                    </a:p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-соблюдение правильной посадки</a:t>
                      </a:r>
                    </a:p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-расстояние от глаз до экрана 60-70 см, допустимое – не менее 50 см</a:t>
                      </a:r>
                    </a:p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-стол должен стоять в хорошо освещенном месте, без бликов</a:t>
                      </a:r>
                    </a:p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-рабочее место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 учетом роста детей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5628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 воздушной среде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-температура воздуха 19-20С, допустимая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18-22С, влажность – 62-55%</a:t>
                      </a:r>
                    </a:p>
                    <a:p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-при температуре +10С занятия проводить при открытых фрамугах</a:t>
                      </a:r>
                    </a:p>
                    <a:p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-использовать увлажнители или емкости с водой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Гигиенические требования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7" y="1554162"/>
          <a:ext cx="8634442" cy="4946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1042"/>
                <a:gridCol w="4343400"/>
              </a:tblGrid>
              <a:tr h="1530265">
                <a:tc>
                  <a:txBody>
                    <a:bodyPr/>
                    <a:lstStyle/>
                    <a:p>
                      <a:pPr algn="just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 воздушной среде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-ежедневно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перед и после занятий проводится влажная уборка, протираются экраны выключенных дисплеев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97892">
                <a:tc>
                  <a:txBody>
                    <a:bodyPr/>
                    <a:lstStyle/>
                    <a:p>
                      <a:pPr algn="just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 освещению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-место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занятий должно иметь искусственное и естественное освещение</a:t>
                      </a:r>
                    </a:p>
                    <a:p>
                      <a:pPr algn="just"/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отсутствие солнечных лучей и бликов на дисплее</a:t>
                      </a:r>
                    </a:p>
                    <a:p>
                      <a:pPr algn="just"/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-цвет рабочих столов натуральный, </a:t>
                      </a:r>
                      <a:r>
                        <a:rPr lang="ru-RU" sz="20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голубой,светло-зеленый,светло-серый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8514">
                <a:tc>
                  <a:txBody>
                    <a:bodyPr/>
                    <a:lstStyle/>
                    <a:p>
                      <a:pPr algn="just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 продолжительности занятий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-не более 10 минут непрерывной работы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7</a:t>
            </a:r>
            <a:r>
              <a:rPr lang="ru-RU" sz="2800" dirty="0" smtClean="0"/>
              <a:t> основных правил при работе ребенка за компьютером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03796"/>
          </a:xfrm>
        </p:spPr>
        <p:txBody>
          <a:bodyPr>
            <a:normAutofit fontScale="85000" lnSpcReduction="10000"/>
          </a:bodyPr>
          <a:lstStyle/>
          <a:p>
            <a:pPr algn="just">
              <a:buFontTx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*При слабом зрении садиться за компьютер можно только в очках;</a:t>
            </a:r>
          </a:p>
          <a:p>
            <a:pPr algn="just">
              <a:buFontTx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*Соблюдать расстояние от глаз до экрана (50-70 см);</a:t>
            </a:r>
          </a:p>
          <a:p>
            <a:pPr algn="just">
              <a:buFontTx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*Делать перерывы в работе и гимнастику для глаз через каждые 10-25 минут работы перед монитором;</a:t>
            </a:r>
          </a:p>
          <a:p>
            <a:pPr algn="just">
              <a:buFontTx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*Соблюдать правильную рабочую позу;</a:t>
            </a:r>
          </a:p>
          <a:p>
            <a:pPr algn="just">
              <a:buFontTx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*Не работать на компьютере в темноте;</a:t>
            </a:r>
          </a:p>
          <a:p>
            <a:pPr algn="just">
              <a:buFontTx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*Следить за содержательной стороной игр и программ;</a:t>
            </a:r>
          </a:p>
          <a:p>
            <a:pPr algn="just">
              <a:buFontTx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*После занятий  умыться прохладной водой.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71438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Значение </a:t>
            </a:r>
            <a:r>
              <a:rPr lang="ru-RU" sz="2800" dirty="0" err="1" smtClean="0"/>
              <a:t>Пк</a:t>
            </a:r>
            <a:r>
              <a:rPr lang="ru-RU" sz="2800" dirty="0" smtClean="0"/>
              <a:t> для развития ребенка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500726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-создание ситуации успеха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-умение планировать, предвосхищать цепь событий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-умение обобщать и классифицировать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-улучшение памяти и внимания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-развитие мелкой моторики руки и пальцев, координацию движений и ориентировку на плоскости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-формирование тончайшей координации движений глаз и руки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-развитие волевых и нравственных качеств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-повышение творческих способностей, самооценки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-развитие общения со сверстниками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-повышение познавательной активности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-дети раньше овладевают чтением и письмом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-обогащение словаря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-усвоение понятий формы, цвета и величины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-понимание понятия числа и множества</a:t>
            </a:r>
          </a:p>
          <a:p>
            <a:pPr algn="just"/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ДОУ является обогащающим и преобразующим элементом развивающей предметной среды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может быть использован в работе с детьми старшего дошкольного возраста при условии соблюдения физиолого-гигиенических, эргономических и психолого-педагогических ограничительных и разрешающих норм рекомендаций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-рекомендуется применение компьютерных игровых развивающих  программ, адекватных психическим и психофизиологическим возможностям ребенка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-педагог должен иметь знания и умения в области владения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обучения детей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3000396" cy="16859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442915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Компьютер может быть применен не только как практическое пособие на уроках информатики, но и как средство расширения возможностей воспитательно-образовательного процесса во всех учебных заведениях от детского сада до школы. Интерес детей к компьютеру огромен, и дело взрослых, создать условия для его поддержания и расширения с целью развития и совершенствования познавательных способностей ребенка.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0"/>
            <a:ext cx="3214710" cy="2047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Информационные технологии (ИТ) –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комплекс методов переработки разрозненных исходных данных в надёжную и оперативную информацию для принятия решений с помощью аппаратных и программных средств с целью достижения оптимальных параметров объекта управления.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Использованная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Tx/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1.Скурлатова Л.П. «Современные информационные технологии в дошкольном образовании».//Комсомольск-на-Амуре.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АмГПГУ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2009</a:t>
            </a:r>
          </a:p>
          <a:p>
            <a:pPr marL="457200" indent="-457200" algn="just">
              <a:buFontTx/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2.Беспалько В.П. Образование и обучение с участием компьютеров (педагогика третьего тысячелетия). — М.: МПСИ, 2002.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Tx/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3.Глушкова Е.К., Леонова Л.А. и др. Гигиенические требования к занятиям дошкольников. // Информатика и образование. – 1990. -№ 6. -с.102-104.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82125" cy="70770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500438"/>
            <a:ext cx="2428892" cy="23574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Информация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Термин ввел Клод Шеннон и он имеет много значений, но есть основные: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«обыденный подход» - как синоним интуитивно понимаемых слов: сведение, значение, сообщение, осведомление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«кибернетический подход» – используется в системе управляющего сигнала, передаваемого по линиям связи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Информация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«философский подход» – связь с понятиями взаимодействие, отражение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«вероятностный подход» –  не как любое сообщение, а лишь то, которое уменьшает неопределенность знаний о каком-либо событии у получателя информации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7143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Информационные революции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143000"/>
          <a:ext cx="8686800" cy="5587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7002"/>
                <a:gridCol w="5919798"/>
              </a:tblGrid>
              <a:tr h="714364"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Сроки и изменения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Последствия</a:t>
                      </a:r>
                      <a:r>
                        <a:rPr lang="ru-RU" sz="200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585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Изобретение письменности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Возможность передачи знаний от поколения к поколению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585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Изобретение книгопечатания (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XV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 индустриального общества, культуры, организации деятельности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585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Внедрение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электричества (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XIX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Появление телеграфа, телефона, радио, что позволяет оперативно передавать информацию в любом объеме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585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Изобретение микропроцессорной технологии и появление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Пк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(70-е </a:t>
                      </a:r>
                      <a:r>
                        <a:rPr lang="ru-RU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гг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XX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Создание компьютера, компьютерной сети, системы передачи данных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Этапы развития ЭВМ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285874"/>
          <a:ext cx="8686800" cy="5286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8308"/>
                <a:gridCol w="2786082"/>
                <a:gridCol w="4062410"/>
              </a:tblGrid>
              <a:tr h="5527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Поколения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Элементарная база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Характеристика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33302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1. Начало 50-х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гг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XX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Электронные лампы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ЭВМ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больших габаритов, большим потреблением энергии, малым быстродействием, низкой надежностью. Сложностью программированием в кодах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00198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2.С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конца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50-х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гг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XX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Полупроводниковые элементы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Улучшились все технические характеристики, для программирования используются алгоритмические языки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00198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3.Начало 60-х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гг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XX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Интегральные схемы, многослойный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печатный монтаж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Резкое снижение габаритов,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повышение надежности, увеличение производительности. Доступ с удаленных терминалов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Этапы развития ЭВМ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285861"/>
          <a:ext cx="8686800" cy="5357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060"/>
                <a:gridCol w="2714644"/>
                <a:gridCol w="3848096"/>
              </a:tblGrid>
              <a:tr h="2636027">
                <a:tc>
                  <a:txBody>
                    <a:bodyPr/>
                    <a:lstStyle/>
                    <a:p>
                      <a:pPr algn="just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4.Середина 70-х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гг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XX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Микропроцессоры, большие интегральные схемы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Улучшились технические характеристики.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Массовый выпуск </a:t>
                      </a:r>
                      <a:r>
                        <a:rPr lang="ru-RU" sz="20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Пк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Направление развития: мощные микропроцессорные вычислительные системы с высокой производительностью, создание дешевых </a:t>
                      </a:r>
                      <a:r>
                        <a:rPr lang="ru-RU" sz="20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микроЭВМ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1822">
                <a:tc>
                  <a:txBody>
                    <a:bodyPr/>
                    <a:lstStyle/>
                    <a:p>
                      <a:pPr algn="just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5.Середина 80-х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гг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XX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Началась разработка интеллектуальных компьютеров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Внедрение во все сферы компьютерных сетей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их объединение, использование распределенной обработки данных, повсеместное применение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КИТ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связи с бурным развитием информационных технологий, интенсивным их внедрением в различные сферы человеческой деятельности, закономерно произошло внедрение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и в сферу образования: в вузы, среднюю школу, а теперь и в дошкольное образование, так как возникла необходимость в поколении, умеющем работать с передовыми технологиями.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Ученые (Велихов Е.П., Ершов А.П.,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Первин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Ю.А. и др.) считают, что обучение информатике должно начинаться с детского сада, с начальной школы. И тому есть предпосылки.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Преимущества ИТ для дошкольников: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-фактор привлекательности: движение, звук, цвет способствует передаче информации в понятной и привлекательной форме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-новизна работы вызывает повышенный интерес и усиливает мотивацию учения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Е.И.Машбиц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-реализация индивидуального обучения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-практическая манипуляция облегчает обучение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С.Ларсен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-компьютер выступает как средство самостоятельной деятельности ребенка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395</TotalTime>
  <Words>1224</Words>
  <Application>Microsoft Office PowerPoint</Application>
  <PresentationFormat>Экран (4:3)</PresentationFormat>
  <Paragraphs>136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  Выполнил: студент 4 курса «ДПИП» Кашкарева и.а.</vt:lpstr>
      <vt:lpstr>Информационные технологии (ИТ) –</vt:lpstr>
      <vt:lpstr>Информация </vt:lpstr>
      <vt:lpstr>Информация </vt:lpstr>
      <vt:lpstr>Информационные революции</vt:lpstr>
      <vt:lpstr>Этапы развития ЭВМ</vt:lpstr>
      <vt:lpstr>Этапы развития ЭВМ</vt:lpstr>
      <vt:lpstr>Актуальность</vt:lpstr>
      <vt:lpstr>Актуальность</vt:lpstr>
      <vt:lpstr>Основные направления применения ИТ в обучении и управлении образованием</vt:lpstr>
      <vt:lpstr>Влияние Пк на психофизическое здоровье дошкольника</vt:lpstr>
      <vt:lpstr>Гигиенические требования</vt:lpstr>
      <vt:lpstr>Гигиенические требования </vt:lpstr>
      <vt:lpstr>Гигиенические требования </vt:lpstr>
      <vt:lpstr>Гигиенические требования</vt:lpstr>
      <vt:lpstr>7 основных правил при работе ребенка за компьютером</vt:lpstr>
      <vt:lpstr>Значение Пк для развития ребенка</vt:lpstr>
      <vt:lpstr>вывод</vt:lpstr>
      <vt:lpstr>Слайд 19</vt:lpstr>
      <vt:lpstr>Использованная литература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Выполнил: студент 4 курса «ДПИП» Кашкарева и.а.</dc:title>
  <dc:creator>inna</dc:creator>
  <cp:lastModifiedBy>inna</cp:lastModifiedBy>
  <cp:revision>43</cp:revision>
  <dcterms:created xsi:type="dcterms:W3CDTF">2012-04-15T10:24:29Z</dcterms:created>
  <dcterms:modified xsi:type="dcterms:W3CDTF">2012-07-15T13:28:54Z</dcterms:modified>
</cp:coreProperties>
</file>