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7"/>
  </p:notesMasterIdLst>
  <p:sldIdLst>
    <p:sldId id="256" r:id="rId2"/>
    <p:sldId id="277" r:id="rId3"/>
    <p:sldId id="276" r:id="rId4"/>
    <p:sldId id="281" r:id="rId5"/>
    <p:sldId id="266" r:id="rId6"/>
    <p:sldId id="279" r:id="rId7"/>
    <p:sldId id="267" r:id="rId8"/>
    <p:sldId id="263" r:id="rId9"/>
    <p:sldId id="272" r:id="rId10"/>
    <p:sldId id="268" r:id="rId11"/>
    <p:sldId id="274" r:id="rId12"/>
    <p:sldId id="275" r:id="rId13"/>
    <p:sldId id="280" r:id="rId14"/>
    <p:sldId id="278" r:id="rId15"/>
    <p:sldId id="282"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50" autoAdjust="0"/>
    <p:restoredTop sz="86330" autoAdjust="0"/>
  </p:normalViewPr>
  <p:slideViewPr>
    <p:cSldViewPr>
      <p:cViewPr varScale="1">
        <p:scale>
          <a:sx n="88" d="100"/>
          <a:sy n="88" d="100"/>
        </p:scale>
        <p:origin x="-2130" y="-96"/>
      </p:cViewPr>
      <p:guideLst>
        <p:guide orient="horz" pos="2160"/>
        <p:guide pos="2880"/>
      </p:guideLst>
    </p:cSldViewPr>
  </p:slideViewPr>
  <p:outlineViewPr>
    <p:cViewPr>
      <p:scale>
        <a:sx n="33" d="100"/>
        <a:sy n="33" d="100"/>
      </p:scale>
      <p:origin x="246" y="6168"/>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D03AD0-3638-490C-8B76-A536FF169113}" type="datetimeFigureOut">
              <a:rPr lang="ru-RU" smtClean="0"/>
              <a:pPr/>
              <a:t>14.05.2012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6AED14-4791-4620-A7EA-2ED96FF44752}" type="slidenum">
              <a:rPr lang="ru-RU" smtClean="0"/>
              <a:pPr/>
              <a:t>‹#›</a:t>
            </a:fld>
            <a:endParaRPr lang="ru-RU" dirty="0"/>
          </a:p>
        </p:txBody>
      </p:sp>
    </p:spTree>
    <p:extLst>
      <p:ext uri="{BB962C8B-B14F-4D97-AF65-F5344CB8AC3E}">
        <p14:creationId xmlns:p14="http://schemas.microsoft.com/office/powerpoint/2010/main" xmlns="" val="225675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56AED14-4791-4620-A7EA-2ED96FF44752}" type="slidenum">
              <a:rPr lang="ru-RU" smtClean="0"/>
              <a:pPr/>
              <a:t>9</a:t>
            </a:fld>
            <a:endParaRPr lang="ru-RU" dirty="0"/>
          </a:p>
        </p:txBody>
      </p:sp>
    </p:spTree>
    <p:extLst>
      <p:ext uri="{BB962C8B-B14F-4D97-AF65-F5344CB8AC3E}">
        <p14:creationId xmlns:p14="http://schemas.microsoft.com/office/powerpoint/2010/main" xmlns="" val="720182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14.05.2012</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dirty="0"/>
          </a:p>
        </p:txBody>
      </p:sp>
    </p:spTree>
  </p:cSld>
  <p:clrMapOvr>
    <a:masterClrMapping/>
  </p:clrMapOvr>
  <p:transition>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14.05.2012</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dirty="0"/>
          </a:p>
        </p:txBody>
      </p:sp>
    </p:spTree>
  </p:cSld>
  <p:clrMapOvr>
    <a:masterClrMapping/>
  </p:clrMapOvr>
  <p:transition>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14.05.2012</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dirty="0"/>
          </a:p>
        </p:txBody>
      </p:sp>
    </p:spTree>
  </p:cSld>
  <p:clrMapOvr>
    <a:masterClrMapping/>
  </p:clrMapOvr>
  <p:transition>
    <p:pull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14.05.2012</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dirty="0"/>
          </a:p>
        </p:txBody>
      </p:sp>
    </p:spTree>
  </p:cSld>
  <p:clrMapOvr>
    <a:masterClrMapping/>
  </p:clrMapOvr>
  <p:transition>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14.05.2012</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dirty="0"/>
          </a:p>
        </p:txBody>
      </p:sp>
    </p:spTree>
  </p:cSld>
  <p:clrMapOvr>
    <a:masterClrMapping/>
  </p:clrMapOvr>
  <p:transition>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14.05.2012</a:t>
            </a:fld>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dirty="0"/>
          </a:p>
        </p:txBody>
      </p:sp>
    </p:spTree>
  </p:cSld>
  <p:clrMapOvr>
    <a:masterClrMapping/>
  </p:clrMapOvr>
  <p:transition>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5B106E36-FD25-4E2D-B0AA-010F637433A0}" type="datetimeFigureOut">
              <a:rPr lang="ru-RU" smtClean="0"/>
              <a:pPr/>
              <a:t>14.05.2012</a:t>
            </a:fld>
            <a:endParaRPr lang="ru-RU" dirty="0"/>
          </a:p>
        </p:txBody>
      </p:sp>
      <p:sp>
        <p:nvSpPr>
          <p:cNvPr id="8" name="Нижний колонтитул 7"/>
          <p:cNvSpPr>
            <a:spLocks noGrp="1"/>
          </p:cNvSpPr>
          <p:nvPr>
            <p:ph type="ftr" sz="quarter" idx="11"/>
          </p:nvPr>
        </p:nvSpPr>
        <p:spPr/>
        <p:txBody>
          <a:bodyPr/>
          <a:lstStyle>
            <a:lvl1pPr>
              <a:defRPr/>
            </a:lvl1pPr>
          </a:lstStyle>
          <a:p>
            <a:endParaRPr lang="ru-RU" dirty="0"/>
          </a:p>
        </p:txBody>
      </p:sp>
      <p:sp>
        <p:nvSpPr>
          <p:cNvPr id="9" name="Номер слайда 8"/>
          <p:cNvSpPr>
            <a:spLocks noGrp="1"/>
          </p:cNvSpPr>
          <p:nvPr>
            <p:ph type="sldNum" sz="quarter" idx="12"/>
          </p:nvPr>
        </p:nvSpPr>
        <p:spPr/>
        <p:txBody>
          <a:bodyPr/>
          <a:lstStyle>
            <a:lvl1pPr>
              <a:defRPr/>
            </a:lvl1pPr>
          </a:lstStyle>
          <a:p>
            <a:fld id="{725C68B6-61C2-468F-89AB-4B9F7531AA68}" type="slidenum">
              <a:rPr lang="ru-RU" smtClean="0"/>
              <a:pPr/>
              <a:t>‹#›</a:t>
            </a:fld>
            <a:endParaRPr lang="ru-RU" dirty="0"/>
          </a:p>
        </p:txBody>
      </p:sp>
    </p:spTree>
  </p:cSld>
  <p:clrMapOvr>
    <a:masterClrMapping/>
  </p:clrMapOvr>
  <p:transition>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5B106E36-FD25-4E2D-B0AA-010F637433A0}" type="datetimeFigureOut">
              <a:rPr lang="ru-RU" smtClean="0"/>
              <a:pPr/>
              <a:t>14.05.2012</a:t>
            </a:fld>
            <a:endParaRPr lang="ru-RU" dirty="0"/>
          </a:p>
        </p:txBody>
      </p:sp>
      <p:sp>
        <p:nvSpPr>
          <p:cNvPr id="4" name="Нижний колонтитул 3"/>
          <p:cNvSpPr>
            <a:spLocks noGrp="1"/>
          </p:cNvSpPr>
          <p:nvPr>
            <p:ph type="ftr" sz="quarter" idx="11"/>
          </p:nvPr>
        </p:nvSpPr>
        <p:spPr/>
        <p:txBody>
          <a:bodyPr/>
          <a:lstStyle>
            <a:lvl1pPr>
              <a:defRPr/>
            </a:lvl1pPr>
          </a:lstStyle>
          <a:p>
            <a:endParaRPr lang="ru-RU" dirty="0"/>
          </a:p>
        </p:txBody>
      </p:sp>
      <p:sp>
        <p:nvSpPr>
          <p:cNvPr id="5" name="Номер слайда 4"/>
          <p:cNvSpPr>
            <a:spLocks noGrp="1"/>
          </p:cNvSpPr>
          <p:nvPr>
            <p:ph type="sldNum" sz="quarter" idx="12"/>
          </p:nvPr>
        </p:nvSpPr>
        <p:spPr/>
        <p:txBody>
          <a:bodyPr/>
          <a:lstStyle>
            <a:lvl1pPr>
              <a:defRPr/>
            </a:lvl1pPr>
          </a:lstStyle>
          <a:p>
            <a:fld id="{725C68B6-61C2-468F-89AB-4B9F7531AA68}" type="slidenum">
              <a:rPr lang="ru-RU" smtClean="0"/>
              <a:pPr/>
              <a:t>‹#›</a:t>
            </a:fld>
            <a:endParaRPr lang="ru-RU" dirty="0"/>
          </a:p>
        </p:txBody>
      </p:sp>
    </p:spTree>
  </p:cSld>
  <p:clrMapOvr>
    <a:masterClrMapping/>
  </p:clrMapOvr>
  <p:transition>
    <p:pull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5B106E36-FD25-4E2D-B0AA-010F637433A0}" type="datetimeFigureOut">
              <a:rPr lang="ru-RU" smtClean="0"/>
              <a:pPr/>
              <a:t>14.05.2012</a:t>
            </a:fld>
            <a:endParaRPr lang="ru-RU" dirty="0"/>
          </a:p>
        </p:txBody>
      </p:sp>
      <p:sp>
        <p:nvSpPr>
          <p:cNvPr id="3" name="Нижний колонтитул 2"/>
          <p:cNvSpPr>
            <a:spLocks noGrp="1"/>
          </p:cNvSpPr>
          <p:nvPr>
            <p:ph type="ftr" sz="quarter" idx="11"/>
          </p:nvPr>
        </p:nvSpPr>
        <p:spPr/>
        <p:txBody>
          <a:bodyPr/>
          <a:lstStyle>
            <a:lvl1pPr>
              <a:defRPr/>
            </a:lvl1pPr>
          </a:lstStyle>
          <a:p>
            <a:endParaRPr lang="ru-RU" dirty="0"/>
          </a:p>
        </p:txBody>
      </p:sp>
      <p:sp>
        <p:nvSpPr>
          <p:cNvPr id="4" name="Номер слайда 3"/>
          <p:cNvSpPr>
            <a:spLocks noGrp="1"/>
          </p:cNvSpPr>
          <p:nvPr>
            <p:ph type="sldNum" sz="quarter" idx="12"/>
          </p:nvPr>
        </p:nvSpPr>
        <p:spPr/>
        <p:txBody>
          <a:bodyPr/>
          <a:lstStyle>
            <a:lvl1pPr>
              <a:defRPr/>
            </a:lvl1pPr>
          </a:lstStyle>
          <a:p>
            <a:fld id="{725C68B6-61C2-468F-89AB-4B9F7531AA68}" type="slidenum">
              <a:rPr lang="ru-RU" smtClean="0"/>
              <a:pPr/>
              <a:t>‹#›</a:t>
            </a:fld>
            <a:endParaRPr lang="ru-RU" dirty="0"/>
          </a:p>
        </p:txBody>
      </p:sp>
    </p:spTree>
  </p:cSld>
  <p:clrMapOvr>
    <a:masterClrMapping/>
  </p:clrMapOvr>
  <p:transition>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14.05.2012</a:t>
            </a:fld>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dirty="0"/>
          </a:p>
        </p:txBody>
      </p:sp>
    </p:spTree>
  </p:cSld>
  <p:clrMapOvr>
    <a:masterClrMapping/>
  </p:clrMapOvr>
  <p:transition>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14.05.2012</a:t>
            </a:fld>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dirty="0"/>
          </a:p>
        </p:txBody>
      </p:sp>
    </p:spTree>
  </p:cSld>
  <p:clrMapOvr>
    <a:masterClrMapping/>
  </p:clrMapOvr>
  <p:transition>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B106E36-FD25-4E2D-B0AA-010F637433A0}" type="datetimeFigureOut">
              <a:rPr lang="ru-RU" smtClean="0"/>
              <a:pPr/>
              <a:t>14.05.2012</a:t>
            </a:fld>
            <a:endParaRPr lang="ru-RU"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pull dir="d"/>
  </p:transition>
  <p:timing>
    <p:tnLst>
      <p:par>
        <p:cTn id="1" dur="indefinite" restart="never" nodeType="tmRoot"/>
      </p:par>
    </p:tnLst>
  </p:timing>
  <p:txStyles>
    <p:titleStyle>
      <a:lvl1pPr algn="ctr" rtl="0" eaLnBrk="1" fontAlgn="base" hangingPunct="1">
        <a:spcBef>
          <a:spcPct val="0"/>
        </a:spcBef>
        <a:spcAft>
          <a:spcPct val="0"/>
        </a:spcAft>
        <a:defRPr sz="4400" i="1">
          <a:solidFill>
            <a:schemeClr val="tx2"/>
          </a:solidFill>
          <a:latin typeface="+mj-lt"/>
          <a:ea typeface="+mj-ea"/>
          <a:cs typeface="+mj-cs"/>
        </a:defRPr>
      </a:lvl1pPr>
      <a:lvl2pPr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2pPr>
      <a:lvl3pPr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3pPr>
      <a:lvl4pPr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4pPr>
      <a:lvl5pPr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5pPr>
      <a:lvl6pPr marL="4572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6pPr>
      <a:lvl7pPr marL="9144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7pPr>
      <a:lvl8pPr marL="13716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8pPr>
      <a:lvl9pPr marL="1828800" algn="ctr" rtl="0" eaLnBrk="1" fontAlgn="base" hangingPunct="1">
        <a:spcBef>
          <a:spcPct val="0"/>
        </a:spcBef>
        <a:spcAft>
          <a:spcPct val="0"/>
        </a:spcAft>
        <a:defRPr sz="4400" i="1">
          <a:solidFill>
            <a:schemeClr val="tx2"/>
          </a:solidFill>
          <a:latin typeface="Times New Roman" pitchFamily="18" charset="0"/>
          <a:cs typeface="Times New Roman" pitchFamily="18" charset="0"/>
        </a:defRPr>
      </a:lvl9pPr>
    </p:titleStyle>
    <p:bodyStyle>
      <a:lvl1pPr marL="342900" indent="-342900" algn="l" rtl="0" eaLnBrk="1" fontAlgn="base" hangingPunct="1">
        <a:spcBef>
          <a:spcPct val="20000"/>
        </a:spcBef>
        <a:spcAft>
          <a:spcPct val="0"/>
        </a:spcAft>
        <a:buChar char="•"/>
        <a:defRPr sz="3200" i="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i="1">
          <a:solidFill>
            <a:schemeClr val="tx1"/>
          </a:solidFill>
          <a:latin typeface="+mn-lt"/>
          <a:cs typeface="+mn-cs"/>
        </a:defRPr>
      </a:lvl2pPr>
      <a:lvl3pPr marL="1143000" indent="-228600" algn="l" rtl="0" eaLnBrk="1" fontAlgn="base" hangingPunct="1">
        <a:spcBef>
          <a:spcPct val="20000"/>
        </a:spcBef>
        <a:spcAft>
          <a:spcPct val="0"/>
        </a:spcAft>
        <a:buChar char="•"/>
        <a:defRPr sz="2400" i="1">
          <a:solidFill>
            <a:schemeClr val="tx1"/>
          </a:solidFill>
          <a:latin typeface="+mn-lt"/>
          <a:cs typeface="+mn-cs"/>
        </a:defRPr>
      </a:lvl3pPr>
      <a:lvl4pPr marL="1600200" indent="-228600" algn="l" rtl="0" eaLnBrk="1" fontAlgn="base" hangingPunct="1">
        <a:spcBef>
          <a:spcPct val="20000"/>
        </a:spcBef>
        <a:spcAft>
          <a:spcPct val="0"/>
        </a:spcAft>
        <a:buChar char="–"/>
        <a:defRPr sz="2000" i="1">
          <a:solidFill>
            <a:schemeClr val="tx1"/>
          </a:solidFill>
          <a:latin typeface="+mn-lt"/>
          <a:cs typeface="+mn-cs"/>
        </a:defRPr>
      </a:lvl4pPr>
      <a:lvl5pPr marL="2057400" indent="-228600" algn="l" rtl="0" eaLnBrk="1" fontAlgn="base" hangingPunct="1">
        <a:spcBef>
          <a:spcPct val="20000"/>
        </a:spcBef>
        <a:spcAft>
          <a:spcPct val="0"/>
        </a:spcAft>
        <a:buChar char="»"/>
        <a:defRPr sz="2000" i="1">
          <a:solidFill>
            <a:schemeClr val="tx1"/>
          </a:solidFill>
          <a:latin typeface="+mn-lt"/>
          <a:cs typeface="+mn-cs"/>
        </a:defRPr>
      </a:lvl5pPr>
      <a:lvl6pPr marL="2514600" indent="-228600" algn="l" rtl="0" eaLnBrk="1" fontAlgn="base" hangingPunct="1">
        <a:spcBef>
          <a:spcPct val="20000"/>
        </a:spcBef>
        <a:spcAft>
          <a:spcPct val="0"/>
        </a:spcAft>
        <a:buChar char="»"/>
        <a:defRPr sz="2000" i="1">
          <a:solidFill>
            <a:schemeClr val="tx1"/>
          </a:solidFill>
          <a:latin typeface="+mn-lt"/>
          <a:cs typeface="+mn-cs"/>
        </a:defRPr>
      </a:lvl6pPr>
      <a:lvl7pPr marL="2971800" indent="-228600" algn="l" rtl="0" eaLnBrk="1" fontAlgn="base" hangingPunct="1">
        <a:spcBef>
          <a:spcPct val="20000"/>
        </a:spcBef>
        <a:spcAft>
          <a:spcPct val="0"/>
        </a:spcAft>
        <a:buChar char="»"/>
        <a:defRPr sz="2000" i="1">
          <a:solidFill>
            <a:schemeClr val="tx1"/>
          </a:solidFill>
          <a:latin typeface="+mn-lt"/>
          <a:cs typeface="+mn-cs"/>
        </a:defRPr>
      </a:lvl7pPr>
      <a:lvl8pPr marL="3429000" indent="-228600" algn="l" rtl="0" eaLnBrk="1" fontAlgn="base" hangingPunct="1">
        <a:spcBef>
          <a:spcPct val="20000"/>
        </a:spcBef>
        <a:spcAft>
          <a:spcPct val="0"/>
        </a:spcAft>
        <a:buChar char="»"/>
        <a:defRPr sz="2000" i="1">
          <a:solidFill>
            <a:schemeClr val="tx1"/>
          </a:solidFill>
          <a:latin typeface="+mn-lt"/>
          <a:cs typeface="+mn-cs"/>
        </a:defRPr>
      </a:lvl8pPr>
      <a:lvl9pPr marL="3886200" indent="-228600" algn="l" rtl="0" eaLnBrk="1" fontAlgn="base" hangingPunct="1">
        <a:spcBef>
          <a:spcPct val="20000"/>
        </a:spcBef>
        <a:spcAft>
          <a:spcPct val="0"/>
        </a:spcAft>
        <a:buChar char="»"/>
        <a:defRPr sz="2000" i="1">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14290"/>
            <a:ext cx="8529638" cy="928670"/>
          </a:xfrm>
        </p:spPr>
        <p:txBody>
          <a:bodyPr>
            <a:noAutofit/>
          </a:bodyPr>
          <a:lstStyle/>
          <a:p>
            <a:r>
              <a:rPr lang="ru-RU" sz="2000" b="1" i="0" dirty="0" smtClean="0">
                <a:latin typeface="Times New Roman" pitchFamily="18" charset="0"/>
                <a:cs typeface="Times New Roman" pitchFamily="18" charset="0"/>
              </a:rPr>
              <a:t>В РАМКАХ ПРОВЕДЕНИЯ ЭКОЛОГИЧЕСКОГО МАРАФОНА «МОЯ-ЮГРА-МОЯ ПЛАНЕТА</a:t>
            </a:r>
            <a:r>
              <a:rPr lang="ru-RU" sz="2000" b="1" i="0" dirty="0" smtClean="0">
                <a:latin typeface="Times New Roman" pitchFamily="18" charset="0"/>
                <a:cs typeface="Times New Roman" pitchFamily="18" charset="0"/>
              </a:rPr>
              <a:t>!»</a:t>
            </a:r>
            <a:r>
              <a:rPr lang="ru-RU" sz="2000" b="1" i="0" dirty="0" smtClean="0">
                <a:latin typeface="Times New Roman" pitchFamily="18" charset="0"/>
                <a:cs typeface="Times New Roman" pitchFamily="18" charset="0"/>
              </a:rPr>
              <a:t> </a:t>
            </a:r>
            <a:r>
              <a:rPr lang="ru-RU" sz="2000" b="1" i="0" dirty="0" smtClean="0">
                <a:latin typeface="Times New Roman" pitchFamily="18" charset="0"/>
                <a:cs typeface="Times New Roman" pitchFamily="18" charset="0"/>
              </a:rPr>
              <a:t> </a:t>
            </a:r>
            <a:br>
              <a:rPr lang="ru-RU" sz="2000" b="1" i="0" dirty="0" smtClean="0">
                <a:latin typeface="Times New Roman" pitchFamily="18" charset="0"/>
                <a:cs typeface="Times New Roman" pitchFamily="18" charset="0"/>
              </a:rPr>
            </a:br>
            <a:r>
              <a:rPr lang="ru-RU" sz="3200" b="1" i="0" dirty="0" smtClean="0">
                <a:latin typeface="Times New Roman" pitchFamily="18" charset="0"/>
                <a:cs typeface="Times New Roman" pitchFamily="18" charset="0"/>
              </a:rPr>
              <a:t>«ИГРЫ НАРОДОВ СЕВЕРА» </a:t>
            </a:r>
            <a:endParaRPr lang="ru-RU" sz="3200" b="1" i="0" dirty="0">
              <a:latin typeface="Times New Roman" pitchFamily="18" charset="0"/>
              <a:cs typeface="Times New Roman" pitchFamily="18" charset="0"/>
            </a:endParaRPr>
          </a:p>
        </p:txBody>
      </p:sp>
      <p:sp>
        <p:nvSpPr>
          <p:cNvPr id="6" name="Прямоугольник 5"/>
          <p:cNvSpPr/>
          <p:nvPr/>
        </p:nvSpPr>
        <p:spPr>
          <a:xfrm>
            <a:off x="4357686" y="1785926"/>
            <a:ext cx="4572000" cy="2031325"/>
          </a:xfrm>
          <a:prstGeom prst="rect">
            <a:avLst/>
          </a:prstGeom>
        </p:spPr>
        <p:txBody>
          <a:bodyPr wrap="square">
            <a:spAutoFit/>
          </a:bodyPr>
          <a:lstStyle/>
          <a:p>
            <a:pPr algn="ctr"/>
            <a:r>
              <a:rPr lang="ru-RU" sz="1400" b="1" dirty="0" smtClean="0"/>
              <a:t>Участники:</a:t>
            </a:r>
          </a:p>
          <a:p>
            <a:pPr algn="ctr"/>
            <a:r>
              <a:rPr lang="ru-RU" sz="1400" b="1" dirty="0" smtClean="0">
                <a:latin typeface="Times New Roman" pitchFamily="18" charset="0"/>
                <a:cs typeface="Times New Roman" pitchFamily="18" charset="0"/>
              </a:rPr>
              <a:t>руководитель физического воспитания </a:t>
            </a:r>
          </a:p>
          <a:p>
            <a:pPr algn="ctr"/>
            <a:r>
              <a:rPr lang="ru-RU" sz="1400" b="1" dirty="0" smtClean="0">
                <a:latin typeface="Times New Roman" pitchFamily="18" charset="0"/>
                <a:cs typeface="Times New Roman" pitchFamily="18" charset="0"/>
              </a:rPr>
              <a:t>Дидикина Анна Владимировна</a:t>
            </a:r>
          </a:p>
          <a:p>
            <a:pPr algn="ctr"/>
            <a:endParaRPr lang="ru-RU" sz="1400" b="1" dirty="0" smtClean="0">
              <a:latin typeface="Times New Roman" pitchFamily="18" charset="0"/>
              <a:cs typeface="Times New Roman" pitchFamily="18" charset="0"/>
            </a:endParaRPr>
          </a:p>
          <a:p>
            <a:pPr algn="ctr"/>
            <a:r>
              <a:rPr lang="ru-RU" sz="1400" b="1" dirty="0" smtClean="0">
                <a:latin typeface="Times New Roman" pitchFamily="18" charset="0"/>
                <a:cs typeface="Times New Roman" pitchFamily="18" charset="0"/>
              </a:rPr>
              <a:t>дети подготовительной группы</a:t>
            </a:r>
          </a:p>
          <a:p>
            <a:pPr algn="ctr"/>
            <a:r>
              <a:rPr lang="ru-RU" sz="1400" b="1" dirty="0" smtClean="0">
                <a:latin typeface="Times New Roman" pitchFamily="18" charset="0"/>
                <a:cs typeface="Times New Roman" pitchFamily="18" charset="0"/>
              </a:rPr>
              <a:t>МБДОУ детский сад</a:t>
            </a:r>
          </a:p>
          <a:p>
            <a:pPr algn="ctr"/>
            <a:r>
              <a:rPr lang="ru-RU" sz="1400" b="1" dirty="0" smtClean="0">
                <a:latin typeface="Times New Roman" pitchFamily="18" charset="0"/>
                <a:cs typeface="Times New Roman" pitchFamily="18" charset="0"/>
              </a:rPr>
              <a:t>«Звёздочка»</a:t>
            </a:r>
          </a:p>
          <a:p>
            <a:pPr algn="ctr"/>
            <a:endParaRPr lang="ru-RU" sz="1400" b="1" dirty="0" smtClean="0">
              <a:latin typeface="Times New Roman" pitchFamily="18" charset="0"/>
              <a:cs typeface="Times New Roman" pitchFamily="18" charset="0"/>
            </a:endParaRPr>
          </a:p>
          <a:p>
            <a:pPr algn="ctr"/>
            <a:r>
              <a:rPr lang="ru-RU" sz="1400" b="1" dirty="0" smtClean="0">
                <a:latin typeface="Times New Roman" pitchFamily="18" charset="0"/>
                <a:cs typeface="Times New Roman" pitchFamily="18" charset="0"/>
              </a:rPr>
              <a:t>гп. Игрим , 2012 г.</a:t>
            </a:r>
            <a:endParaRPr lang="ru-RU" sz="1400" b="1" dirty="0">
              <a:latin typeface="Times New Roman" pitchFamily="18" charset="0"/>
              <a:cs typeface="Times New Roman" pitchFamily="18" charset="0"/>
            </a:endParaRPr>
          </a:p>
        </p:txBody>
      </p:sp>
      <p:pic>
        <p:nvPicPr>
          <p:cNvPr id="7" name="Picture 2" descr="C:\Users\м.видео\Desktop\SAM_5345.JPG"/>
          <p:cNvPicPr>
            <a:picLocks noChangeAspect="1" noChangeArrowheads="1"/>
          </p:cNvPicPr>
          <p:nvPr/>
        </p:nvPicPr>
        <p:blipFill>
          <a:blip r:embed="rId2" cstate="print"/>
          <a:srcRect/>
          <a:stretch>
            <a:fillRect/>
          </a:stretch>
        </p:blipFill>
        <p:spPr bwMode="auto">
          <a:xfrm>
            <a:off x="857224" y="1500174"/>
            <a:ext cx="3200400" cy="4267200"/>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C:\Documents and Settings\дарина\Рабочий стол\imgB.jpg"/>
          <p:cNvPicPr>
            <a:picLocks noChangeAspect="1" noChangeArrowheads="1"/>
          </p:cNvPicPr>
          <p:nvPr/>
        </p:nvPicPr>
        <p:blipFill>
          <a:blip r:embed="rId3" cstate="print"/>
          <a:srcRect/>
          <a:stretch>
            <a:fillRect/>
          </a:stretch>
        </p:blipFill>
        <p:spPr bwMode="auto">
          <a:xfrm rot="986018">
            <a:off x="6660083" y="4593603"/>
            <a:ext cx="1428012" cy="1837105"/>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62" y="214290"/>
            <a:ext cx="7472354" cy="1143008"/>
          </a:xfrm>
        </p:spPr>
        <p:txBody>
          <a:bodyPr>
            <a:normAutofit fontScale="90000"/>
          </a:bodyPr>
          <a:lstStyle/>
          <a:p>
            <a:pPr algn="ctr"/>
            <a:r>
              <a:rPr lang="ru-RU" dirty="0" smtClean="0"/>
              <a:t/>
            </a:r>
            <a:br>
              <a:rPr lang="ru-RU" dirty="0" smtClean="0"/>
            </a:br>
            <a:r>
              <a:rPr lang="ru-RU" sz="2200" b="1" i="0" dirty="0" smtClean="0">
                <a:latin typeface="Times New Roman" pitchFamily="18" charset="0"/>
                <a:cs typeface="Times New Roman" pitchFamily="18" charset="0"/>
              </a:rPr>
              <a:t>БОЙ - ЛОСЕЙ</a:t>
            </a:r>
            <a:br>
              <a:rPr lang="ru-RU" sz="2200" b="1" i="0" dirty="0" smtClean="0">
                <a:latin typeface="Times New Roman" pitchFamily="18" charset="0"/>
                <a:cs typeface="Times New Roman" pitchFamily="18" charset="0"/>
              </a:rPr>
            </a:br>
            <a:r>
              <a:rPr lang="ru-RU" sz="2200" dirty="0" smtClean="0">
                <a:latin typeface="Times New Roman" pitchFamily="18" charset="0"/>
                <a:cs typeface="Times New Roman" pitchFamily="18" charset="0"/>
              </a:rPr>
              <a:t/>
            </a:r>
            <a:br>
              <a:rPr lang="ru-RU" sz="2200" dirty="0" smtClean="0">
                <a:latin typeface="Times New Roman" pitchFamily="18" charset="0"/>
                <a:cs typeface="Times New Roman" pitchFamily="18" charset="0"/>
              </a:rPr>
            </a:br>
            <a:r>
              <a:rPr lang="ru-RU" dirty="0" smtClean="0"/>
              <a:t> </a:t>
            </a:r>
            <a:endParaRPr lang="ru-RU" dirty="0"/>
          </a:p>
        </p:txBody>
      </p:sp>
      <p:sp>
        <p:nvSpPr>
          <p:cNvPr id="3" name="Содержимое 2"/>
          <p:cNvSpPr>
            <a:spLocks noGrp="1"/>
          </p:cNvSpPr>
          <p:nvPr>
            <p:ph idx="1"/>
          </p:nvPr>
        </p:nvSpPr>
        <p:spPr>
          <a:xfrm>
            <a:off x="4214810" y="1428736"/>
            <a:ext cx="4572032" cy="2643206"/>
          </a:xfrm>
        </p:spPr>
        <p:txBody>
          <a:bodyPr>
            <a:normAutofit/>
          </a:bodyPr>
          <a:lstStyle/>
          <a:p>
            <a:pPr>
              <a:buNone/>
            </a:pPr>
            <a:r>
              <a:rPr lang="ru-RU" sz="1800" b="1" i="0" dirty="0" smtClean="0">
                <a:cs typeface="Times New Roman" pitchFamily="18" charset="0"/>
              </a:rPr>
              <a:t>             Состязание развивает быстроту, ловкость, реакцию, смелость.</a:t>
            </a:r>
          </a:p>
          <a:p>
            <a:pPr>
              <a:buNone/>
            </a:pPr>
            <a:r>
              <a:rPr lang="ru-RU" sz="1800" b="1" i="0" dirty="0" smtClean="0">
                <a:cs typeface="Times New Roman" pitchFamily="18" charset="0"/>
              </a:rPr>
              <a:t>              Чертится круг, в него входят игроки, у каждого из них левая рука привязана к туловищу, на голове шапка. Снять шапку у противника и не позволить снять свою.  За каждую снятую шапку команда получает очко.   </a:t>
            </a:r>
            <a:endParaRPr lang="ru-RU" sz="1800" b="1" i="0" dirty="0">
              <a:cs typeface="Times New Roman" pitchFamily="18" charset="0"/>
            </a:endParaRPr>
          </a:p>
        </p:txBody>
      </p:sp>
      <p:pic>
        <p:nvPicPr>
          <p:cNvPr id="12290" name="Picture 2" descr="C:\Users\м.видео\Desktop\SAM_5508.JPG"/>
          <p:cNvPicPr>
            <a:picLocks noChangeAspect="1" noChangeArrowheads="1"/>
          </p:cNvPicPr>
          <p:nvPr/>
        </p:nvPicPr>
        <p:blipFill>
          <a:blip r:embed="rId2" cstate="print"/>
          <a:srcRect/>
          <a:stretch>
            <a:fillRect/>
          </a:stretch>
        </p:blipFill>
        <p:spPr bwMode="auto">
          <a:xfrm>
            <a:off x="928662" y="1428736"/>
            <a:ext cx="3200400" cy="42672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C:\Documents and Settings\дарина\Рабочий стол\imgB.jpg"/>
          <p:cNvPicPr>
            <a:picLocks noChangeAspect="1" noChangeArrowheads="1"/>
          </p:cNvPicPr>
          <p:nvPr/>
        </p:nvPicPr>
        <p:blipFill>
          <a:blip r:embed="rId3" cstate="print"/>
          <a:srcRect/>
          <a:stretch>
            <a:fillRect/>
          </a:stretch>
        </p:blipFill>
        <p:spPr bwMode="auto">
          <a:xfrm rot="1501811">
            <a:off x="6172571" y="4508369"/>
            <a:ext cx="1143726" cy="1726442"/>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C:\Users\м.видео\Desktop\SAM_5505.JPG"/>
          <p:cNvPicPr>
            <a:picLocks noChangeAspect="1" noChangeArrowheads="1"/>
          </p:cNvPicPr>
          <p:nvPr/>
        </p:nvPicPr>
        <p:blipFill>
          <a:blip r:embed="rId2" cstate="print"/>
          <a:srcRect/>
          <a:stretch>
            <a:fillRect/>
          </a:stretch>
        </p:blipFill>
        <p:spPr bwMode="auto">
          <a:xfrm>
            <a:off x="928662" y="1428736"/>
            <a:ext cx="3200400" cy="42672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C:\Documents and Settings\дарина\Рабочий стол\imgB.jpg"/>
          <p:cNvPicPr>
            <a:picLocks noChangeAspect="1" noChangeArrowheads="1"/>
          </p:cNvPicPr>
          <p:nvPr/>
        </p:nvPicPr>
        <p:blipFill>
          <a:blip r:embed="rId3" cstate="print"/>
          <a:srcRect/>
          <a:stretch>
            <a:fillRect/>
          </a:stretch>
        </p:blipFill>
        <p:spPr bwMode="auto">
          <a:xfrm rot="1142641">
            <a:off x="6345018" y="4761118"/>
            <a:ext cx="903576" cy="1562786"/>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Содержимое 2"/>
          <p:cNvSpPr txBox="1">
            <a:spLocks/>
          </p:cNvSpPr>
          <p:nvPr/>
        </p:nvSpPr>
        <p:spPr>
          <a:xfrm>
            <a:off x="3714744" y="1554162"/>
            <a:ext cx="5276856" cy="4525963"/>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ru-RU" sz="2000" b="1" i="1" u="none" strike="noStrike" kern="1200" cap="none" spc="0" normalizeH="0" baseline="0" noProof="0" dirty="0">
              <a:ln>
                <a:noFill/>
              </a:ln>
              <a:solidFill>
                <a:schemeClr val="tx2"/>
              </a:solidFill>
              <a:effectLst/>
              <a:uLnTx/>
              <a:uFillTx/>
              <a:latin typeface="Times New Roman" pitchFamily="18" charset="0"/>
              <a:ea typeface="+mn-ea"/>
              <a:cs typeface="Times New Roman" pitchFamily="18" charset="0"/>
            </a:endParaRPr>
          </a:p>
        </p:txBody>
      </p:sp>
      <p:sp>
        <p:nvSpPr>
          <p:cNvPr id="10" name="Содержимое 2"/>
          <p:cNvSpPr txBox="1">
            <a:spLocks/>
          </p:cNvSpPr>
          <p:nvPr/>
        </p:nvSpPr>
        <p:spPr>
          <a:xfrm>
            <a:off x="4000496" y="1357298"/>
            <a:ext cx="5276856" cy="4525963"/>
          </a:xfrm>
          <a:prstGeom prst="rect">
            <a:avLst/>
          </a:prstGeom>
        </p:spPr>
        <p:txBody>
          <a:bodyPr vert="horz">
            <a:normAutofit/>
          </a:bodyPr>
          <a:lstStyle/>
          <a:p>
            <a:pPr marL="342900" marR="0" lvl="0" indent="-342900" defTabSz="914400" rtl="0" eaLnBrk="1" fontAlgn="auto" latinLnBrk="0" hangingPunct="1">
              <a:lnSpc>
                <a:spcPct val="100000"/>
              </a:lnSpc>
              <a:spcBef>
                <a:spcPct val="20000"/>
              </a:spcBef>
              <a:spcAft>
                <a:spcPts val="0"/>
              </a:spcAft>
              <a:buClr>
                <a:schemeClr val="accent1"/>
              </a:buClr>
              <a:buSzPct val="70000"/>
              <a:tabLst/>
              <a:defRPr/>
            </a:pPr>
            <a:r>
              <a:rPr lang="ru-RU" sz="2000" b="1" i="1" dirty="0" smtClean="0">
                <a:solidFill>
                  <a:schemeClr val="tx2"/>
                </a:solidFill>
                <a:latin typeface="Times New Roman" pitchFamily="18" charset="0"/>
                <a:cs typeface="Times New Roman" pitchFamily="18" charset="0"/>
              </a:rPr>
              <a:t>           </a:t>
            </a:r>
            <a:r>
              <a:rPr kumimoji="0" lang="ru-RU" b="1" u="none" strike="noStrike" kern="1200" cap="none" spc="0" normalizeH="0" baseline="0" noProof="0" dirty="0" smtClean="0">
                <a:ln>
                  <a:noFill/>
                </a:ln>
                <a:solidFill>
                  <a:schemeClr val="tx2"/>
                </a:solidFill>
                <a:effectLst/>
                <a:uLnTx/>
                <a:uFillTx/>
                <a:latin typeface="Times New Roman" pitchFamily="18" charset="0"/>
                <a:ea typeface="Times New Roman" pitchFamily="18" charset="0"/>
                <a:cs typeface="Times New Roman" pitchFamily="18" charset="0"/>
              </a:rPr>
              <a:t>Игра  развивает ловкость, быстроту, координацию движений, силу.</a:t>
            </a:r>
          </a:p>
          <a:p>
            <a:pPr marL="342900" marR="0" lvl="0" indent="-342900" defTabSz="914400" rtl="0" eaLnBrk="1" fontAlgn="auto" latinLnBrk="0" hangingPunct="1">
              <a:lnSpc>
                <a:spcPct val="100000"/>
              </a:lnSpc>
              <a:spcBef>
                <a:spcPct val="20000"/>
              </a:spcBef>
              <a:spcAft>
                <a:spcPts val="0"/>
              </a:spcAft>
              <a:buClr>
                <a:schemeClr val="accent1"/>
              </a:buClr>
              <a:buSzPct val="70000"/>
              <a:tabLst/>
              <a:defRPr/>
            </a:pPr>
            <a:r>
              <a:rPr lang="ru-RU" b="1" dirty="0" smtClean="0">
                <a:solidFill>
                  <a:schemeClr val="tx2"/>
                </a:solidFill>
                <a:latin typeface="Times New Roman" pitchFamily="18" charset="0"/>
                <a:cs typeface="Times New Roman" pitchFamily="18" charset="0"/>
              </a:rPr>
              <a:t>      Прежде чем начать состязание, участникам каждой пары связывают себе прикасающиеся ноги. По сигналу пары  бегут к обозначенному предмету. Выигрывает та пара, которая добежит первой. </a:t>
            </a:r>
            <a:endParaRPr kumimoji="0" lang="ru-RU" b="1"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ru-RU" b="1" u="none" strike="noStrike" kern="1200" cap="none" spc="0" normalizeH="0" baseline="0" noProof="0" dirty="0">
              <a:ln>
                <a:noFill/>
              </a:ln>
              <a:solidFill>
                <a:schemeClr val="tx2"/>
              </a:solidFill>
              <a:effectLst/>
              <a:uLnTx/>
              <a:uFillTx/>
              <a:latin typeface="Times New Roman" pitchFamily="18" charset="0"/>
              <a:ea typeface="+mn-ea"/>
              <a:cs typeface="Times New Roman" pitchFamily="18" charset="0"/>
            </a:endParaRPr>
          </a:p>
        </p:txBody>
      </p:sp>
      <p:sp>
        <p:nvSpPr>
          <p:cNvPr id="11" name="Содержимое 10"/>
          <p:cNvSpPr>
            <a:spLocks noGrp="1"/>
          </p:cNvSpPr>
          <p:nvPr>
            <p:ph idx="1"/>
          </p:nvPr>
        </p:nvSpPr>
        <p:spPr>
          <a:xfrm>
            <a:off x="4214810" y="1142984"/>
            <a:ext cx="4929190" cy="3971924"/>
          </a:xfrm>
        </p:spPr>
        <p:txBody>
          <a:bodyPr/>
          <a:lstStyle/>
          <a:p>
            <a:pPr algn="r">
              <a:buNone/>
            </a:pPr>
            <a:r>
              <a:rPr lang="ru-RU" dirty="0" smtClean="0">
                <a:solidFill>
                  <a:srgbClr val="FF0000"/>
                </a:solidFill>
              </a:rPr>
              <a:t>           </a:t>
            </a:r>
            <a:endParaRPr lang="ru-RU" dirty="0">
              <a:solidFill>
                <a:srgbClr val="FF0000"/>
              </a:solidFill>
            </a:endParaRPr>
          </a:p>
        </p:txBody>
      </p:sp>
      <p:sp>
        <p:nvSpPr>
          <p:cNvPr id="12" name="Заголовок 1"/>
          <p:cNvSpPr>
            <a:spLocks noGrp="1"/>
          </p:cNvSpPr>
          <p:nvPr>
            <p:ph type="title"/>
          </p:nvPr>
        </p:nvSpPr>
        <p:spPr>
          <a:xfrm>
            <a:off x="457200" y="285728"/>
            <a:ext cx="8686800" cy="838200"/>
          </a:xfrm>
        </p:spPr>
        <p:txBody>
          <a:bodyPr>
            <a:normAutofit/>
          </a:bodyPr>
          <a:lstStyle/>
          <a:p>
            <a:pPr algn="ctr"/>
            <a:r>
              <a:rPr lang="ru-RU" sz="2000" b="1" i="0" dirty="0" smtClean="0">
                <a:latin typeface="Times New Roman" pitchFamily="18" charset="0"/>
                <a:cs typeface="Times New Roman" pitchFamily="18" charset="0"/>
              </a:rPr>
              <a:t>ИГРА – БЕГ НА ТРЁХ НОГАХ</a:t>
            </a:r>
            <a:endParaRPr lang="ru-RU" sz="2000" i="0" dirty="0">
              <a:latin typeface="Times New Roman" pitchFamily="18" charset="0"/>
              <a:cs typeface="Times New Roman" pitchFamily="18" charset="0"/>
            </a:endParaRPr>
          </a:p>
        </p:txBody>
      </p:sp>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428604"/>
            <a:ext cx="8705880" cy="838200"/>
          </a:xfrm>
        </p:spPr>
        <p:txBody>
          <a:bodyPr>
            <a:normAutofit/>
          </a:bodyPr>
          <a:lstStyle/>
          <a:p>
            <a:r>
              <a:rPr lang="ru-RU" sz="2000" b="1" i="0" dirty="0" smtClean="0">
                <a:latin typeface="Times New Roman" pitchFamily="18" charset="0"/>
                <a:cs typeface="Times New Roman" pitchFamily="18" charset="0"/>
              </a:rPr>
              <a:t>ИГРА – БОЙ МЕДВЕЖАТ</a:t>
            </a:r>
            <a:endParaRPr lang="ru-RU" sz="2000" b="1" i="0" dirty="0">
              <a:latin typeface="Times New Roman" pitchFamily="18" charset="0"/>
              <a:cs typeface="Times New Roman" pitchFamily="18" charset="0"/>
            </a:endParaRPr>
          </a:p>
        </p:txBody>
      </p:sp>
      <p:sp>
        <p:nvSpPr>
          <p:cNvPr id="3" name="Содержимое 2"/>
          <p:cNvSpPr>
            <a:spLocks noGrp="1"/>
          </p:cNvSpPr>
          <p:nvPr>
            <p:ph idx="1"/>
          </p:nvPr>
        </p:nvSpPr>
        <p:spPr>
          <a:xfrm>
            <a:off x="4357686" y="1428736"/>
            <a:ext cx="4500594" cy="3500463"/>
          </a:xfrm>
        </p:spPr>
        <p:txBody>
          <a:bodyPr>
            <a:normAutofit lnSpcReduction="10000"/>
          </a:bodyPr>
          <a:lstStyle/>
          <a:p>
            <a:pPr>
              <a:buNone/>
            </a:pPr>
            <a:r>
              <a:rPr lang="ru-RU" sz="2400" dirty="0" smtClean="0"/>
              <a:t>    </a:t>
            </a:r>
            <a:r>
              <a:rPr lang="ru-RU" sz="1600" b="1" dirty="0" smtClean="0">
                <a:latin typeface="+mj-lt"/>
              </a:rPr>
              <a:t>	</a:t>
            </a:r>
            <a:r>
              <a:rPr lang="ru-RU" sz="1800" b="1" dirty="0" smtClean="0"/>
              <a:t>	</a:t>
            </a:r>
            <a:r>
              <a:rPr lang="ru-RU" sz="1800" b="1" i="0" dirty="0" smtClean="0">
                <a:cs typeface="Times New Roman" pitchFamily="18" charset="0"/>
              </a:rPr>
              <a:t>Состязание развивает силу, ловкость , внимание, волевые качества.  </a:t>
            </a:r>
          </a:p>
          <a:p>
            <a:pPr>
              <a:buNone/>
            </a:pPr>
            <a:r>
              <a:rPr lang="ru-RU" sz="1800" b="1" i="0" dirty="0" smtClean="0">
                <a:cs typeface="Times New Roman" pitchFamily="18" charset="0"/>
              </a:rPr>
              <a:t>                Чертится круг диаметром 1,5-2 м. В него становятся на корточки соперники (медвежата). Вытягивают руки вперёд ладонями. Необходимо вытолкнуть соперника из круга, ударяя об его ладони, или заставить его коснуться земли или пола любой частью тела. Кому удастся это сделать, тот и  победитель.       </a:t>
            </a:r>
            <a:endParaRPr lang="ru-RU" sz="1800" b="1" i="0" dirty="0">
              <a:cs typeface="Times New Roman" pitchFamily="18" charset="0"/>
            </a:endParaRPr>
          </a:p>
        </p:txBody>
      </p:sp>
      <p:pic>
        <p:nvPicPr>
          <p:cNvPr id="19458" name="Picture 2" descr="C:\Users\м.видео\Desktop\SAM_5486.JPG"/>
          <p:cNvPicPr>
            <a:picLocks noChangeAspect="1" noChangeArrowheads="1"/>
          </p:cNvPicPr>
          <p:nvPr/>
        </p:nvPicPr>
        <p:blipFill>
          <a:blip r:embed="rId2" cstate="print"/>
          <a:srcRect/>
          <a:stretch>
            <a:fillRect/>
          </a:stretch>
        </p:blipFill>
        <p:spPr bwMode="auto">
          <a:xfrm>
            <a:off x="928662" y="1500174"/>
            <a:ext cx="3200401" cy="42672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C:\Documents and Settings\дарина\Рабочий стол\imgB.jpg"/>
          <p:cNvPicPr>
            <a:picLocks noChangeAspect="1" noChangeArrowheads="1"/>
          </p:cNvPicPr>
          <p:nvPr/>
        </p:nvPicPr>
        <p:blipFill>
          <a:blip r:embed="rId3" cstate="print"/>
          <a:srcRect/>
          <a:stretch>
            <a:fillRect/>
          </a:stretch>
        </p:blipFill>
        <p:spPr bwMode="auto">
          <a:xfrm rot="1770833">
            <a:off x="5928603" y="4793534"/>
            <a:ext cx="1443579" cy="1827456"/>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85786" y="928670"/>
            <a:ext cx="8134408" cy="3722719"/>
          </a:xfrm>
        </p:spPr>
        <p:txBody>
          <a:bodyPr numCol="1">
            <a:normAutofit/>
          </a:bodyPr>
          <a:lstStyle/>
          <a:p>
            <a:pPr>
              <a:buNone/>
            </a:pPr>
            <a:r>
              <a:rPr lang="ru-RU" sz="1400" b="1" dirty="0" smtClean="0">
                <a:latin typeface="Times New Roman" pitchFamily="18" charset="0"/>
                <a:cs typeface="Times New Roman" pitchFamily="18" charset="0"/>
              </a:rPr>
              <a:t>     	</a:t>
            </a:r>
            <a:r>
              <a:rPr lang="ru-RU" sz="1400" b="1" i="0" dirty="0" smtClean="0">
                <a:cs typeface="Times New Roman" pitchFamily="18" charset="0"/>
              </a:rPr>
              <a:t>	</a:t>
            </a:r>
            <a:r>
              <a:rPr lang="ru-RU" sz="1800" b="1" i="0" dirty="0" smtClean="0">
                <a:cs typeface="Times New Roman" pitchFamily="18" charset="0"/>
              </a:rPr>
              <a:t>По итогам проведенного интервью с детьми старшего дошкольного возраста можно сказать, что детям понравилось знакомство с традициями, игрушками, играми народов севера очень понравилось. </a:t>
            </a:r>
          </a:p>
          <a:p>
            <a:pPr>
              <a:buNone/>
            </a:pPr>
            <a:r>
              <a:rPr lang="ru-RU" sz="1800" b="1" i="0" dirty="0" smtClean="0">
                <a:cs typeface="Times New Roman" pitchFamily="18" charset="0"/>
              </a:rPr>
              <a:t>		Вот некоторые высказывания детей:</a:t>
            </a:r>
          </a:p>
          <a:p>
            <a:pPr>
              <a:buNone/>
            </a:pPr>
            <a:r>
              <a:rPr lang="ru-RU" sz="1800" b="1" i="0" dirty="0" smtClean="0">
                <a:cs typeface="Times New Roman" pitchFamily="18" charset="0"/>
              </a:rPr>
              <a:t>   -Маша Р. «Мне понравились игрушки. Я тоже хочу заниматься бисероплитением.»</a:t>
            </a:r>
          </a:p>
          <a:p>
            <a:pPr>
              <a:buNone/>
            </a:pPr>
            <a:r>
              <a:rPr lang="ru-RU" sz="1800" b="1" i="0" dirty="0" smtClean="0">
                <a:cs typeface="Times New Roman" pitchFamily="18" charset="0"/>
              </a:rPr>
              <a:t>   -Коля М. «Мне понравилось, как охотятся. Хочу, когда вырасту тоже охотиться.»</a:t>
            </a:r>
          </a:p>
          <a:p>
            <a:pPr>
              <a:buNone/>
            </a:pPr>
            <a:r>
              <a:rPr lang="ru-RU" sz="1800" b="1" i="0" dirty="0" smtClean="0">
                <a:cs typeface="Times New Roman" pitchFamily="18" charset="0"/>
              </a:rPr>
              <a:t>   -Антон Г. «Мне понравились игры. Буду играть во дворе со своими друзьями в них.»</a:t>
            </a:r>
            <a:endParaRPr lang="ru-RU" sz="1800" b="1" i="0" dirty="0">
              <a:cs typeface="Times New Roman" pitchFamily="18" charset="0"/>
            </a:endParaRPr>
          </a:p>
        </p:txBody>
      </p:sp>
      <p:pic>
        <p:nvPicPr>
          <p:cNvPr id="4" name="Picture 2" descr="C:\Documents and Settings\дарина\Рабочий стол\imgB.jpg"/>
          <p:cNvPicPr>
            <a:picLocks noChangeAspect="1" noChangeArrowheads="1"/>
          </p:cNvPicPr>
          <p:nvPr/>
        </p:nvPicPr>
        <p:blipFill>
          <a:blip r:embed="rId2" cstate="print"/>
          <a:srcRect/>
          <a:stretch>
            <a:fillRect/>
          </a:stretch>
        </p:blipFill>
        <p:spPr bwMode="auto">
          <a:xfrm rot="20475425">
            <a:off x="1612964" y="4630176"/>
            <a:ext cx="1556382" cy="1848247"/>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500166" y="214290"/>
            <a:ext cx="6572296" cy="707886"/>
          </a:xfrm>
          <a:prstGeom prst="rect">
            <a:avLst/>
          </a:prstGeom>
          <a:noFill/>
        </p:spPr>
        <p:txBody>
          <a:bodyPr wrap="square" rtlCol="0">
            <a:spAutoFit/>
          </a:bodyPr>
          <a:lstStyle/>
          <a:p>
            <a:pPr algn="ctr"/>
            <a:r>
              <a:rPr lang="ru-RU" sz="2000" b="1" dirty="0" smtClean="0">
                <a:latin typeface="Times New Roman" pitchFamily="18" charset="0"/>
                <a:cs typeface="Times New Roman" pitchFamily="18" charset="0"/>
              </a:rPr>
              <a:t>ЭКСПРЕС – ИНТЕРВЬЮ С ДОШКОЛЬНИКАМИ ДОУ</a:t>
            </a:r>
            <a:endParaRPr lang="ru-RU" sz="2000" b="1" dirty="0">
              <a:latin typeface="Times New Roman" pitchFamily="18" charset="0"/>
              <a:cs typeface="Times New Roman" pitchFamily="18" charset="0"/>
            </a:endParaRPr>
          </a:p>
        </p:txBody>
      </p:sp>
      <p:pic>
        <p:nvPicPr>
          <p:cNvPr id="1026" name="Picture 2" descr="C:\Users\м.видео\Desktop\Новая папка\news-ZO6IzfOzT3.jpg"/>
          <p:cNvPicPr>
            <a:picLocks noChangeAspect="1" noChangeArrowheads="1"/>
          </p:cNvPicPr>
          <p:nvPr/>
        </p:nvPicPr>
        <p:blipFill>
          <a:blip r:embed="rId3" cstate="print"/>
          <a:srcRect/>
          <a:stretch>
            <a:fillRect/>
          </a:stretch>
        </p:blipFill>
        <p:spPr bwMode="auto">
          <a:xfrm>
            <a:off x="5000628" y="4071942"/>
            <a:ext cx="3500462" cy="2567005"/>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643966" cy="857256"/>
          </a:xfrm>
        </p:spPr>
        <p:txBody>
          <a:bodyPr>
            <a:normAutofit/>
          </a:bodyPr>
          <a:lstStyle/>
          <a:p>
            <a:pPr algn="ctr"/>
            <a:r>
              <a:rPr lang="ru-RU" sz="2000" b="1" i="0" dirty="0" smtClean="0">
                <a:latin typeface="Times New Roman" pitchFamily="18" charset="0"/>
                <a:cs typeface="Times New Roman" pitchFamily="18" charset="0"/>
              </a:rPr>
              <a:t>ЗАКЛЮЧЕНИЕ</a:t>
            </a:r>
            <a:endParaRPr lang="ru-RU" sz="2000" b="1" i="0" dirty="0">
              <a:latin typeface="Times New Roman" pitchFamily="18" charset="0"/>
              <a:cs typeface="Times New Roman" pitchFamily="18" charset="0"/>
            </a:endParaRPr>
          </a:p>
        </p:txBody>
      </p:sp>
      <p:pic>
        <p:nvPicPr>
          <p:cNvPr id="5" name="Picture 2" descr="C:\Documents and Settings\дарина\Рабочий стол\imgB.jpg"/>
          <p:cNvPicPr>
            <a:picLocks noChangeAspect="1" noChangeArrowheads="1"/>
          </p:cNvPicPr>
          <p:nvPr/>
        </p:nvPicPr>
        <p:blipFill>
          <a:blip r:embed="rId2" cstate="print"/>
          <a:srcRect/>
          <a:stretch>
            <a:fillRect/>
          </a:stretch>
        </p:blipFill>
        <p:spPr bwMode="auto">
          <a:xfrm flipH="1">
            <a:off x="1357290" y="4714884"/>
            <a:ext cx="1285884" cy="1587463"/>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500034" y="857232"/>
            <a:ext cx="8358246" cy="3416320"/>
          </a:xfrm>
          <a:prstGeom prst="rect">
            <a:avLst/>
          </a:prstGeom>
          <a:noFill/>
        </p:spPr>
        <p:txBody>
          <a:bodyPr wrap="square" rtlCol="0">
            <a:spAutoFit/>
          </a:bodyPr>
          <a:lstStyle/>
          <a:p>
            <a:r>
              <a:rPr lang="ru-RU" b="1" dirty="0" smtClean="0">
                <a:cs typeface="Times New Roman" pitchFamily="18" charset="0"/>
              </a:rPr>
              <a:t>     В рамках проведения экологического марафона дети старшего дошкольного возраста  познакомились с  играми, бытом, традициями Народов Севера.</a:t>
            </a:r>
          </a:p>
          <a:p>
            <a:r>
              <a:rPr lang="ru-RU" b="1" dirty="0" smtClean="0">
                <a:cs typeface="Times New Roman" pitchFamily="18" charset="0"/>
              </a:rPr>
              <a:t>     Они узнали, что народы Севера на основе жизненной практики выявили большую воспитательную, оздоровительную, образовательную силу игр, состязаний, как комплекса средств психологического, педагогического и физического воздействия и что они развивают жизненно важные двигательные способности, укрепляют здоровье, формируют характер, знакомят и обучают с бытом и традициями.</a:t>
            </a:r>
          </a:p>
          <a:p>
            <a:r>
              <a:rPr lang="ru-RU" b="1" dirty="0" smtClean="0">
                <a:cs typeface="Times New Roman" pitchFamily="18" charset="0"/>
              </a:rPr>
              <a:t>    Мы очень рады и довольны своей работой и её результатом.  Сегодня смело можем сказать, что с поставленной целью и задачами мы справились успешно, всё что, было, задумано у нас получилось. </a:t>
            </a:r>
            <a:endParaRPr lang="ru-RU" b="1" dirty="0">
              <a:cs typeface="Times New Roman" pitchFamily="18" charset="0"/>
            </a:endParaRPr>
          </a:p>
        </p:txBody>
      </p:sp>
      <p:pic>
        <p:nvPicPr>
          <p:cNvPr id="6" name="Picture 2" descr="C:\Documents and Settings\дарина\Рабочий стол\imgB.jpg"/>
          <p:cNvPicPr>
            <a:picLocks noChangeAspect="1" noChangeArrowheads="1"/>
          </p:cNvPicPr>
          <p:nvPr/>
        </p:nvPicPr>
        <p:blipFill>
          <a:blip r:embed="rId2" cstate="print"/>
          <a:srcRect/>
          <a:stretch>
            <a:fillRect/>
          </a:stretch>
        </p:blipFill>
        <p:spPr bwMode="auto">
          <a:xfrm rot="20025226">
            <a:off x="3153263" y="4869984"/>
            <a:ext cx="1071538" cy="1587463"/>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C:\Documents and Settings\дарина\Рабочий стол\imgB.jpg"/>
          <p:cNvPicPr>
            <a:picLocks noChangeAspect="1" noChangeArrowheads="1"/>
          </p:cNvPicPr>
          <p:nvPr/>
        </p:nvPicPr>
        <p:blipFill>
          <a:blip r:embed="rId2" cstate="print"/>
          <a:srcRect/>
          <a:stretch>
            <a:fillRect/>
          </a:stretch>
        </p:blipFill>
        <p:spPr bwMode="auto">
          <a:xfrm>
            <a:off x="214282" y="4786322"/>
            <a:ext cx="1071538" cy="1587463"/>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2" descr="C:\Documents and Settings\дарина\Рабочий стол\imgB.jpg"/>
          <p:cNvPicPr>
            <a:picLocks noChangeAspect="1" noChangeArrowheads="1"/>
          </p:cNvPicPr>
          <p:nvPr/>
        </p:nvPicPr>
        <p:blipFill>
          <a:blip r:embed="rId2" cstate="print"/>
          <a:srcRect/>
          <a:stretch>
            <a:fillRect/>
          </a:stretch>
        </p:blipFill>
        <p:spPr bwMode="auto">
          <a:xfrm flipH="1">
            <a:off x="7858148" y="4643446"/>
            <a:ext cx="1143040" cy="1587463"/>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descr="C:\Documents and Settings\дарина\Рабочий стол\imgB.jpg"/>
          <p:cNvPicPr>
            <a:picLocks noChangeAspect="1" noChangeArrowheads="1"/>
          </p:cNvPicPr>
          <p:nvPr/>
        </p:nvPicPr>
        <p:blipFill>
          <a:blip r:embed="rId2" cstate="print"/>
          <a:srcRect/>
          <a:stretch>
            <a:fillRect/>
          </a:stretch>
        </p:blipFill>
        <p:spPr bwMode="auto">
          <a:xfrm rot="2090860" flipH="1">
            <a:off x="4786579" y="4878693"/>
            <a:ext cx="1071570" cy="1587463"/>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descr="C:\Documents and Settings\дарина\Рабочий стол\imgB.jpg"/>
          <p:cNvPicPr>
            <a:picLocks noChangeAspect="1" noChangeArrowheads="1"/>
          </p:cNvPicPr>
          <p:nvPr/>
        </p:nvPicPr>
        <p:blipFill>
          <a:blip r:embed="rId2" cstate="print"/>
          <a:srcRect/>
          <a:stretch>
            <a:fillRect/>
          </a:stretch>
        </p:blipFill>
        <p:spPr bwMode="auto">
          <a:xfrm>
            <a:off x="6786578" y="4714884"/>
            <a:ext cx="1071538" cy="1587463"/>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2" descr="C:\Documents and Settings\дарина\Рабочий стол\imgB.jpg"/>
          <p:cNvPicPr>
            <a:picLocks noChangeAspect="1" noChangeArrowheads="1"/>
          </p:cNvPicPr>
          <p:nvPr/>
        </p:nvPicPr>
        <p:blipFill>
          <a:blip r:embed="rId2" cstate="print"/>
          <a:srcRect/>
          <a:stretch>
            <a:fillRect/>
          </a:stretch>
        </p:blipFill>
        <p:spPr bwMode="auto">
          <a:xfrm>
            <a:off x="4000496" y="4214818"/>
            <a:ext cx="1071538" cy="1587463"/>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b="1" i="0" dirty="0" smtClean="0">
                <a:latin typeface="Times New Roman" pitchFamily="18" charset="0"/>
                <a:cs typeface="Times New Roman" pitchFamily="18" charset="0"/>
              </a:rPr>
              <a:t>СПАСИБО ЗА ВНИМАНИЕ</a:t>
            </a:r>
            <a:endParaRPr lang="ru-RU" sz="3200" b="1" i="0" dirty="0">
              <a:latin typeface="Times New Roman" pitchFamily="18" charset="0"/>
              <a:cs typeface="Times New Roman" pitchFamily="18" charset="0"/>
            </a:endParaRPr>
          </a:p>
        </p:txBody>
      </p:sp>
      <p:pic>
        <p:nvPicPr>
          <p:cNvPr id="1026" name="Picture 2" descr="C:\Users\м.видео\Desktop\Новая папка\k01.jpg"/>
          <p:cNvPicPr>
            <a:picLocks noGrp="1" noChangeAspect="1" noChangeArrowheads="1"/>
          </p:cNvPicPr>
          <p:nvPr>
            <p:ph idx="1"/>
          </p:nvPr>
        </p:nvPicPr>
        <p:blipFill>
          <a:blip r:embed="rId2" cstate="print"/>
          <a:srcRect/>
          <a:stretch>
            <a:fillRect/>
          </a:stretch>
        </p:blipFill>
        <p:spPr bwMode="auto">
          <a:xfrm>
            <a:off x="2071670" y="1643050"/>
            <a:ext cx="5238750" cy="3333750"/>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2" descr="C:\Documents and Settings\дарина\Рабочий стол\imgB.jpg"/>
          <p:cNvPicPr>
            <a:picLocks noChangeAspect="1" noChangeArrowheads="1"/>
          </p:cNvPicPr>
          <p:nvPr/>
        </p:nvPicPr>
        <p:blipFill>
          <a:blip r:embed="rId3" cstate="print"/>
          <a:srcRect/>
          <a:stretch>
            <a:fillRect/>
          </a:stretch>
        </p:blipFill>
        <p:spPr bwMode="auto">
          <a:xfrm rot="1447692">
            <a:off x="2277885" y="4435922"/>
            <a:ext cx="1071538" cy="1587463"/>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C:\Documents and Settings\дарина\Рабочий стол\imgB.jpg"/>
          <p:cNvPicPr>
            <a:picLocks noChangeAspect="1" noChangeArrowheads="1"/>
          </p:cNvPicPr>
          <p:nvPr/>
        </p:nvPicPr>
        <p:blipFill>
          <a:blip r:embed="rId3" cstate="print"/>
          <a:srcRect/>
          <a:stretch>
            <a:fillRect/>
          </a:stretch>
        </p:blipFill>
        <p:spPr bwMode="auto">
          <a:xfrm rot="309521">
            <a:off x="4069694" y="4688405"/>
            <a:ext cx="1071538" cy="1587463"/>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C:\Documents and Settings\дарина\Рабочий стол\imgB.jpg"/>
          <p:cNvPicPr>
            <a:picLocks noChangeAspect="1" noChangeArrowheads="1"/>
          </p:cNvPicPr>
          <p:nvPr/>
        </p:nvPicPr>
        <p:blipFill>
          <a:blip r:embed="rId3" cstate="print"/>
          <a:srcRect/>
          <a:stretch>
            <a:fillRect/>
          </a:stretch>
        </p:blipFill>
        <p:spPr bwMode="auto">
          <a:xfrm rot="19744732">
            <a:off x="7046859" y="3091433"/>
            <a:ext cx="1071538" cy="1587463"/>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C:\Documents and Settings\дарина\Рабочий стол\imgB.jpg"/>
          <p:cNvPicPr>
            <a:picLocks noChangeAspect="1" noChangeArrowheads="1"/>
          </p:cNvPicPr>
          <p:nvPr/>
        </p:nvPicPr>
        <p:blipFill>
          <a:blip r:embed="rId3" cstate="print"/>
          <a:srcRect/>
          <a:stretch>
            <a:fillRect/>
          </a:stretch>
        </p:blipFill>
        <p:spPr bwMode="auto">
          <a:xfrm rot="1620015">
            <a:off x="1000765" y="3021281"/>
            <a:ext cx="1071538" cy="1587463"/>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C:\Documents and Settings\дарина\Рабочий стол\imgB.jpg"/>
          <p:cNvPicPr>
            <a:picLocks noChangeAspect="1" noChangeArrowheads="1"/>
          </p:cNvPicPr>
          <p:nvPr/>
        </p:nvPicPr>
        <p:blipFill>
          <a:blip r:embed="rId3" cstate="print"/>
          <a:srcRect/>
          <a:stretch>
            <a:fillRect/>
          </a:stretch>
        </p:blipFill>
        <p:spPr bwMode="auto">
          <a:xfrm rot="20272477">
            <a:off x="6045939" y="4429596"/>
            <a:ext cx="1071538" cy="1587463"/>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6682" y="0"/>
            <a:ext cx="8777318" cy="714380"/>
          </a:xfrm>
        </p:spPr>
        <p:txBody>
          <a:bodyPr>
            <a:normAutofit/>
          </a:bodyPr>
          <a:lstStyle/>
          <a:p>
            <a:pPr algn="ctr"/>
            <a:r>
              <a:rPr lang="ru-RU" sz="2000" b="1" i="0" dirty="0" smtClean="0">
                <a:latin typeface="Times New Roman" pitchFamily="18" charset="0"/>
                <a:cs typeface="Times New Roman" pitchFamily="18" charset="0"/>
              </a:rPr>
              <a:t>ПОЯСНИТЕЛЬНАЯ</a:t>
            </a:r>
            <a:r>
              <a:rPr lang="ru-RU" sz="2000" b="1" dirty="0" smtClean="0">
                <a:latin typeface="Times New Roman" pitchFamily="18" charset="0"/>
                <a:cs typeface="Times New Roman" pitchFamily="18" charset="0"/>
              </a:rPr>
              <a:t> </a:t>
            </a:r>
            <a:r>
              <a:rPr lang="ru-RU" sz="2000" b="1" i="0" dirty="0" smtClean="0">
                <a:latin typeface="Times New Roman" pitchFamily="18" charset="0"/>
                <a:cs typeface="Times New Roman" pitchFamily="18" charset="0"/>
              </a:rPr>
              <a:t>ЗАПИСКА</a:t>
            </a:r>
            <a:endParaRPr lang="ru-RU" sz="2000" b="1" i="0" dirty="0">
              <a:latin typeface="Times New Roman" pitchFamily="18" charset="0"/>
              <a:cs typeface="Times New Roman" pitchFamily="18" charset="0"/>
            </a:endParaRPr>
          </a:p>
        </p:txBody>
      </p:sp>
      <p:sp>
        <p:nvSpPr>
          <p:cNvPr id="3" name="Прямоугольник 2"/>
          <p:cNvSpPr/>
          <p:nvPr/>
        </p:nvSpPr>
        <p:spPr>
          <a:xfrm>
            <a:off x="642910" y="571480"/>
            <a:ext cx="8064896" cy="3539430"/>
          </a:xfrm>
          <a:prstGeom prst="rect">
            <a:avLst/>
          </a:prstGeom>
        </p:spPr>
        <p:txBody>
          <a:bodyPr wrap="square">
            <a:spAutoFit/>
          </a:bodyPr>
          <a:lstStyle/>
          <a:p>
            <a:r>
              <a:rPr lang="ru-RU" sz="1600" b="1" dirty="0" smtClean="0">
                <a:solidFill>
                  <a:schemeClr val="tx2"/>
                </a:solidFill>
                <a:latin typeface="Times New Roman" pitchFamily="18" charset="0"/>
                <a:cs typeface="Times New Roman" pitchFamily="18" charset="0"/>
              </a:rPr>
              <a:t>	Народные </a:t>
            </a:r>
            <a:r>
              <a:rPr lang="ru-RU" sz="1600" b="1" dirty="0" smtClean="0">
                <a:solidFill>
                  <a:schemeClr val="tx2"/>
                </a:solidFill>
                <a:latin typeface="Times New Roman" pitchFamily="18" charset="0"/>
                <a:cs typeface="Times New Roman" pitchFamily="18" charset="0"/>
              </a:rPr>
              <a:t>подвижные игры являются традиционным средством педагогики. Испокон веков в них отражался образ жизни людей, их быт, труд, национальные устои, представления о чест</a:t>
            </a:r>
            <a:r>
              <a:rPr lang="ru-RU" sz="1600" b="1" dirty="0" smtClean="0">
                <a:solidFill>
                  <a:schemeClr val="tx2"/>
                </a:solidFill>
              </a:rPr>
              <a:t>и, смелости, мужестве, желании обладать силой, ловкостью, выносливостью, быстротой, красотой движений, творческой выдумкой </a:t>
            </a:r>
            <a:r>
              <a:rPr lang="ru-RU" sz="1600" b="1" dirty="0" smtClean="0">
                <a:solidFill>
                  <a:schemeClr val="tx2"/>
                </a:solidFill>
              </a:rPr>
              <a:t>.</a:t>
            </a:r>
            <a:endParaRPr lang="ru-RU" sz="1600" b="1" dirty="0" smtClean="0">
              <a:solidFill>
                <a:schemeClr val="tx2"/>
              </a:solidFill>
            </a:endParaRPr>
          </a:p>
          <a:p>
            <a:r>
              <a:rPr lang="ru-RU" sz="1600" b="1" dirty="0" smtClean="0">
                <a:solidFill>
                  <a:schemeClr val="tx2"/>
                </a:solidFill>
              </a:rPr>
              <a:t>	Знакомство </a:t>
            </a:r>
            <a:r>
              <a:rPr lang="ru-RU" sz="1600" b="1" dirty="0" smtClean="0">
                <a:solidFill>
                  <a:schemeClr val="tx2"/>
                </a:solidFill>
              </a:rPr>
              <a:t>детей с играми </a:t>
            </a:r>
            <a:r>
              <a:rPr lang="ru-RU" sz="1400" b="1" dirty="0" smtClean="0">
                <a:solidFill>
                  <a:schemeClr val="tx2"/>
                </a:solidFill>
              </a:rPr>
              <a:t>какого-нибудь</a:t>
            </a:r>
            <a:r>
              <a:rPr lang="ru-RU" sz="1600" b="1" dirty="0" smtClean="0">
                <a:solidFill>
                  <a:schemeClr val="tx2"/>
                </a:solidFill>
              </a:rPr>
              <a:t> народа – это лучший способ вызвать интерес и симпатию к данному народу, </a:t>
            </a:r>
            <a:r>
              <a:rPr lang="ru-RU" sz="1400" b="1" dirty="0" smtClean="0">
                <a:solidFill>
                  <a:schemeClr val="tx2"/>
                </a:solidFill>
              </a:rPr>
              <a:t>поскольку</a:t>
            </a:r>
            <a:r>
              <a:rPr lang="ru-RU" sz="1600" b="1" dirty="0" smtClean="0">
                <a:solidFill>
                  <a:schemeClr val="tx2"/>
                </a:solidFill>
              </a:rPr>
              <a:t> игра – естественный спутник жизни ребенка, источник радостных эмоций, обладающий великой воспитательной силой. Именно игра доступным языком передает детям знания о народе любой национальности</a:t>
            </a:r>
            <a:r>
              <a:rPr lang="ru-RU" sz="1600" b="1" dirty="0" smtClean="0">
                <a:solidFill>
                  <a:schemeClr val="tx2"/>
                </a:solidFill>
              </a:rPr>
              <a:t>.</a:t>
            </a:r>
            <a:endParaRPr lang="ru-RU" sz="1600" b="1" dirty="0" smtClean="0">
              <a:solidFill>
                <a:schemeClr val="tx2"/>
              </a:solidFill>
            </a:endParaRPr>
          </a:p>
          <a:p>
            <a:r>
              <a:rPr lang="ru-RU" sz="1600" b="1" dirty="0" smtClean="0">
                <a:solidFill>
                  <a:schemeClr val="tx2"/>
                </a:solidFill>
              </a:rPr>
              <a:t>	Обучая </a:t>
            </a:r>
            <a:r>
              <a:rPr lang="ru-RU" sz="1600" b="1" dirty="0" smtClean="0">
                <a:solidFill>
                  <a:schemeClr val="tx2"/>
                </a:solidFill>
              </a:rPr>
              <a:t>детей народным подвижным играм северян, мы тем самым помогаем сохранить знания об их жизни, труде, быте, сохранить уникальность народа, а также обогащаем физические навыки детей.</a:t>
            </a:r>
          </a:p>
          <a:p>
            <a:endParaRPr lang="ru-RU" sz="1600" dirty="0" smtClean="0"/>
          </a:p>
        </p:txBody>
      </p:sp>
      <p:pic>
        <p:nvPicPr>
          <p:cNvPr id="4" name="Picture 2" descr="C:\Documents and Settings\дарина\Рабочий стол\imgB.jpg"/>
          <p:cNvPicPr>
            <a:picLocks noChangeAspect="1" noChangeArrowheads="1"/>
          </p:cNvPicPr>
          <p:nvPr/>
        </p:nvPicPr>
        <p:blipFill>
          <a:blip r:embed="rId2" cstate="print"/>
          <a:srcRect/>
          <a:stretch>
            <a:fillRect/>
          </a:stretch>
        </p:blipFill>
        <p:spPr bwMode="auto">
          <a:xfrm rot="20094405">
            <a:off x="1371042" y="4535208"/>
            <a:ext cx="1403950" cy="178693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C:\Users\м.видео\Desktop\Новая папка\nency_olenevod.jpg"/>
          <p:cNvPicPr>
            <a:picLocks noChangeAspect="1" noChangeArrowheads="1"/>
          </p:cNvPicPr>
          <p:nvPr/>
        </p:nvPicPr>
        <p:blipFill>
          <a:blip r:embed="rId3" cstate="print"/>
          <a:srcRect/>
          <a:stretch>
            <a:fillRect/>
          </a:stretch>
        </p:blipFill>
        <p:spPr bwMode="auto">
          <a:xfrm>
            <a:off x="4643438" y="4071942"/>
            <a:ext cx="3857652" cy="2500329"/>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4" name="Прямоугольник 3"/>
          <p:cNvSpPr/>
          <p:nvPr/>
        </p:nvSpPr>
        <p:spPr>
          <a:xfrm>
            <a:off x="714316" y="1357298"/>
            <a:ext cx="8429684" cy="2339102"/>
          </a:xfrm>
          <a:prstGeom prst="rect">
            <a:avLst/>
          </a:prstGeom>
        </p:spPr>
        <p:txBody>
          <a:bodyPr wrap="square">
            <a:spAutoFit/>
          </a:bodyPr>
          <a:lstStyle/>
          <a:p>
            <a:pPr algn="ctr"/>
            <a:r>
              <a:rPr lang="ru-RU" sz="2000" b="1" i="1" dirty="0" smtClean="0">
                <a:solidFill>
                  <a:schemeClr val="tx2"/>
                </a:solidFill>
                <a:latin typeface="Times New Roman" pitchFamily="18" charset="0"/>
                <a:cs typeface="Times New Roman" pitchFamily="18" charset="0"/>
              </a:rPr>
              <a:t> </a:t>
            </a:r>
            <a:r>
              <a:rPr lang="ru-RU" sz="2000" b="1" dirty="0" smtClean="0">
                <a:solidFill>
                  <a:schemeClr val="tx2"/>
                </a:solidFill>
                <a:latin typeface="Times New Roman" pitchFamily="18" charset="0"/>
                <a:cs typeface="Times New Roman" pitchFamily="18" charset="0"/>
              </a:rPr>
              <a:t>ЗАДАЧИ:</a:t>
            </a:r>
            <a:endParaRPr lang="ru-RU" sz="2000" dirty="0" smtClean="0">
              <a:solidFill>
                <a:schemeClr val="tx2"/>
              </a:solidFill>
              <a:latin typeface="Times New Roman" pitchFamily="18" charset="0"/>
              <a:cs typeface="Times New Roman" pitchFamily="18" charset="0"/>
            </a:endParaRPr>
          </a:p>
          <a:p>
            <a:pPr marL="285750" indent="-285750">
              <a:buFont typeface="Arial" pitchFamily="34" charset="0"/>
              <a:buChar char="•"/>
            </a:pPr>
            <a:r>
              <a:rPr lang="ru-RU" b="1" dirty="0" smtClean="0">
                <a:solidFill>
                  <a:schemeClr val="tx2"/>
                </a:solidFill>
                <a:cs typeface="Times New Roman" pitchFamily="18" charset="0"/>
              </a:rPr>
              <a:t>Знакомить детей с бытом, традициями и играми народов Севера.</a:t>
            </a:r>
          </a:p>
          <a:p>
            <a:pPr marL="285750" indent="-285750">
              <a:buFont typeface="Arial" pitchFamily="34" charset="0"/>
              <a:buChar char="•"/>
            </a:pPr>
            <a:endParaRPr lang="ru-RU" b="1" dirty="0" smtClean="0">
              <a:solidFill>
                <a:schemeClr val="tx2"/>
              </a:solidFill>
              <a:cs typeface="Times New Roman" pitchFamily="18" charset="0"/>
            </a:endParaRPr>
          </a:p>
          <a:p>
            <a:pPr marL="342900" indent="-342900">
              <a:buFont typeface="Arial" pitchFamily="34" charset="0"/>
              <a:buChar char="•"/>
            </a:pPr>
            <a:r>
              <a:rPr lang="ru-RU" b="1" dirty="0" smtClean="0">
                <a:solidFill>
                  <a:schemeClr val="tx2"/>
                </a:solidFill>
                <a:cs typeface="Times New Roman" pitchFamily="18" charset="0"/>
              </a:rPr>
              <a:t>Формировать волевые качества в играх, состязаниях;</a:t>
            </a:r>
          </a:p>
          <a:p>
            <a:pPr marL="342900" indent="-342900">
              <a:buFont typeface="Arial" pitchFamily="34" charset="0"/>
              <a:buChar char="•"/>
            </a:pPr>
            <a:endParaRPr lang="ru-RU" b="1" dirty="0" smtClean="0">
              <a:solidFill>
                <a:schemeClr val="tx2"/>
              </a:solidFill>
              <a:cs typeface="Times New Roman" pitchFamily="18" charset="0"/>
            </a:endParaRPr>
          </a:p>
          <a:p>
            <a:pPr marL="342900" indent="-342900">
              <a:buFont typeface="Arial" pitchFamily="34" charset="0"/>
              <a:buChar char="•"/>
            </a:pPr>
            <a:r>
              <a:rPr lang="ru-RU" b="1" dirty="0" smtClean="0">
                <a:solidFill>
                  <a:schemeClr val="tx2"/>
                </a:solidFill>
                <a:cs typeface="Times New Roman" pitchFamily="18" charset="0"/>
              </a:rPr>
              <a:t> Развивать   физические качества : выносливость, силу, быстроту реакции;</a:t>
            </a:r>
          </a:p>
          <a:p>
            <a:pPr marL="342900" indent="-342900">
              <a:buFont typeface="Arial" pitchFamily="34" charset="0"/>
              <a:buChar char="•"/>
            </a:pPr>
            <a:endParaRPr lang="ru-RU" b="1" dirty="0" smtClean="0">
              <a:solidFill>
                <a:schemeClr val="tx2"/>
              </a:solidFill>
              <a:cs typeface="Times New Roman" pitchFamily="18" charset="0"/>
            </a:endParaRPr>
          </a:p>
          <a:p>
            <a:pPr marL="342900" indent="-342900">
              <a:buFont typeface="Arial" pitchFamily="34" charset="0"/>
              <a:buChar char="•"/>
            </a:pPr>
            <a:r>
              <a:rPr lang="ru-RU" b="1" dirty="0" smtClean="0">
                <a:solidFill>
                  <a:schemeClr val="tx2"/>
                </a:solidFill>
                <a:cs typeface="Times New Roman" pitchFamily="18" charset="0"/>
              </a:rPr>
              <a:t> Воспитывать уважительное отношение к традициям народов  Севера.</a:t>
            </a:r>
            <a:endParaRPr lang="ru-RU" b="1" dirty="0">
              <a:solidFill>
                <a:schemeClr val="tx2"/>
              </a:solidFill>
              <a:cs typeface="Times New Roman" pitchFamily="18" charset="0"/>
            </a:endParaRPr>
          </a:p>
        </p:txBody>
      </p:sp>
      <p:pic>
        <p:nvPicPr>
          <p:cNvPr id="5" name="Picture 2" descr="C:\Documents and Settings\дарина\Рабочий стол\imgB.jpg"/>
          <p:cNvPicPr>
            <a:picLocks noChangeAspect="1" noChangeArrowheads="1"/>
          </p:cNvPicPr>
          <p:nvPr/>
        </p:nvPicPr>
        <p:blipFill>
          <a:blip r:embed="rId2" cstate="print"/>
          <a:srcRect/>
          <a:stretch>
            <a:fillRect/>
          </a:stretch>
        </p:blipFill>
        <p:spPr bwMode="auto">
          <a:xfrm rot="1668928">
            <a:off x="7026271" y="4413694"/>
            <a:ext cx="1340625" cy="197169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Прямоугольник 5"/>
          <p:cNvSpPr/>
          <p:nvPr/>
        </p:nvSpPr>
        <p:spPr>
          <a:xfrm>
            <a:off x="428564" y="214290"/>
            <a:ext cx="8715436" cy="954107"/>
          </a:xfrm>
          <a:prstGeom prst="rect">
            <a:avLst/>
          </a:prstGeom>
        </p:spPr>
        <p:txBody>
          <a:bodyPr wrap="square">
            <a:spAutoFit/>
          </a:bodyPr>
          <a:lstStyle/>
          <a:p>
            <a:pPr algn="ctr"/>
            <a:r>
              <a:rPr lang="ru-RU" sz="2000" b="1" dirty="0" smtClean="0">
                <a:solidFill>
                  <a:schemeClr val="tx2"/>
                </a:solidFill>
                <a:latin typeface="Times New Roman" pitchFamily="18" charset="0"/>
                <a:cs typeface="Times New Roman" pitchFamily="18" charset="0"/>
              </a:rPr>
              <a:t>ЦЕЛЬ:</a:t>
            </a:r>
          </a:p>
          <a:p>
            <a:pPr algn="ctr"/>
            <a:r>
              <a:rPr lang="ru-RU" b="1" dirty="0" smtClean="0">
                <a:solidFill>
                  <a:schemeClr val="tx2"/>
                </a:solidFill>
                <a:cs typeface="Times New Roman" pitchFamily="18" charset="0"/>
              </a:rPr>
              <a:t>Формирование представлений о жизни коренных народов Севера и их традициях </a:t>
            </a:r>
          </a:p>
          <a:p>
            <a:pPr algn="ctr"/>
            <a:r>
              <a:rPr lang="ru-RU" b="1" dirty="0" smtClean="0">
                <a:solidFill>
                  <a:schemeClr val="tx2"/>
                </a:solidFill>
                <a:cs typeface="Times New Roman" pitchFamily="18" charset="0"/>
              </a:rPr>
              <a:t>посредством участия дошкольников в национальных подвижных играх.  </a:t>
            </a:r>
          </a:p>
        </p:txBody>
      </p:sp>
      <p:pic>
        <p:nvPicPr>
          <p:cNvPr id="5122" name="Picture 2" descr="C:\Users\м.видео\Desktop\Новая папка\3eb7fb0c16bc.jpg"/>
          <p:cNvPicPr>
            <a:picLocks noChangeAspect="1" noChangeArrowheads="1"/>
          </p:cNvPicPr>
          <p:nvPr/>
        </p:nvPicPr>
        <p:blipFill>
          <a:blip r:embed="rId3" cstate="print"/>
          <a:srcRect/>
          <a:stretch>
            <a:fillRect/>
          </a:stretch>
        </p:blipFill>
        <p:spPr bwMode="auto">
          <a:xfrm>
            <a:off x="1142976" y="3857628"/>
            <a:ext cx="4357718" cy="2705089"/>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76"/>
            <a:ext cx="7772400" cy="1143000"/>
          </a:xfrm>
        </p:spPr>
        <p:txBody>
          <a:bodyPr>
            <a:normAutofit/>
          </a:bodyPr>
          <a:lstStyle/>
          <a:p>
            <a:pPr algn="ctr"/>
            <a:r>
              <a:rPr lang="ru-RU" sz="2000" b="1" i="0" dirty="0" smtClean="0">
                <a:latin typeface="Times New Roman" pitchFamily="18" charset="0"/>
                <a:cs typeface="Times New Roman" pitchFamily="18" charset="0"/>
              </a:rPr>
              <a:t>ПЛАН</a:t>
            </a:r>
            <a:endParaRPr lang="ru-RU" sz="2000" b="1" i="0" dirty="0">
              <a:latin typeface="Times New Roman" pitchFamily="18" charset="0"/>
              <a:cs typeface="Times New Roman" pitchFamily="18" charset="0"/>
            </a:endParaRPr>
          </a:p>
        </p:txBody>
      </p:sp>
      <p:sp>
        <p:nvSpPr>
          <p:cNvPr id="3" name="Содержимое 2"/>
          <p:cNvSpPr>
            <a:spLocks noGrp="1"/>
          </p:cNvSpPr>
          <p:nvPr>
            <p:ph idx="1"/>
          </p:nvPr>
        </p:nvSpPr>
        <p:spPr>
          <a:xfrm>
            <a:off x="928662" y="857232"/>
            <a:ext cx="7643866" cy="3714776"/>
          </a:xfrm>
        </p:spPr>
        <p:txBody>
          <a:bodyPr>
            <a:normAutofit/>
          </a:bodyPr>
          <a:lstStyle/>
          <a:p>
            <a:pPr marL="271463" indent="-271463">
              <a:buFont typeface="Arial" pitchFamily="34" charset="0"/>
              <a:buChar char="•"/>
            </a:pPr>
            <a:r>
              <a:rPr lang="ru-RU" sz="2000" b="1" i="0" dirty="0" smtClean="0">
                <a:cs typeface="Times New Roman" pitchFamily="18" charset="0"/>
              </a:rPr>
              <a:t>Беседа </a:t>
            </a:r>
            <a:r>
              <a:rPr lang="ru-RU" sz="2000" b="1" i="0" dirty="0" smtClean="0">
                <a:cs typeface="Times New Roman" pitchFamily="18" charset="0"/>
              </a:rPr>
              <a:t>с детьми старшего дошкольного                                                                             возраста о      быте, традициях, играх народов севера</a:t>
            </a:r>
            <a:r>
              <a:rPr lang="ru-RU" sz="2000" b="1" i="0" dirty="0" smtClean="0">
                <a:cs typeface="Times New Roman" pitchFamily="18" charset="0"/>
              </a:rPr>
              <a:t>.</a:t>
            </a:r>
            <a:endParaRPr lang="ru-RU" sz="2000" b="1" i="0" dirty="0" smtClean="0">
              <a:cs typeface="Times New Roman" pitchFamily="18" charset="0"/>
            </a:endParaRPr>
          </a:p>
          <a:p>
            <a:pPr marL="0" indent="0">
              <a:buFont typeface="Arial" pitchFamily="34" charset="0"/>
              <a:buChar char="•"/>
            </a:pPr>
            <a:r>
              <a:rPr lang="ru-RU" sz="2000" b="1" i="0" dirty="0" smtClean="0">
                <a:cs typeface="Times New Roman" pitchFamily="18" charset="0"/>
              </a:rPr>
              <a:t>   Знакомство с играми, разучивание игр.</a:t>
            </a:r>
          </a:p>
          <a:p>
            <a:pPr marL="0" indent="0">
              <a:buFont typeface="Arial" pitchFamily="34" charset="0"/>
              <a:buChar char="•"/>
            </a:pPr>
            <a:r>
              <a:rPr lang="ru-RU" sz="2000" b="1" i="0" dirty="0" smtClean="0">
                <a:cs typeface="Times New Roman" pitchFamily="18" charset="0"/>
              </a:rPr>
              <a:t>   Экспресс – интервью.</a:t>
            </a:r>
          </a:p>
          <a:p>
            <a:pPr marL="0" indent="0">
              <a:buFont typeface="Arial" pitchFamily="34" charset="0"/>
              <a:buChar char="•"/>
            </a:pPr>
            <a:r>
              <a:rPr lang="ru-RU" sz="2000" b="1" i="0" dirty="0" smtClean="0">
                <a:cs typeface="Times New Roman" pitchFamily="18" charset="0"/>
              </a:rPr>
              <a:t>   Заключение.   </a:t>
            </a:r>
            <a:endParaRPr lang="ru-RU" sz="2000" b="1" i="0" dirty="0">
              <a:cs typeface="Times New Roman" pitchFamily="18" charset="0"/>
            </a:endParaRPr>
          </a:p>
        </p:txBody>
      </p:sp>
      <p:pic>
        <p:nvPicPr>
          <p:cNvPr id="4" name="Picture 2" descr="C:\Documents and Settings\дарина\Рабочий стол\imgB.jpg"/>
          <p:cNvPicPr>
            <a:picLocks noChangeAspect="1" noChangeArrowheads="1"/>
          </p:cNvPicPr>
          <p:nvPr/>
        </p:nvPicPr>
        <p:blipFill>
          <a:blip r:embed="rId2" cstate="print"/>
          <a:srcRect/>
          <a:stretch>
            <a:fillRect/>
          </a:stretch>
        </p:blipFill>
        <p:spPr bwMode="auto">
          <a:xfrm rot="475215">
            <a:off x="4033319" y="4423948"/>
            <a:ext cx="1071538" cy="1587463"/>
          </a:xfrm>
          <a:prstGeom prst="rect">
            <a:avLst/>
          </a:prstGeom>
          <a:noFill/>
        </p:spPr>
      </p:pic>
      <p:pic>
        <p:nvPicPr>
          <p:cNvPr id="4098" name="Picture 2" descr="C:\Users\м.видео\Desktop\Новая папка\stoybiche_chanty2.jpg"/>
          <p:cNvPicPr>
            <a:picLocks noChangeAspect="1" noChangeArrowheads="1"/>
          </p:cNvPicPr>
          <p:nvPr/>
        </p:nvPicPr>
        <p:blipFill>
          <a:blip r:embed="rId3" cstate="print"/>
          <a:srcRect/>
          <a:stretch>
            <a:fillRect/>
          </a:stretch>
        </p:blipFill>
        <p:spPr bwMode="auto">
          <a:xfrm>
            <a:off x="3714744" y="3643314"/>
            <a:ext cx="4786346" cy="2928958"/>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C:\Documents and Settings\дарина\Рабочий стол\imgB.jpg"/>
          <p:cNvPicPr>
            <a:picLocks noChangeAspect="1" noChangeArrowheads="1"/>
          </p:cNvPicPr>
          <p:nvPr/>
        </p:nvPicPr>
        <p:blipFill>
          <a:blip r:embed="rId2" cstate="print"/>
          <a:srcRect/>
          <a:stretch>
            <a:fillRect/>
          </a:stretch>
        </p:blipFill>
        <p:spPr bwMode="auto">
          <a:xfrm rot="20139650">
            <a:off x="1125983" y="4377664"/>
            <a:ext cx="1362151" cy="1944653"/>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одержимое 2"/>
          <p:cNvSpPr>
            <a:spLocks noGrp="1"/>
          </p:cNvSpPr>
          <p:nvPr>
            <p:ph idx="1"/>
          </p:nvPr>
        </p:nvSpPr>
        <p:spPr>
          <a:xfrm>
            <a:off x="4143372" y="1428736"/>
            <a:ext cx="5419732" cy="4525963"/>
          </a:xfrm>
        </p:spPr>
        <p:txBody>
          <a:bodyPr>
            <a:normAutofit/>
          </a:bodyPr>
          <a:lstStyle/>
          <a:p>
            <a:pPr>
              <a:buNone/>
            </a:pPr>
            <a:r>
              <a:rPr lang="ru-RU" sz="2000" b="1" i="1" dirty="0" smtClean="0">
                <a:latin typeface="Times New Roman" pitchFamily="18" charset="0"/>
                <a:cs typeface="Times New Roman" pitchFamily="18" charset="0"/>
              </a:rPr>
              <a:t>     </a:t>
            </a:r>
            <a:endParaRPr lang="ru-RU" sz="2000" b="1" i="1" dirty="0">
              <a:latin typeface="Times New Roman" pitchFamily="18" charset="0"/>
              <a:cs typeface="Times New Roman" pitchFamily="18" charset="0"/>
            </a:endParaRPr>
          </a:p>
        </p:txBody>
      </p:sp>
      <p:pic>
        <p:nvPicPr>
          <p:cNvPr id="11266" name="Picture 2" descr="C:\Users\м.видео\Desktop\SAM_5356.JPG"/>
          <p:cNvPicPr>
            <a:picLocks noChangeAspect="1" noChangeArrowheads="1"/>
          </p:cNvPicPr>
          <p:nvPr/>
        </p:nvPicPr>
        <p:blipFill>
          <a:blip r:embed="rId2" cstate="print"/>
          <a:srcRect/>
          <a:stretch>
            <a:fillRect/>
          </a:stretch>
        </p:blipFill>
        <p:spPr bwMode="auto">
          <a:xfrm>
            <a:off x="714348" y="1643050"/>
            <a:ext cx="3200400" cy="4267200"/>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Заголовок 5"/>
          <p:cNvSpPr>
            <a:spLocks noGrp="1"/>
          </p:cNvSpPr>
          <p:nvPr>
            <p:ph type="title"/>
          </p:nvPr>
        </p:nvSpPr>
        <p:spPr>
          <a:xfrm>
            <a:off x="785786" y="285728"/>
            <a:ext cx="7772400" cy="1143000"/>
          </a:xfrm>
        </p:spPr>
        <p:txBody>
          <a:bodyPr>
            <a:noAutofit/>
          </a:bodyPr>
          <a:lstStyle/>
          <a:p>
            <a:r>
              <a:rPr lang="ru-RU" sz="2000" b="1" i="0" dirty="0" smtClean="0"/>
              <a:t>ЗНАКОМСТВО ДЕТЕЙ С ОСНОВНЫМИ ЗАНЯТИЯМИ – ОХОТОЙ НАРОДОВ ХАНТЫ И МАНСИ</a:t>
            </a:r>
            <a:endParaRPr lang="ru-RU" sz="2000" b="1" i="0" dirty="0"/>
          </a:p>
        </p:txBody>
      </p:sp>
      <p:pic>
        <p:nvPicPr>
          <p:cNvPr id="8" name="Picture 2" descr="C:\Documents and Settings\дарина\Рабочий стол\imgB.jpg"/>
          <p:cNvPicPr>
            <a:picLocks noChangeAspect="1" noChangeArrowheads="1"/>
          </p:cNvPicPr>
          <p:nvPr/>
        </p:nvPicPr>
        <p:blipFill>
          <a:blip r:embed="rId3" cstate="print"/>
          <a:srcRect/>
          <a:stretch>
            <a:fillRect/>
          </a:stretch>
        </p:blipFill>
        <p:spPr bwMode="auto">
          <a:xfrm rot="1116560">
            <a:off x="3825929" y="4824228"/>
            <a:ext cx="1071538" cy="1587463"/>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3" descr="C:\Users\м.видео\Desktop\Новая папка\0_6bb91_319ace56_XL.jpg"/>
          <p:cNvPicPr>
            <a:picLocks noChangeAspect="1" noChangeArrowheads="1"/>
          </p:cNvPicPr>
          <p:nvPr/>
        </p:nvPicPr>
        <p:blipFill>
          <a:blip r:embed="rId4" cstate="print"/>
          <a:srcRect/>
          <a:stretch>
            <a:fillRect/>
          </a:stretch>
        </p:blipFill>
        <p:spPr bwMode="auto">
          <a:xfrm>
            <a:off x="5000628" y="1571612"/>
            <a:ext cx="3429024" cy="4286280"/>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357166"/>
            <a:ext cx="8072494" cy="785818"/>
          </a:xfrm>
        </p:spPr>
        <p:txBody>
          <a:bodyPr>
            <a:noAutofit/>
          </a:bodyPr>
          <a:lstStyle/>
          <a:p>
            <a:r>
              <a:rPr lang="ru-RU" sz="2000" b="1" i="0" dirty="0" smtClean="0">
                <a:latin typeface="Times New Roman" pitchFamily="18" charset="0"/>
                <a:cs typeface="Times New Roman" pitchFamily="18" charset="0"/>
              </a:rPr>
              <a:t>ЗНАКОМСТВО ДЕТЕЙ С ОСНОВНЫМИ УГОЩЕНИЯМИНАРОДОВ СЕВЕРА</a:t>
            </a:r>
            <a:endParaRPr lang="ru-RU" sz="2000" b="1" i="0" dirty="0">
              <a:latin typeface="Times New Roman" pitchFamily="18" charset="0"/>
              <a:cs typeface="Times New Roman" pitchFamily="18" charset="0"/>
            </a:endParaRPr>
          </a:p>
        </p:txBody>
      </p:sp>
      <p:pic>
        <p:nvPicPr>
          <p:cNvPr id="4" name="Picture 2" descr="C:\Users\м.видео\Desktop\SAM_5365.JPG"/>
          <p:cNvPicPr>
            <a:picLocks noGrp="1" noChangeAspect="1" noChangeArrowheads="1"/>
          </p:cNvPicPr>
          <p:nvPr>
            <p:ph idx="1"/>
          </p:nvPr>
        </p:nvPicPr>
        <p:blipFill>
          <a:blip r:embed="rId2" cstate="print"/>
          <a:stretch>
            <a:fillRect/>
          </a:stretch>
        </p:blipFill>
        <p:spPr bwMode="auto">
          <a:xfrm>
            <a:off x="857224" y="1714488"/>
            <a:ext cx="3200400" cy="42672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C:\Documents and Settings\дарина\Рабочий стол\imgB.jpg"/>
          <p:cNvPicPr>
            <a:picLocks noChangeAspect="1" noChangeArrowheads="1"/>
          </p:cNvPicPr>
          <p:nvPr/>
        </p:nvPicPr>
        <p:blipFill>
          <a:blip r:embed="rId3" cstate="print"/>
          <a:srcRect/>
          <a:stretch>
            <a:fillRect/>
          </a:stretch>
        </p:blipFill>
        <p:spPr bwMode="auto">
          <a:xfrm rot="20655716">
            <a:off x="3981389" y="4901888"/>
            <a:ext cx="1071538" cy="1587463"/>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Содержимое 2"/>
          <p:cNvSpPr txBox="1">
            <a:spLocks/>
          </p:cNvSpPr>
          <p:nvPr/>
        </p:nvSpPr>
        <p:spPr>
          <a:xfrm>
            <a:off x="3867144" y="1643050"/>
            <a:ext cx="5276856" cy="4525963"/>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kumimoji="0" lang="ru-RU" b="1"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ru-RU" sz="2000" b="1" i="1" u="none" strike="noStrike" kern="1200" cap="none" spc="0" normalizeH="0" baseline="0" noProof="0" dirty="0">
              <a:ln>
                <a:noFill/>
              </a:ln>
              <a:solidFill>
                <a:schemeClr val="tx2"/>
              </a:solidFill>
              <a:effectLst/>
              <a:uLnTx/>
              <a:uFillTx/>
              <a:latin typeface="Times New Roman" pitchFamily="18" charset="0"/>
              <a:ea typeface="+mn-ea"/>
              <a:cs typeface="Times New Roman" pitchFamily="18" charset="0"/>
            </a:endParaRPr>
          </a:p>
        </p:txBody>
      </p:sp>
      <p:pic>
        <p:nvPicPr>
          <p:cNvPr id="2050" name="Picture 2" descr="C:\Users\м.видео\Desktop\Новая папка\hanti.jpg"/>
          <p:cNvPicPr>
            <a:picLocks noChangeAspect="1" noChangeArrowheads="1"/>
          </p:cNvPicPr>
          <p:nvPr/>
        </p:nvPicPr>
        <p:blipFill>
          <a:blip r:embed="rId4" cstate="print"/>
          <a:srcRect/>
          <a:stretch>
            <a:fillRect/>
          </a:stretch>
        </p:blipFill>
        <p:spPr bwMode="auto">
          <a:xfrm>
            <a:off x="4929190" y="1714488"/>
            <a:ext cx="3286148" cy="4219031"/>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14290"/>
            <a:ext cx="7772400" cy="1143000"/>
          </a:xfrm>
        </p:spPr>
        <p:txBody>
          <a:bodyPr>
            <a:noAutofit/>
          </a:bodyPr>
          <a:lstStyle/>
          <a:p>
            <a:r>
              <a:rPr lang="ru-RU" sz="2000" b="1" i="0" dirty="0" smtClean="0"/>
              <a:t>ЗНАКОМСТВО ДЕТЕЙ С ИГРУШКАМИ И ИГРАМИ КОРЕННЫХ ЖИТЕЛЕЙ</a:t>
            </a:r>
            <a:endParaRPr lang="ru-RU" sz="2000" b="1" i="0" dirty="0"/>
          </a:p>
        </p:txBody>
      </p:sp>
      <p:pic>
        <p:nvPicPr>
          <p:cNvPr id="10242" name="Picture 2" descr="C:\Users\м.видео\Desktop\SAM_5358.JPG"/>
          <p:cNvPicPr>
            <a:picLocks noChangeAspect="1" noChangeArrowheads="1"/>
          </p:cNvPicPr>
          <p:nvPr/>
        </p:nvPicPr>
        <p:blipFill>
          <a:blip r:embed="rId2" cstate="print"/>
          <a:srcRect/>
          <a:stretch>
            <a:fillRect/>
          </a:stretch>
        </p:blipFill>
        <p:spPr bwMode="auto">
          <a:xfrm>
            <a:off x="928662" y="1928802"/>
            <a:ext cx="3200400" cy="42672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C:\Documents and Settings\дарина\Рабочий стол\imgB.jpg"/>
          <p:cNvPicPr>
            <a:picLocks noChangeAspect="1" noChangeArrowheads="1"/>
          </p:cNvPicPr>
          <p:nvPr/>
        </p:nvPicPr>
        <p:blipFill>
          <a:blip r:embed="rId3" cstate="print"/>
          <a:srcRect/>
          <a:stretch>
            <a:fillRect/>
          </a:stretch>
        </p:blipFill>
        <p:spPr bwMode="auto">
          <a:xfrm rot="974622">
            <a:off x="3934943" y="4694398"/>
            <a:ext cx="1122631" cy="1734618"/>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C:\Users\м.видео\Desktop\Новая папка\4303.jpg"/>
          <p:cNvPicPr>
            <a:picLocks noChangeAspect="1" noChangeArrowheads="1"/>
          </p:cNvPicPr>
          <p:nvPr/>
        </p:nvPicPr>
        <p:blipFill>
          <a:blip r:embed="rId4" cstate="print"/>
          <a:srcRect/>
          <a:stretch>
            <a:fillRect/>
          </a:stretch>
        </p:blipFill>
        <p:spPr bwMode="auto">
          <a:xfrm>
            <a:off x="5072066" y="1857364"/>
            <a:ext cx="3333750" cy="4448175"/>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686800" cy="838200"/>
          </a:xfrm>
        </p:spPr>
        <p:txBody>
          <a:bodyPr>
            <a:normAutofit/>
          </a:bodyPr>
          <a:lstStyle/>
          <a:p>
            <a:r>
              <a:rPr lang="ru-RU" sz="2000" b="1" i="0" dirty="0" smtClean="0">
                <a:latin typeface="Times New Roman" pitchFamily="18" charset="0"/>
                <a:cs typeface="Times New Roman" pitchFamily="18" charset="0"/>
              </a:rPr>
              <a:t>ИГРА – БЕЗДОМНЫЙ ЗАЯЦ</a:t>
            </a:r>
            <a:endParaRPr lang="ru-RU" sz="2400" b="1" i="0" dirty="0">
              <a:latin typeface="Times New Roman" pitchFamily="18" charset="0"/>
              <a:cs typeface="Times New Roman" pitchFamily="18" charset="0"/>
            </a:endParaRPr>
          </a:p>
        </p:txBody>
      </p:sp>
      <p:sp>
        <p:nvSpPr>
          <p:cNvPr id="3" name="Содержимое 2"/>
          <p:cNvSpPr>
            <a:spLocks noGrp="1"/>
          </p:cNvSpPr>
          <p:nvPr>
            <p:ph idx="1"/>
          </p:nvPr>
        </p:nvSpPr>
        <p:spPr>
          <a:xfrm>
            <a:off x="4786282" y="1500174"/>
            <a:ext cx="4357718" cy="3714776"/>
          </a:xfrm>
        </p:spPr>
        <p:txBody>
          <a:bodyPr>
            <a:noAutofit/>
          </a:bodyPr>
          <a:lstStyle/>
          <a:p>
            <a:pPr marL="0" indent="0">
              <a:buNone/>
            </a:pPr>
            <a:r>
              <a:rPr lang="ru-RU" sz="1800" b="1" i="0" dirty="0" smtClean="0">
                <a:cs typeface="Times New Roman" pitchFamily="18" charset="0"/>
              </a:rPr>
              <a:t>	Играющие </a:t>
            </a:r>
            <a:r>
              <a:rPr lang="ru-RU" sz="1800" b="1" i="0" dirty="0" smtClean="0">
                <a:cs typeface="Times New Roman" pitchFamily="18" charset="0"/>
              </a:rPr>
              <a:t>распределяются на группы по три человека. Каждая группа, взявшись за руки, образует кружок- «домик». Внутри каждого домика стоит «заяц». Один бездомный заяц бегает между домиками, а за ним гонится охотник. Если охотник догоняет зайца, то они  меняются ролями.   </a:t>
            </a:r>
            <a:r>
              <a:rPr lang="ru-RU" sz="1800" b="1" i="0" dirty="0" smtClean="0">
                <a:cs typeface="Times New Roman" pitchFamily="18" charset="0"/>
              </a:rPr>
              <a:t>Чтобы </a:t>
            </a:r>
            <a:r>
              <a:rPr lang="ru-RU" sz="1800" b="1" i="0" dirty="0" smtClean="0">
                <a:cs typeface="Times New Roman" pitchFamily="18" charset="0"/>
              </a:rPr>
              <a:t>спастись «заяц» может            вбежать в любой домик,     тогда стоящий там  заяц        становится бездомным.</a:t>
            </a:r>
          </a:p>
          <a:p>
            <a:pPr marL="0" indent="0">
              <a:buNone/>
            </a:pPr>
            <a:r>
              <a:rPr lang="ru-RU" sz="1800" b="1" i="0" dirty="0" smtClean="0">
                <a:cs typeface="Times New Roman" pitchFamily="18" charset="0"/>
              </a:rPr>
              <a:t>    </a:t>
            </a:r>
          </a:p>
        </p:txBody>
      </p:sp>
      <p:pic>
        <p:nvPicPr>
          <p:cNvPr id="7170" name="Picture 2" descr="C:\Users\м.видео\Desktop\SAM_5475.JPG"/>
          <p:cNvPicPr>
            <a:picLocks noChangeAspect="1" noChangeArrowheads="1"/>
          </p:cNvPicPr>
          <p:nvPr/>
        </p:nvPicPr>
        <p:blipFill>
          <a:blip r:embed="rId2" cstate="print"/>
          <a:srcRect/>
          <a:stretch>
            <a:fillRect/>
          </a:stretch>
        </p:blipFill>
        <p:spPr bwMode="auto">
          <a:xfrm>
            <a:off x="428596" y="1785926"/>
            <a:ext cx="4267200" cy="32004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C:\Documents and Settings\дарина\Рабочий стол\imgB.jpg"/>
          <p:cNvPicPr>
            <a:picLocks noChangeAspect="1" noChangeArrowheads="1"/>
          </p:cNvPicPr>
          <p:nvPr/>
        </p:nvPicPr>
        <p:blipFill>
          <a:blip r:embed="rId3" cstate="print"/>
          <a:srcRect/>
          <a:stretch>
            <a:fillRect/>
          </a:stretch>
        </p:blipFill>
        <p:spPr bwMode="auto">
          <a:xfrm rot="1671753">
            <a:off x="6279815" y="4861540"/>
            <a:ext cx="1248500" cy="1809608"/>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857224" y="928670"/>
            <a:ext cx="7858180" cy="369332"/>
          </a:xfrm>
          <a:prstGeom prst="rect">
            <a:avLst/>
          </a:prstGeom>
          <a:noFill/>
        </p:spPr>
        <p:txBody>
          <a:bodyPr wrap="square" rtlCol="0">
            <a:spAutoFit/>
          </a:bodyPr>
          <a:lstStyle/>
          <a:p>
            <a:r>
              <a:rPr lang="ru-RU" b="1" dirty="0" smtClean="0">
                <a:cs typeface="Times New Roman" pitchFamily="18" charset="0"/>
              </a:rPr>
              <a:t> Игра развивает ловкость, </a:t>
            </a:r>
            <a:r>
              <a:rPr lang="ru-RU" b="1" dirty="0" smtClean="0">
                <a:cs typeface="Times New Roman" pitchFamily="18" charset="0"/>
              </a:rPr>
              <a:t>сообразительность</a:t>
            </a:r>
            <a:r>
              <a:rPr lang="ru-RU" b="1" dirty="0" smtClean="0">
                <a:cs typeface="Times New Roman" pitchFamily="18" charset="0"/>
              </a:rPr>
              <a:t>,       </a:t>
            </a:r>
            <a:r>
              <a:rPr lang="ru-RU" b="1" dirty="0" smtClean="0">
                <a:cs typeface="Times New Roman" pitchFamily="18" charset="0"/>
              </a:rPr>
              <a:t>внимательность</a:t>
            </a:r>
            <a:r>
              <a:rPr lang="ru-RU" b="1" dirty="0" smtClean="0">
                <a:cs typeface="Times New Roman" pitchFamily="18" charset="0"/>
              </a:rPr>
              <a:t>.</a:t>
            </a:r>
            <a:endParaRPr lang="ru-RU" dirty="0"/>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686800" cy="838200"/>
          </a:xfrm>
        </p:spPr>
        <p:txBody>
          <a:bodyPr>
            <a:normAutofit/>
          </a:bodyPr>
          <a:lstStyle/>
          <a:p>
            <a:pPr algn="ctr"/>
            <a:r>
              <a:rPr lang="ru-RU" sz="2000" b="1" i="0" dirty="0" smtClean="0">
                <a:latin typeface="Times New Roman" pitchFamily="18" charset="0"/>
                <a:cs typeface="Times New Roman" pitchFamily="18" charset="0"/>
              </a:rPr>
              <a:t>ИГРА – БОЛОТНАЯ ЖЕНЩИНА</a:t>
            </a:r>
            <a:endParaRPr lang="ru-RU" sz="2000" i="0" dirty="0">
              <a:latin typeface="Times New Roman" pitchFamily="18" charset="0"/>
              <a:cs typeface="Times New Roman" pitchFamily="18" charset="0"/>
            </a:endParaRPr>
          </a:p>
        </p:txBody>
      </p:sp>
      <p:sp>
        <p:nvSpPr>
          <p:cNvPr id="3" name="Содержимое 2"/>
          <p:cNvSpPr>
            <a:spLocks noGrp="1"/>
          </p:cNvSpPr>
          <p:nvPr>
            <p:ph idx="1"/>
          </p:nvPr>
        </p:nvSpPr>
        <p:spPr>
          <a:xfrm>
            <a:off x="4143372" y="1357298"/>
            <a:ext cx="5000628" cy="3500462"/>
          </a:xfrm>
        </p:spPr>
        <p:txBody>
          <a:bodyPr>
            <a:normAutofit/>
          </a:bodyPr>
          <a:lstStyle/>
          <a:p>
            <a:pPr>
              <a:buNone/>
            </a:pPr>
            <a:r>
              <a:rPr lang="ru-RU" sz="1800" b="1" i="0" dirty="0" smtClean="0">
                <a:cs typeface="Times New Roman" pitchFamily="18" charset="0"/>
              </a:rPr>
              <a:t>            Игра способствует развитию реакции, ловкости, координации движений.</a:t>
            </a:r>
          </a:p>
          <a:p>
            <a:pPr>
              <a:buNone/>
            </a:pPr>
            <a:r>
              <a:rPr lang="ru-RU" sz="1800" b="1" i="0" dirty="0" smtClean="0">
                <a:cs typeface="Times New Roman" pitchFamily="18" charset="0"/>
              </a:rPr>
              <a:t>             Выбирается водящая- «болотная женщина». Водящему завязывают глаза платком, затем поворачивают вокруг себя три раза. После этого игроки разбегаются в разные стороны. Водящий ходит по площадке и старается схватить кого-либо из игроков, которые убегают или уворачиваются от неё. Игроки могут обманывать ведущего, подставляя вместо себя свою одежду или другие предметы.</a:t>
            </a:r>
          </a:p>
          <a:p>
            <a:pPr>
              <a:buNone/>
            </a:pPr>
            <a:endParaRPr lang="ru-RU" sz="1800" b="1" dirty="0" smtClean="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pPr>
              <a:buNone/>
            </a:pPr>
            <a:endParaRPr lang="ru-RU" sz="1600" b="1" i="1" dirty="0" smtClean="0">
              <a:latin typeface="Times New Roman" pitchFamily="18" charset="0"/>
              <a:cs typeface="Times New Roman" pitchFamily="18" charset="0"/>
            </a:endParaRPr>
          </a:p>
          <a:p>
            <a:endParaRPr lang="ru-RU" sz="1600" b="1" i="1" dirty="0">
              <a:latin typeface="Times New Roman" pitchFamily="18" charset="0"/>
              <a:cs typeface="Times New Roman" pitchFamily="18" charset="0"/>
            </a:endParaRPr>
          </a:p>
        </p:txBody>
      </p:sp>
      <p:pic>
        <p:nvPicPr>
          <p:cNvPr id="16386" name="Picture 2" descr="C:\Users\м.видео\Desktop\SAM_5518.JPG"/>
          <p:cNvPicPr>
            <a:picLocks noChangeAspect="1" noChangeArrowheads="1"/>
          </p:cNvPicPr>
          <p:nvPr/>
        </p:nvPicPr>
        <p:blipFill>
          <a:blip r:embed="rId3" cstate="print"/>
          <a:srcRect/>
          <a:stretch>
            <a:fillRect/>
          </a:stretch>
        </p:blipFill>
        <p:spPr bwMode="auto">
          <a:xfrm>
            <a:off x="785786" y="1428736"/>
            <a:ext cx="3200400" cy="426720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2" descr="C:\Documents and Settings\дарина\Рабочий стол\imgB.jpg"/>
          <p:cNvPicPr>
            <a:picLocks noChangeAspect="1" noChangeArrowheads="1"/>
          </p:cNvPicPr>
          <p:nvPr/>
        </p:nvPicPr>
        <p:blipFill>
          <a:blip r:embed="rId4" cstate="print"/>
          <a:srcRect/>
          <a:stretch>
            <a:fillRect/>
          </a:stretch>
        </p:blipFill>
        <p:spPr bwMode="auto">
          <a:xfrm rot="1532387">
            <a:off x="6293372" y="4913378"/>
            <a:ext cx="945615" cy="1571708"/>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голубой с кадратиками">
  <a:themeElements>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Тема Office">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1148</TotalTime>
  <Words>475</Words>
  <Application>Microsoft Office PowerPoint</Application>
  <PresentationFormat>Экран (4:3)</PresentationFormat>
  <Paragraphs>93</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голубой с кадратиками</vt:lpstr>
      <vt:lpstr>В РАМКАХ ПРОВЕДЕНИЯ ЭКОЛОГИЧЕСКОГО МАРАФОНА «МОЯ-ЮГРА-МОЯ ПЛАНЕТА!»   «ИГРЫ НАРОДОВ СЕВЕРА» </vt:lpstr>
      <vt:lpstr>ПОЯСНИТЕЛЬНАЯ ЗАПИСКА</vt:lpstr>
      <vt:lpstr> </vt:lpstr>
      <vt:lpstr>ПЛАН</vt:lpstr>
      <vt:lpstr>ЗНАКОМСТВО ДЕТЕЙ С ОСНОВНЫМИ ЗАНЯТИЯМИ – ОХОТОЙ НАРОДОВ ХАНТЫ И МАНСИ</vt:lpstr>
      <vt:lpstr>ЗНАКОМСТВО ДЕТЕЙ С ОСНОВНЫМИ УГОЩЕНИЯМИНАРОДОВ СЕВЕРА</vt:lpstr>
      <vt:lpstr>ЗНАКОМСТВО ДЕТЕЙ С ИГРУШКАМИ И ИГРАМИ КОРЕННЫХ ЖИТЕЛЕЙ</vt:lpstr>
      <vt:lpstr>ИГРА – БЕЗДОМНЫЙ ЗАЯЦ</vt:lpstr>
      <vt:lpstr>ИГРА – БОЛОТНАЯ ЖЕНЩИНА</vt:lpstr>
      <vt:lpstr> БОЙ - ЛОСЕЙ   </vt:lpstr>
      <vt:lpstr>ИГРА – БЕГ НА ТРЁХ НОГАХ</vt:lpstr>
      <vt:lpstr>ИГРА – БОЙ МЕДВЕЖАТ</vt:lpstr>
      <vt:lpstr>Слайд 13</vt:lpstr>
      <vt:lpstr>ЗАКЛЮЧЕНИЕ</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м.видео</dc:creator>
  <cp:lastModifiedBy>м.видео</cp:lastModifiedBy>
  <cp:revision>198</cp:revision>
  <dcterms:created xsi:type="dcterms:W3CDTF">2012-04-23T14:21:52Z</dcterms:created>
  <dcterms:modified xsi:type="dcterms:W3CDTF">2012-05-14T04:50:59Z</dcterms:modified>
</cp:coreProperties>
</file>