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71" r:id="rId3"/>
    <p:sldId id="269" r:id="rId4"/>
    <p:sldId id="259" r:id="rId5"/>
    <p:sldId id="261" r:id="rId6"/>
    <p:sldId id="262" r:id="rId7"/>
    <p:sldId id="263" r:id="rId8"/>
    <p:sldId id="264" r:id="rId9"/>
    <p:sldId id="260" r:id="rId10"/>
    <p:sldId id="270" r:id="rId11"/>
    <p:sldId id="266" r:id="rId12"/>
    <p:sldId id="267" r:id="rId13"/>
    <p:sldId id="268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dirty="0" smtClean="0"/>
              <a:t>Слух и речь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Подготовила учитель-логопед МБДОУ Д</a:t>
            </a:r>
            <a:r>
              <a:rPr lang="en-US" dirty="0" smtClean="0"/>
              <a:t>/</a:t>
            </a:r>
            <a:r>
              <a:rPr lang="ru-RU" dirty="0" smtClean="0"/>
              <a:t>С </a:t>
            </a:r>
            <a:r>
              <a:rPr lang="en-US" dirty="0" smtClean="0"/>
              <a:t> </a:t>
            </a:r>
            <a:r>
              <a:rPr lang="ru-RU" dirty="0" smtClean="0"/>
              <a:t>№ 1 « Сказка»</a:t>
            </a:r>
          </a:p>
          <a:p>
            <a:pPr algn="ctr"/>
            <a:r>
              <a:rPr lang="ru-RU" dirty="0" smtClean="0"/>
              <a:t>Иншакова Т.А.</a:t>
            </a:r>
          </a:p>
          <a:p>
            <a:pPr algn="ctr"/>
            <a:r>
              <a:rPr lang="ru-RU" dirty="0" smtClean="0"/>
              <a:t>г. Лебедянь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92894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Слабый слух может быть причиной недостатков речи и плохой успеваемости ребёнка.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33207" y="2377440"/>
          <a:ext cx="6077585" cy="2103120"/>
        </p:xfrm>
        <a:graphic>
          <a:graphicData uri="http://schemas.openxmlformats.org/drawingml/2006/table">
            <a:tbl>
              <a:tblPr/>
              <a:tblGrid>
                <a:gridCol w="1518920"/>
                <a:gridCol w="1519555"/>
                <a:gridCol w="1519555"/>
                <a:gridCol w="151955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мама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собака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мальчик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заяц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дом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рука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лампа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тетрадь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стол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барабан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часы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суп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дедушка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кошка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сапоги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чернила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парта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шуба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муха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петух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71604" y="2143116"/>
          <a:ext cx="6077585" cy="2103120"/>
        </p:xfrm>
        <a:graphic>
          <a:graphicData uri="http://schemas.openxmlformats.org/drawingml/2006/table">
            <a:tbl>
              <a:tblPr/>
              <a:tblGrid>
                <a:gridCol w="1518920"/>
                <a:gridCol w="1519555"/>
                <a:gridCol w="1519555"/>
                <a:gridCol w="151955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папа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шапка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мяч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чулки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dirty="0">
                          <a:latin typeface="Times New Roman"/>
                          <a:ea typeface="Calibri"/>
                          <a:cs typeface="Times New Roman"/>
                        </a:rPr>
                        <a:t>нос</a:t>
                      </a:r>
                      <a:endParaRPr lang="ru-RU" sz="1100" b="0" i="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dirty="0" smtClean="0">
                          <a:latin typeface="Times New Roman"/>
                          <a:ea typeface="Calibri"/>
                          <a:cs typeface="Times New Roman"/>
                        </a:rPr>
                        <a:t>карандаш</a:t>
                      </a:r>
                      <a:endParaRPr lang="ru-RU" sz="1100" b="0" i="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dirty="0">
                          <a:latin typeface="Times New Roman"/>
                          <a:ea typeface="Calibri"/>
                          <a:cs typeface="Times New Roman"/>
                        </a:rPr>
                        <a:t>палка</a:t>
                      </a:r>
                      <a:endParaRPr lang="ru-RU" sz="1100" b="0" i="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dirty="0">
                          <a:latin typeface="Times New Roman"/>
                          <a:ea typeface="Calibri"/>
                          <a:cs typeface="Times New Roman"/>
                        </a:rPr>
                        <a:t>хлеб</a:t>
                      </a:r>
                      <a:endParaRPr lang="ru-RU" sz="1100" b="0" i="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бабушка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чашка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булка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капуста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доска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окно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коза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санки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корова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уши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школа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курица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33207" y="2377440"/>
          <a:ext cx="6077585" cy="2103120"/>
        </p:xfrm>
        <a:graphic>
          <a:graphicData uri="http://schemas.openxmlformats.org/drawingml/2006/table">
            <a:tbl>
              <a:tblPr/>
              <a:tblGrid>
                <a:gridCol w="1518920"/>
                <a:gridCol w="1519555"/>
                <a:gridCol w="1519555"/>
                <a:gridCol w="151955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Вова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голова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дым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перо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стул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каша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лошадь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шар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рубашка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нога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девочка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книга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сумка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молоко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яблоко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сахар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глаза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ручка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зима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кукла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37147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Слух детей следует проверять</a:t>
            </a:r>
            <a:r>
              <a:rPr lang="en-US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>- при поступлении ребёнка в образовательное учреждение ( как в </a:t>
            </a:r>
            <a:r>
              <a:rPr lang="en-US" sz="1800" dirty="0" smtClean="0"/>
              <a:t>  </a:t>
            </a:r>
            <a:r>
              <a:rPr lang="ru-RU" sz="1800" dirty="0" smtClean="0"/>
              <a:t>массовое</a:t>
            </a:r>
            <a:r>
              <a:rPr lang="ru-RU" sz="1800" dirty="0" smtClean="0"/>
              <a:t>, так и в  </a:t>
            </a:r>
            <a:r>
              <a:rPr lang="en-US" sz="1800" dirty="0" smtClean="0"/>
              <a:t>c</a:t>
            </a:r>
            <a:r>
              <a:rPr lang="ru-RU" sz="1800" dirty="0" err="1" smtClean="0"/>
              <a:t>пециальное</a:t>
            </a:r>
            <a:r>
              <a:rPr lang="ru-RU" sz="1800" dirty="0" smtClean="0"/>
              <a:t>,</a:t>
            </a:r>
            <a:r>
              <a:rPr lang="en-US" sz="1800" dirty="0" smtClean="0"/>
              <a:t> </a:t>
            </a:r>
            <a:r>
              <a:rPr lang="ru-RU" sz="1800" dirty="0" smtClean="0"/>
              <a:t>коррекционное)</a:t>
            </a:r>
            <a:r>
              <a:rPr lang="en-US" sz="1800" dirty="0" smtClean="0"/>
              <a:t>;</a:t>
            </a:r>
            <a:r>
              <a:rPr lang="ru-RU" sz="1800" dirty="0" smtClean="0"/>
              <a:t>                      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- после перенесения ребёнком длительного или тяжёлого заболевания, гриппа, отитов( по прошествии двух недель),паротита ,кори, после лечения с применением антибиотиков с </a:t>
            </a:r>
            <a:r>
              <a:rPr lang="ru-RU" sz="1800" dirty="0" err="1" smtClean="0"/>
              <a:t>ототоксическим</a:t>
            </a:r>
            <a:r>
              <a:rPr lang="ru-RU" sz="1800" dirty="0" smtClean="0"/>
              <a:t> действием</a:t>
            </a:r>
            <a:r>
              <a:rPr lang="en-US" sz="1800" dirty="0" smtClean="0"/>
              <a:t>;</a:t>
            </a:r>
            <a:br>
              <a:rPr lang="en-US" sz="1800" dirty="0" smtClean="0"/>
            </a:br>
            <a:r>
              <a:rPr lang="en-US" sz="1800" dirty="0" smtClean="0"/>
              <a:t>- </a:t>
            </a:r>
            <a:r>
              <a:rPr lang="ru-RU" sz="1800" dirty="0" smtClean="0"/>
              <a:t>при наличии у ребёнка отставания в речевом развитии</a:t>
            </a:r>
            <a:r>
              <a:rPr lang="en-US" sz="1800" dirty="0" smtClean="0"/>
              <a:t>;</a:t>
            </a:r>
            <a:br>
              <a:rPr lang="en-US" sz="1800" dirty="0" smtClean="0"/>
            </a:br>
            <a:r>
              <a:rPr lang="ru-RU" sz="1800" dirty="0" smtClean="0"/>
              <a:t>- при направлении ребёнка на обследование ( например, на ПМПК в связи с подозрением на наличие отклонений в развитии.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357570"/>
          </a:xfrm>
        </p:spPr>
        <p:txBody>
          <a:bodyPr>
            <a:normAutofit/>
          </a:bodyPr>
          <a:lstStyle/>
          <a:p>
            <a:r>
              <a:rPr lang="ru-RU" dirty="0" smtClean="0"/>
              <a:t>Ребёнок овладевает речью вследствие слухового её восприятия и подражания.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214422"/>
            <a:ext cx="528641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85852" y="1571612"/>
          <a:ext cx="6096000" cy="3806825"/>
        </p:xfrm>
        <a:graphic>
          <a:graphicData uri="http://schemas.openxmlformats.org/presentationml/2006/ole">
            <p:oleObj spid="_x0000_s1026" name="Документ" r:id="rId3" imgW="9249498" imgH="577476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Область восприятия речи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По частоте от 500 до 3000 Гц</a:t>
            </a:r>
          </a:p>
          <a:p>
            <a:r>
              <a:rPr lang="ru-RU" sz="4000" dirty="0" smtClean="0"/>
              <a:t>По силе от 50 до 90 </a:t>
            </a:r>
            <a:r>
              <a:rPr lang="ru-RU" sz="4000" dirty="0" err="1" smtClean="0"/>
              <a:t>Дб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85720" y="1857364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Основные речевые частоты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: 500 Гц, 1000 Гц,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2000 Гц, 4000 Гц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3375" y="500042"/>
            <a:ext cx="5937250" cy="6000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2112" y="500042"/>
            <a:ext cx="5819775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71604" y="2071678"/>
          <a:ext cx="6096000" cy="2536825"/>
        </p:xfrm>
        <a:graphic>
          <a:graphicData uri="http://schemas.openxmlformats.org/presentationml/2006/ole">
            <p:oleObj spid="_x0000_s2050" name="Документ" r:id="rId3" imgW="9249498" imgH="384972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184</TotalTime>
  <Words>129</Words>
  <Application>Microsoft Office PowerPoint</Application>
  <PresentationFormat>Экран (4:3)</PresentationFormat>
  <Paragraphs>72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Городская</vt:lpstr>
      <vt:lpstr>Документ</vt:lpstr>
      <vt:lpstr>Слух и речь</vt:lpstr>
      <vt:lpstr>Ребёнок овладевает речью вследствие слухового её восприятия и подражания.</vt:lpstr>
      <vt:lpstr>Слайд 3</vt:lpstr>
      <vt:lpstr>Слайд 4</vt:lpstr>
      <vt:lpstr>Область восприятия речи</vt:lpstr>
      <vt:lpstr>Слайд 6</vt:lpstr>
      <vt:lpstr>Слайд 7</vt:lpstr>
      <vt:lpstr>Слайд 8</vt:lpstr>
      <vt:lpstr>Слайд 9</vt:lpstr>
      <vt:lpstr>Слабый слух может быть причиной недостатков речи и плохой успеваемости ребёнка.</vt:lpstr>
      <vt:lpstr>Слайд 11</vt:lpstr>
      <vt:lpstr>Слайд 12</vt:lpstr>
      <vt:lpstr>Слайд 13</vt:lpstr>
      <vt:lpstr>Слух детей следует проверять: - при поступлении ребёнка в образовательное учреждение ( как в   массовое, так и в  cпециальное, коррекционное);                        - после перенесения ребёнком длительного или тяжёлого заболевания, гриппа, отитов( по прошествии двух недель),паротита ,кори, после лечения с применением антибиотиков с ототоксическим действием; - при наличии у ребёнка отставания в речевом развитии; - при направлении ребёнка на обследование ( например, на ПМПК в связи с подозрением на наличие отклонений в развитии.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22</cp:revision>
  <dcterms:modified xsi:type="dcterms:W3CDTF">2011-11-24T16:27:01Z</dcterms:modified>
</cp:coreProperties>
</file>