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60" r:id="rId3"/>
    <p:sldId id="257" r:id="rId4"/>
    <p:sldId id="268" r:id="rId5"/>
    <p:sldId id="258" r:id="rId6"/>
    <p:sldId id="269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9" autoAdjust="0"/>
    <p:restoredTop sz="86377" autoAdjust="0"/>
  </p:normalViewPr>
  <p:slideViewPr>
    <p:cSldViewPr>
      <p:cViewPr varScale="1">
        <p:scale>
          <a:sx n="77" d="100"/>
          <a:sy n="77" d="100"/>
        </p:scale>
        <p:origin x="-9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endParaRPr lang="ru-RU" sz="120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EDCBB660-5C1E-434F-8096-9AD07AA1A06F}" type="slidenum">
              <a:rPr/>
              <a:pPr algn="r" hangingPunct="0">
                <a:defRPr sz="1400"/>
              </a:pPr>
              <a:t>‹#›</a:t>
            </a:fld>
            <a:endParaRPr lang="ru-RU" sz="1200"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940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AF1E9AB-4A38-495F-8F50-884557979F6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46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Arial Unicode MS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1DE667BE-E6A7-4427-A867-34717EDB11A4}" type="slidenum">
              <a:rPr/>
              <a:pPr lvl="0" algn="l" hangingPunct="1"/>
              <a:t>14</a:t>
            </a:fld>
            <a:endParaRPr lang="ru-RU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26BEEEC6-64CA-46CA-B196-DD3D97152B3C}" type="slidenum">
              <a:rPr/>
              <a:pPr lvl="0" algn="l" hangingPunct="1"/>
              <a:t>8</a:t>
            </a:fld>
            <a:endParaRPr lang="ru-RU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AB81E-22FE-4123-AB6E-FCFA395966A1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05B479-17DB-483B-A081-85D9E00016D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56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AB81E-22FE-4123-AB6E-FCFA395966A1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19E519-E3A9-420D-8B60-85ED2CDCF14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41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AB81E-22FE-4123-AB6E-FCFA395966A1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B4BD01-6D37-4383-A784-DD21279ABF1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90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FC1698-FF40-4DBA-B4DF-1F26520C4A2A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6FB4E2-D090-47BB-BC00-425A7BDBD6BF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 lvl="0"/>
            <a:fld id="{C4B33F61-AF89-44CC-B7BB-09BCD5A83D6B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EAE26B-585E-42B8-B2AF-E12CFCB0A3D3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8CDEE9-81D9-46D5-B8C8-3B803BDA0106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0F4C98-8FFC-41C6-B872-602B80AEB476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2D0EA6-EE9C-4794-BCA4-422FF1427977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3CCD67-C5F4-4580-A7CC-71AC17EE726A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AB81E-22FE-4123-AB6E-FCFA395966A1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42E758-40D4-400E-869D-60C0DF2AE1E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76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0B1E32-4225-47FC-8F38-63967AB8BCE4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AB757A-6992-437F-9089-4C4875E42906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CC1896-8727-404A-8D28-30F8E9ED5255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AB81E-22FE-4123-AB6E-FCFA395966A1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074105-4B73-4E0F-87DF-A05ABD66E2D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68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AB81E-22FE-4123-AB6E-FCFA395966A1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887361-4FD8-44D5-9ED9-C37D3585D24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0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AB81E-22FE-4123-AB6E-FCFA395966A1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04E22A-D36F-4452-96E2-E0B5048B0F2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47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AB81E-22FE-4123-AB6E-FCFA395966A1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037CA7-302F-405B-BABE-1B872FF2339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17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AB81E-22FE-4123-AB6E-FCFA395966A1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D80A00-92B7-4A17-9526-4FD1991E8B5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81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AB81E-22FE-4123-AB6E-FCFA395966A1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82E1DB-87EB-441E-B3BC-CC5F0746B0B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91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CAB81E-22FE-4123-AB6E-FCFA395966A1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BB7288-944D-42AC-8B40-E04631961C8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426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/>
          <p:nvPr/>
        </p:nvSpPr>
        <p:spPr>
          <a:xfrm>
            <a:off x="8153280" y="0"/>
            <a:ext cx="9903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49961" sy="49961" algn="tl"/>
          </a:blip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Прямоугольник 7"/>
          <p:cNvSpPr/>
          <p:nvPr/>
        </p:nvSpPr>
        <p:spPr>
          <a:xfrm>
            <a:off x="2666880" y="0"/>
            <a:ext cx="64767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tile sx="49961" sy="49961" algn="tl"/>
          </a:blip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Прямая соединительная линия 8"/>
          <p:cNvSpPr/>
          <p:nvPr/>
        </p:nvSpPr>
        <p:spPr>
          <a:xfrm flipV="1">
            <a:off x="2666520" y="0"/>
            <a:ext cx="0" cy="6858000"/>
          </a:xfrm>
          <a:prstGeom prst="line">
            <a:avLst/>
          </a:prstGeom>
          <a:noFill/>
          <a:ln w="11520">
            <a:solidFill>
              <a:srgbClr val="F9F9F9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Заголовок 11"/>
          <p:cNvSpPr txBox="1">
            <a:spLocks noGrp="1"/>
          </p:cNvSpPr>
          <p:nvPr>
            <p:ph type="title"/>
          </p:nvPr>
        </p:nvSpPr>
        <p:spPr>
          <a:xfrm>
            <a:off x="3366720" y="533520"/>
            <a:ext cx="5105160" cy="2867760"/>
          </a:xfrm>
          <a:prstGeom prst="rect">
            <a:avLst/>
          </a:prstGeom>
          <a:noFill/>
          <a:ln>
            <a:noFill/>
          </a:ln>
        </p:spPr>
        <p:txBody>
          <a:bodyPr wrap="square" lIns="45720" tIns="0" rIns="45720" bIns="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6" name="Дата 30"/>
          <p:cNvSpPr txBox="1">
            <a:spLocks noGrp="1"/>
          </p:cNvSpPr>
          <p:nvPr>
            <p:ph type="dt" sz="half" idx="2"/>
          </p:nvPr>
        </p:nvSpPr>
        <p:spPr>
          <a:xfrm>
            <a:off x="5871240" y="6558120"/>
            <a:ext cx="2001960" cy="2264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BCAB81E-22FE-4123-AB6E-FCFA395966A1}" type="datetime1">
              <a:rPr lang="ru-RU"/>
              <a:pPr lvl="0"/>
              <a:t>08.09.2012</a:t>
            </a:fld>
            <a:endParaRPr lang="ru-RU"/>
          </a:p>
        </p:txBody>
      </p:sp>
      <p:sp>
        <p:nvSpPr>
          <p:cNvPr id="7" name="Нижний колонтитул 17"/>
          <p:cNvSpPr txBox="1">
            <a:spLocks noGrp="1"/>
          </p:cNvSpPr>
          <p:nvPr>
            <p:ph type="ftr" sz="quarter" idx="3"/>
          </p:nvPr>
        </p:nvSpPr>
        <p:spPr>
          <a:xfrm>
            <a:off x="2819520" y="6558120"/>
            <a:ext cx="2927520" cy="228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Номер слайда 28"/>
          <p:cNvSpPr txBox="1">
            <a:spLocks noGrp="1"/>
          </p:cNvSpPr>
          <p:nvPr>
            <p:ph type="sldNum" sz="quarter" idx="4"/>
          </p:nvPr>
        </p:nvSpPr>
        <p:spPr>
          <a:xfrm>
            <a:off x="7880760" y="6556320"/>
            <a:ext cx="587880" cy="228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961D081-9551-4D26-9D73-8969259EA767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Текст 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6F6F6F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ru-RU" sz="4200" b="1" i="0" u="none" strike="noStrike" kern="1200" spc="0">
          <a:ln>
            <a:noFill/>
          </a:ln>
          <a:solidFill>
            <a:srgbClr val="5D194F"/>
          </a:solidFill>
          <a:latin typeface="Trebuchet MS" pitchFamily="18"/>
          <a:ea typeface="Arial Unicode MS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2600" b="0" i="0" u="none" strike="noStrike" kern="1200" spc="0">
          <a:ln>
            <a:noFill/>
          </a:ln>
          <a:solidFill>
            <a:srgbClr val="000000"/>
          </a:solidFill>
          <a:latin typeface="Trebuchet MS" pitchFamily="18"/>
          <a:ea typeface="Arial Unicode MS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0"/>
            <a:fld id="{DBCAB81E-22FE-4123-AB6E-FCFA395966A1}" type="datetime1">
              <a:rPr lang="ru-RU" smtClean="0"/>
              <a:pPr lvl="0"/>
              <a:t>08.09.2012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0"/>
            <a:fld id="{4961D081-9551-4D26-9D73-8969259EA767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715000" y="1143000"/>
            <a:ext cx="3429000" cy="33575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Семья-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« тот надежный причал», который спасает от невзгод, помогает в трудной ситуации , дает нравственные ориентиры.</a:t>
            </a:r>
          </a:p>
        </p:txBody>
      </p:sp>
      <p:sp>
        <p:nvSpPr>
          <p:cNvPr id="4" name="Рисунок 3"/>
          <p:cNvSpPr/>
          <p:nvPr/>
        </p:nvSpPr>
        <p:spPr>
          <a:xfrm>
            <a:off x="395536" y="692696"/>
            <a:ext cx="4474184" cy="45543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1080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t" anchorCtr="0" compatLnSpc="0"/>
          <a:lstStyle/>
          <a:p>
            <a:pPr lvl="0">
              <a:spcBef>
                <a:spcPts val="601"/>
              </a:spcBef>
              <a:defRPr sz="1800"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семейных ценностей  </a:t>
            </a:r>
            <a:endParaRPr lang="ru-RU" sz="3600" b="1" u="sng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Arial Unicode MS" pitchFamily="2"/>
              <a:cs typeface="Times New Roman" pitchFamily="18" charset="0"/>
            </a:endParaRPr>
          </a:p>
          <a:p>
            <a:pPr lvl="0">
              <a:spcBef>
                <a:spcPts val="601"/>
              </a:spcBef>
              <a:defRPr sz="1800"/>
            </a:pPr>
            <a:r>
              <a:rPr lang="ru-RU" sz="3200" b="1" i="0" u="none" strike="noStrike" kern="1200" spc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</a:t>
            </a:r>
            <a:r>
              <a:rPr lang="ru-RU" sz="2800" b="1" i="0" u="none" strike="noStrike" kern="1200" spc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МАДОУ д/с общеразвивающего вида</a:t>
            </a:r>
          </a:p>
          <a:p>
            <a:pPr lvl="0">
              <a:spcBef>
                <a:spcPts val="601"/>
              </a:spcBef>
              <a:defRPr sz="1800"/>
            </a:pPr>
            <a:r>
              <a:rPr lang="ru-RU" sz="2800" b="1" i="0" u="none" strike="noStrike" kern="1200" spc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« Радуга</a:t>
            </a:r>
            <a:r>
              <a:rPr lang="ru-RU" sz="2800" b="0" i="0" u="none" strike="noStrike" kern="1200" spc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»</a:t>
            </a:r>
          </a:p>
          <a:p>
            <a:pPr lvl="0">
              <a:spcBef>
                <a:spcPts val="601"/>
              </a:spcBef>
              <a:defRPr sz="1800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              </a:t>
            </a:r>
            <a:r>
              <a:rPr lang="ru-RU" sz="2800" b="1" i="1" u="none" strike="noStrike" kern="1200" spc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Воспитатель:</a:t>
            </a:r>
          </a:p>
          <a:p>
            <a:pPr lvl="0">
              <a:spcBef>
                <a:spcPts val="601"/>
              </a:spcBef>
              <a:defRPr sz="1800"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              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Олесова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Е.Н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.</a:t>
            </a:r>
            <a:endParaRPr lang="ru-RU" sz="3200" b="0" i="0" u="none" strike="noStrike" kern="1200" spc="0" dirty="0">
              <a:ln>
                <a:noFill/>
              </a:ln>
              <a:solidFill>
                <a:schemeClr val="tx2">
                  <a:lumMod val="50000"/>
                </a:schemeClr>
              </a:solidFill>
              <a:latin typeface="Trebuchet MS" pitchFamily="18"/>
              <a:ea typeface="Arial Unicode MS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Незыблемые семейные       ценности: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214414" y="571480"/>
            <a:ext cx="6846470" cy="96202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Формирование семейных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ценностей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571472" y="1571612"/>
            <a:ext cx="6953248" cy="484505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6F6F6F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rebuchet MS" pitchFamily="18"/>
              </a:rPr>
              <a:t>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Взаимоуважение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 к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другу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4000"/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Взаимопонимание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Трудолюбие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Почитание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старшего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поколения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Бережное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отношение к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традициям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lum/>
            <a:alphaModFix/>
          </a:blip>
          <a:srcRect/>
          <a:stretch>
            <a:fillRect/>
          </a:stretch>
        </p:blipFill>
        <p:spPr>
          <a:xfrm>
            <a:off x="6500826" y="1643050"/>
            <a:ext cx="2643174" cy="32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Работа с родителями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28596" y="320675"/>
            <a:ext cx="7286676" cy="114141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Русские народные традиции — составная часть культурного наследия народа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785786" y="1571612"/>
            <a:ext cx="7024686" cy="4846638"/>
          </a:xfrm>
        </p:spPr>
        <p:txBody>
          <a:bodyPr>
            <a:normAutofit fontScale="77500" lnSpcReduction="20000"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6F6F6F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rebuchet MS" pitchFamily="18"/>
              </a:rPr>
              <a:t>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Возвращение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традиций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семейного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31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празднования</a:t>
            </a:r>
            <a:endParaRPr lang="ru-RU" sz="3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Раскрытие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сути годовых праздников и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None/>
            </a:pPr>
            <a:r>
              <a:rPr sz="31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значения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духовного роста человека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None/>
            </a:pPr>
            <a:r>
              <a:rPr sz="31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гражданской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позиции</a:t>
            </a:r>
            <a:endParaRPr lang="ru-RU" sz="3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Знакомство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традиционными атрибутами </a:t>
            </a:r>
            <a:endParaRPr lang="ru-RU" sz="31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31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семейного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празднования, особенностями </a:t>
            </a:r>
            <a:endParaRPr lang="ru-RU" sz="31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31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трапезы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песнями,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играми</a:t>
            </a:r>
            <a:endParaRPr lang="ru-RU" sz="3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Приобщение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 к воспитанию у детей </a:t>
            </a:r>
            <a:endParaRPr lang="ru-RU" sz="31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None/>
            </a:pPr>
            <a:r>
              <a:rPr sz="31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трепетного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к природе, радостного </a:t>
            </a:r>
            <a:endParaRPr lang="ru-RU" sz="31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None/>
            </a:pPr>
            <a:r>
              <a:rPr sz="31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общения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ней, понимания , что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наблюдения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None/>
            </a:pPr>
            <a:r>
              <a:rPr sz="31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за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природой имеют глубокий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смысл</a:t>
            </a:r>
            <a:endParaRPr lang="ru-RU" sz="3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ропаганда семейных ценностей: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Традиции детского сада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642910" y="908720"/>
            <a:ext cx="6847130" cy="484596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6F6F6F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rebuchet MS" pitchFamily="18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 поделок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Праздники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Проведение православных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None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празднеств: Пасха, Масленица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dirty="0">
              <a:latin typeface="Trebuchet MS" pitchFamily="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286124"/>
            <a:ext cx="367240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Источники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7238520" cy="48459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/>
              <a:t>1</a:t>
            </a:r>
            <a:r>
              <a:rPr lang="ru-RU" sz="1600" b="1" dirty="0" smtClean="0">
                <a:latin typeface="Trebuchet MS" pitchFamily="34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rebuchet MS" pitchFamily="34" charset="0"/>
                <a:cs typeface="Times New Roman" pitchFamily="18" charset="0"/>
              </a:rPr>
              <a:t>Артюшкина</a:t>
            </a:r>
            <a:r>
              <a:rPr lang="ru-RU" sz="1600" b="1" dirty="0" smtClean="0">
                <a:latin typeface="Trebuchet MS" pitchFamily="34" charset="0"/>
                <a:cs typeface="Times New Roman" pitchFamily="18" charset="0"/>
              </a:rPr>
              <a:t> Н.А. « Взаимодействие ДОУ с семьей» журнал </a:t>
            </a:r>
          </a:p>
          <a:p>
            <a:pPr>
              <a:buNone/>
            </a:pPr>
            <a:r>
              <a:rPr lang="ru-RU" sz="1600" b="1" dirty="0" smtClean="0">
                <a:latin typeface="Trebuchet MS" pitchFamily="34" charset="0"/>
                <a:cs typeface="Times New Roman" pitchFamily="18" charset="0"/>
              </a:rPr>
              <a:t>      « Управление ДОУ» 2010 г. № 8 стр. 76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latin typeface="Trebuchet MS" pitchFamily="34" charset="0"/>
                <a:cs typeface="Times New Roman" pitchFamily="18" charset="0"/>
              </a:rPr>
              <a:t>2.Аверьянова О.В. « Детский сад и семья единое пространство» журнал « Управление ДОУ» 2011 г. № 5 стр. 98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latin typeface="Trebuchet MS" pitchFamily="34" charset="0"/>
                <a:cs typeface="Times New Roman" pitchFamily="18" charset="0"/>
              </a:rPr>
              <a:t>3. Белоусова И. А. «Изучаем родословную семьи» журнал </a:t>
            </a:r>
          </a:p>
          <a:p>
            <a:pPr>
              <a:buNone/>
            </a:pPr>
            <a:r>
              <a:rPr lang="ru-RU" sz="1600" b="1" dirty="0" smtClean="0">
                <a:latin typeface="Trebuchet MS" pitchFamily="34" charset="0"/>
                <a:cs typeface="Times New Roman" pitchFamily="18" charset="0"/>
              </a:rPr>
              <a:t>       « Управление ДОУ» 2011г. №8 стр.98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latin typeface="Trebuchet MS" pitchFamily="34" charset="0"/>
                <a:cs typeface="Times New Roman" pitchFamily="18" charset="0"/>
              </a:rPr>
              <a:t>4. Кротова Т.В. « Общение воспитателя с родителями воспитанников» журнал « Управление ДОУ» 2008г. № 3 стр. 106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latin typeface="Trebuchet MS" pitchFamily="34" charset="0"/>
                <a:cs typeface="Times New Roman" pitchFamily="18" charset="0"/>
              </a:rPr>
              <a:t>5 Лукина Л. И. « Работа с родителями в дошкольном образовательном учреждении» журнал « Управление ДОУ» 2007 г. № 5 стр. 40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latin typeface="Trebuchet MS" pitchFamily="34" charset="0"/>
                <a:cs typeface="Times New Roman" pitchFamily="18" charset="0"/>
              </a:rPr>
              <a:t>6. Лыкова А.А. « Активные формы работы с педагогами и родителями» журнал « Управление ДОУ» 2011 г. № 2 стр. 108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latin typeface="Trebuchet MS" pitchFamily="34" charset="0"/>
                <a:cs typeface="Times New Roman" pitchFamily="18" charset="0"/>
              </a:rPr>
              <a:t>7. Миронова С.В. « Вечер русской старины» журнал « Воспитатель ДОУ» 2012 г. № 2 стр. 68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latin typeface="Trebuchet MS" pitchFamily="34" charset="0"/>
                <a:cs typeface="Times New Roman" pitchFamily="18" charset="0"/>
              </a:rPr>
              <a:t>8. Прищепа С.С. « Сотрудничество педагога с семьей» журнал </a:t>
            </a:r>
          </a:p>
          <a:p>
            <a:pPr>
              <a:buNone/>
            </a:pPr>
            <a:r>
              <a:rPr lang="ru-RU" sz="1600" b="1" dirty="0" smtClean="0">
                <a:latin typeface="Trebuchet MS" pitchFamily="34" charset="0"/>
                <a:cs typeface="Times New Roman" pitchFamily="18" charset="0"/>
              </a:rPr>
              <a:t>       « Управление ДОУ « 2006 г. № 3 стр. 89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latin typeface="Trebuchet MS" pitchFamily="34" charset="0"/>
                <a:cs typeface="Times New Roman" pitchFamily="18" charset="0"/>
              </a:rPr>
              <a:t>9. </a:t>
            </a:r>
            <a:r>
              <a:rPr lang="ru-RU" sz="1600" b="1" dirty="0" err="1" smtClean="0">
                <a:latin typeface="Trebuchet MS" pitchFamily="34" charset="0"/>
                <a:cs typeface="Times New Roman" pitchFamily="18" charset="0"/>
              </a:rPr>
              <a:t>Тереничева</a:t>
            </a:r>
            <a:r>
              <a:rPr lang="ru-RU" sz="1600" b="1" dirty="0" smtClean="0">
                <a:latin typeface="Trebuchet MS" pitchFamily="34" charset="0"/>
                <a:cs typeface="Times New Roman" pitchFamily="18" charset="0"/>
              </a:rPr>
              <a:t> И.Ю. « Сядем рядком да поговорим ладком» журнал </a:t>
            </a:r>
          </a:p>
          <a:p>
            <a:pPr>
              <a:buNone/>
            </a:pPr>
            <a:r>
              <a:rPr lang="ru-RU" sz="1600" b="1" dirty="0" smtClean="0">
                <a:latin typeface="Trebuchet MS" pitchFamily="34" charset="0"/>
                <a:cs typeface="Times New Roman" pitchFamily="18" charset="0"/>
              </a:rPr>
              <a:t>        « Дошкольное воспитание» 2009 г. № 9 стр. 113</a:t>
            </a:r>
          </a:p>
          <a:p>
            <a:endParaRPr lang="ru-RU" sz="1400" b="1" dirty="0"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36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 noGrp="1"/>
          </p:cNvSpPr>
          <p:nvPr>
            <p:ph type="title" idx="4294967295"/>
          </p:nvPr>
        </p:nvSpPr>
        <p:spPr>
          <a:xfrm>
            <a:off x="3419872" y="548680"/>
            <a:ext cx="5105160" cy="2867760"/>
          </a:xfrm>
          <a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Спасибо за внимание!!!!!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type="subTitle" idx="4294967295"/>
          </p:nvPr>
        </p:nvSpPr>
        <p:spPr>
          <a:xfrm>
            <a:off x="3354480" y="3539880"/>
            <a:ext cx="5114520" cy="1100880"/>
          </a:xfrm>
        </p:spPr>
        <p:txBody>
          <a:bodyPr wrap="square" lIns="45720" rIns="4572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 hangingPunct="0">
              <a:buNone/>
            </a:pPr>
            <a:endParaRPr lang="ru-RU" sz="3200">
              <a:latin typeface="Arial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Технология взаимодействия с семьей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51520" y="320675"/>
            <a:ext cx="8640960" cy="114141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Аспекты технологии взаимодействия с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семьей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857224" y="1643050"/>
            <a:ext cx="7531770" cy="484505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6F6F6F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Font typeface="Wingdings" pitchFamily="2" charset="2"/>
              <a:buChar char="q"/>
            </a:pPr>
            <a:r>
              <a:rPr smtClean="0">
                <a:solidFill>
                  <a:schemeClr val="tx2">
                    <a:lumMod val="50000"/>
                  </a:schemeClr>
                </a:solidFill>
                <a:latin typeface="Trebuchet MS" pitchFamily="18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работы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родителями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/>
              </a:buClr>
              <a:buSzPct val="73000"/>
              <a:buFont typeface="Wingdings" pitchFamily="2" charset="2"/>
              <a:buChar char="q"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воздействие на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семью        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Вовлечение родителей в педагогический 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3000"/>
              <a:buNone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в ДОУ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Традиционные формы                    работы с семьей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7091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совет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Круглый стол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выставки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Посещение семьи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Педагогические беседы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консультации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Групповые и общие собрания родителей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Выступления воспитанников детского сада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55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85786" y="142852"/>
            <a:ext cx="7572428" cy="2143140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Инновационные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формы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методы работы с родителями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857224" y="2285992"/>
            <a:ext cx="6381776" cy="4403882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6F6F6F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73000"/>
              <a:buFont typeface="Wingdings" pitchFamily="2" charset="2"/>
              <a:buChar char="q"/>
            </a:pPr>
            <a:r>
              <a:rPr smtClean="0">
                <a:solidFill>
                  <a:schemeClr val="tx2">
                    <a:lumMod val="50000"/>
                  </a:schemeClr>
                </a:solidFill>
                <a:latin typeface="Trebuchet MS" pitchFamily="18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ДОУ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Школы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Университет педагогических 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знаний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Переписка с родителями по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почте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 Создание единого пространства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 детский сад-семья» -основная цель работы»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636" y="1600200"/>
            <a:ext cx="6280727" cy="4708525"/>
          </a:xfrm>
        </p:spPr>
      </p:pic>
    </p:spTree>
    <p:extLst>
      <p:ext uri="{BB962C8B-B14F-4D97-AF65-F5344CB8AC3E}">
        <p14:creationId xmlns:p14="http://schemas.microsoft.com/office/powerpoint/2010/main" xmlns="" val="7759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Цели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141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/>
              <a:t>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Задачи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785786" y="1609725"/>
            <a:ext cx="7572428" cy="4819671"/>
          </a:xfrm>
        </p:spPr>
        <p:txBody>
          <a:bodyPr>
            <a:normAutofit lnSpcReduction="10000"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6F6F6F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rebuchet MS" pitchFamily="18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педагогическую культуру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Выявлять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изучать передовой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Приобщать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к участию в жизни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детского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сада через поиск и внедрение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наиболее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эффективных форм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Возрождать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приоритет, укреплять статус и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престиж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семьи, уважительное отношение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членов семьи между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роводятся мероприятия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500034" y="2012950"/>
            <a:ext cx="6638568" cy="4630760"/>
          </a:xfrm>
        </p:spPr>
        <p:txBody>
          <a:bodyPr>
            <a:normAutofit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6F6F6F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rebuchet MS" pitchFamily="18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досуги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Совместные работы детей и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родителей по заданной теме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Проведение утренников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Приглашение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ветеранов на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празднование  Дня Победы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Спортивные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развлечения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52773"/>
            <a:ext cx="7239000" cy="1077218"/>
          </a:xfrm>
        </p:spPr>
        <p:txBody>
          <a:bodyPr lIns="0" r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b="0" dirty="0" smtClean="0">
                <a:solidFill>
                  <a:schemeClr val="tx1"/>
                </a:solidFill>
              </a:rPr>
              <a:t>Открытые  мероприятия</a:t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ru-RU" sz="3200" b="0" dirty="0" smtClean="0">
                <a:solidFill>
                  <a:schemeClr val="tx1"/>
                </a:solidFill>
              </a:rPr>
              <a:t> </a:t>
            </a:r>
            <a:r>
              <a:rPr lang="ru-RU" sz="3200" b="0" dirty="0">
                <a:solidFill>
                  <a:schemeClr val="tx1"/>
                </a:solidFill>
              </a:rPr>
              <a:t>для родителей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928802"/>
            <a:ext cx="2928926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Основные принципы работы с семьей 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Принципы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работы с семьей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1142976" y="1500174"/>
            <a:ext cx="7024686" cy="484505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6F6F6F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Trebuchet MS" pitchFamily="18"/>
              </a:rPr>
              <a:t>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Целенаправленность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Системность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Плановость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Учет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специфики каждой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Учет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Доброжелательность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Открытость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Основные методы работы с семьей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4348" y="320675"/>
            <a:ext cx="7358114" cy="114141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Методы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работы с семьей: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857224" y="1609725"/>
            <a:ext cx="7215238" cy="484505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6F6F6F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Trebuchet MS" pitchFamily="18"/>
              </a:rPr>
              <a:t>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Наблюдение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ребенком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Посещение семьи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Обследование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семьи с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помощью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проективных методик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Беседы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ребенком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Беседы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284</TotalTime>
  <Words>606</Words>
  <Application>Microsoft Office PowerPoint</Application>
  <PresentationFormat>Экран (4:3)</PresentationFormat>
  <Paragraphs>108</Paragraphs>
  <Slides>14</Slides>
  <Notes>11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Обычный 2</vt:lpstr>
      <vt:lpstr>Апекс</vt:lpstr>
      <vt:lpstr>                 Семья- « тот надежный причал», который спасает от невзгод, помогает в трудной ситуации , дает нравственные ориентиры.</vt:lpstr>
      <vt:lpstr>Аспекты технологии взаимодействия с семьей</vt:lpstr>
      <vt:lpstr>     Традиционные формы                    работы с семьей</vt:lpstr>
      <vt:lpstr>Инновационные формы и методы работы с родителями</vt:lpstr>
      <vt:lpstr>« Создание единого пространства  « детский сад-семья» -основная цель работы»</vt:lpstr>
      <vt:lpstr>            Задачи</vt:lpstr>
      <vt:lpstr>Открытые  мероприятия  для родителей</vt:lpstr>
      <vt:lpstr>Принципы работы с семьей</vt:lpstr>
      <vt:lpstr>Методы работы с семьей:</vt:lpstr>
      <vt:lpstr>Формирование семейных ценностей </vt:lpstr>
      <vt:lpstr>Русские народные традиции — составная часть культурного наследия народа</vt:lpstr>
      <vt:lpstr> Традиции детского сада  </vt:lpstr>
      <vt:lpstr>Источники </vt:lpstr>
      <vt:lpstr>Спасибо за внимание!!!!!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Семья- « тот надежный причал», который спасает от невзгод, помогает в трудной ситуации , дает нравственные ориентиры.</dc:title>
  <dc:creator>Надежда</dc:creator>
  <cp:lastModifiedBy>сергей</cp:lastModifiedBy>
  <cp:revision>41</cp:revision>
  <dcterms:modified xsi:type="dcterms:W3CDTF">2012-09-08T16:44:33Z</dcterms:modified>
</cp:coreProperties>
</file>