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70" r:id="rId5"/>
    <p:sldId id="274" r:id="rId6"/>
    <p:sldId id="275" r:id="rId7"/>
    <p:sldId id="259" r:id="rId8"/>
    <p:sldId id="271" r:id="rId9"/>
    <p:sldId id="272" r:id="rId10"/>
    <p:sldId id="273" r:id="rId11"/>
    <p:sldId id="281" r:id="rId12"/>
    <p:sldId id="278" r:id="rId13"/>
    <p:sldId id="280" r:id="rId14"/>
    <p:sldId id="25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image" Target="../media/image2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26E95-2B16-4989-A05D-C3C47A9C0BD3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A57E9-F430-4E7E-BED7-77CC64AE1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06EC0-54CB-4105-9635-14ADA1F18E4F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4F675-5250-4281-B66A-135AD65BFA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5F665-3729-49B2-AA74-81BD6BC7803E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BB832-3918-48D5-8393-8240CC6866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69BBD-7B06-441C-A4C5-8F8C3FBC9C11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C8372-1A39-487A-B53F-C4FFDAD2A0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E5418-E6C0-42F7-BC15-22A55EF2FEB7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E80E3-55DB-46E9-B61A-012572C0A6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4A564-FA9D-4EF2-ABA4-B82E866838EC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26785-427D-40E7-BF13-6549C2FD6B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80082-7C00-4848-9049-8091AF8ECC61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48A00-4064-48EF-BAF8-9D176A886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D66FC-E348-4780-BF00-26B9E341A7CF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49402-8A14-47F5-9319-38F9AA5622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16EB-0A95-4ABB-AA77-183F742CC570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ED23A-0EF5-4875-B5DE-2C34C06AC0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066E7-340C-447A-849B-47B4C7569D40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D1CF0-25A4-4355-96E0-3779C4E934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0143E-4B00-4BDF-A07E-F131C5C5D6F3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1E7DB-6777-4C48-B052-40FDF2E79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784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CB1486-1136-4385-9132-E5FC542FD02B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31A1CE-1E66-43C5-A7F7-4878E14A3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2.xls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7"/>
          <p:cNvSpPr>
            <a:spLocks noGrp="1"/>
          </p:cNvSpPr>
          <p:nvPr>
            <p:ph type="title"/>
          </p:nvPr>
        </p:nvSpPr>
        <p:spPr>
          <a:xfrm>
            <a:off x="457200" y="142853"/>
            <a:ext cx="3686175" cy="1857398"/>
          </a:xfrm>
        </p:spPr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Боднаренко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Ольга Александровна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старший воспитатель муниципального казенного дошкольного образовательного учреждения детского сада общеразвивающего вида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№ 10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«Ягодка» </a:t>
            </a:r>
            <a:b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города Котельнича Кировской области</a:t>
            </a:r>
          </a:p>
        </p:txBody>
      </p:sp>
      <p:sp>
        <p:nvSpPr>
          <p:cNvPr id="3075" name="Текст 11"/>
          <p:cNvSpPr>
            <a:spLocks noGrp="1"/>
          </p:cNvSpPr>
          <p:nvPr>
            <p:ph type="body" sz="half" idx="2"/>
          </p:nvPr>
        </p:nvSpPr>
        <p:spPr>
          <a:xfrm>
            <a:off x="457200" y="2500313"/>
            <a:ext cx="3008313" cy="3625850"/>
          </a:xfrm>
        </p:spPr>
        <p:txBody>
          <a:bodyPr/>
          <a:lstStyle/>
          <a:p>
            <a:pPr algn="ctr" eaLnBrk="1" hangingPunct="1"/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4294967295"/>
          </p:nvPr>
        </p:nvSpPr>
        <p:spPr>
          <a:xfrm flipV="1">
            <a:off x="5102225" y="1428750"/>
            <a:ext cx="4041775" cy="106363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5100" dirty="0" smtClean="0">
              <a:solidFill>
                <a:srgbClr val="FF0000"/>
              </a:solidFill>
            </a:endParaRPr>
          </a:p>
        </p:txBody>
      </p:sp>
      <p:sp>
        <p:nvSpPr>
          <p:cNvPr id="3077" name="Содержимое 8"/>
          <p:cNvSpPr>
            <a:spLocks noGrp="1"/>
          </p:cNvSpPr>
          <p:nvPr>
            <p:ph idx="1"/>
          </p:nvPr>
        </p:nvSpPr>
        <p:spPr>
          <a:xfrm>
            <a:off x="4000500" y="273050"/>
            <a:ext cx="5000625" cy="585311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</a:t>
            </a:r>
          </a:p>
          <a:p>
            <a:pPr algn="ctr">
              <a:buFont typeface="Arial" charset="0"/>
              <a:buNone/>
              <a:defRPr/>
            </a:pPr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нетрадиционных форм в проведении педсоветов как одно из средств активизации педагогов </a:t>
            </a:r>
          </a:p>
        </p:txBody>
      </p:sp>
      <p:pic>
        <p:nvPicPr>
          <p:cNvPr id="3078" name="Picture 2" descr="D:\Documents and Settings\Администратор\Мои документы\, воспитатели, аттестация\Боднаренко О.А\букеты интернет\ц11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85813" y="2071688"/>
            <a:ext cx="3068637" cy="407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2725737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Деловая игра </a:t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«Знаем ли мы права детей?» </a:t>
            </a:r>
            <a:b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(2011 г.)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1" name="Picture 7" descr="P100013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2910" y="1785938"/>
            <a:ext cx="2714625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7" descr="P100013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572125" y="1857375"/>
            <a:ext cx="3125788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7" descr="P100013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928938" y="4429125"/>
            <a:ext cx="3230562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500" y="4143375"/>
            <a:ext cx="264318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«Мозговой штурм»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57938" y="4071938"/>
            <a:ext cx="2214562" cy="1477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Гости педсовета – старшие </a:t>
            </a:r>
          </a:p>
          <a:p>
            <a:pPr algn="ctr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воспитатели</a:t>
            </a:r>
          </a:p>
          <a:p>
            <a:pPr algn="ctr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детских садов </a:t>
            </a:r>
          </a:p>
          <a:p>
            <a:pPr algn="ctr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75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коллектива единомышленников – результат эффективного управления и одновременно залог эффективно организованного педагогического процесса.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7" descr="P100013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3125" y="2357438"/>
            <a:ext cx="5000625" cy="375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7" descr="P100013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3125" y="2357438"/>
            <a:ext cx="5000625" cy="375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анкетирования педагогов:</a:t>
            </a:r>
          </a:p>
        </p:txBody>
      </p:sp>
      <p:graphicFrame>
        <p:nvGraphicFramePr>
          <p:cNvPr id="1026" name="Диаграмма 2"/>
          <p:cNvGraphicFramePr>
            <a:graphicFrameLocks/>
          </p:cNvGraphicFramePr>
          <p:nvPr/>
        </p:nvGraphicFramePr>
        <p:xfrm>
          <a:off x="1000100" y="1357298"/>
          <a:ext cx="2928938" cy="3317875"/>
        </p:xfrm>
        <a:graphic>
          <a:graphicData uri="http://schemas.openxmlformats.org/presentationml/2006/ole">
            <p:oleObj spid="_x0000_s1026" r:id="rId3" imgW="2932430" imgH="3316511" progId="Excel.Sheet.8">
              <p:embed/>
            </p:oleObj>
          </a:graphicData>
        </a:graphic>
      </p:graphicFrame>
      <p:graphicFrame>
        <p:nvGraphicFramePr>
          <p:cNvPr id="1027" name="Диаграмма 4"/>
          <p:cNvGraphicFramePr>
            <a:graphicFrameLocks/>
          </p:cNvGraphicFramePr>
          <p:nvPr/>
        </p:nvGraphicFramePr>
        <p:xfrm>
          <a:off x="4500563" y="1397000"/>
          <a:ext cx="3119437" cy="3175000"/>
        </p:xfrm>
        <a:graphic>
          <a:graphicData uri="http://schemas.openxmlformats.org/presentationml/2006/ole">
            <p:oleObj spid="_x0000_s1027" r:id="rId4" imgW="3121423" imgH="3176291" progId="Excel.Sheet.8">
              <p:embed/>
            </p:oleObj>
          </a:graphicData>
        </a:graphic>
      </p:graphicFrame>
      <p:sp>
        <p:nvSpPr>
          <p:cNvPr id="1029" name="TextBox 5"/>
          <p:cNvSpPr txBox="1">
            <a:spLocks noChangeArrowheads="1"/>
          </p:cNvSpPr>
          <p:nvPr/>
        </p:nvSpPr>
        <p:spPr bwMode="auto">
          <a:xfrm>
            <a:off x="714375" y="4500563"/>
            <a:ext cx="31432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За проведение педсоветов в нетрадиционной форме – </a:t>
            </a:r>
            <a:r>
              <a:rPr lang="ru-RU"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72%</a:t>
            </a:r>
          </a:p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Против – </a:t>
            </a:r>
            <a:r>
              <a:rPr lang="ru-RU"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28%</a:t>
            </a:r>
          </a:p>
        </p:txBody>
      </p:sp>
      <p:sp>
        <p:nvSpPr>
          <p:cNvPr id="1030" name="TextBox 6"/>
          <p:cNvSpPr txBox="1">
            <a:spLocks noChangeArrowheads="1"/>
          </p:cNvSpPr>
          <p:nvPr/>
        </p:nvSpPr>
        <p:spPr bwMode="auto">
          <a:xfrm>
            <a:off x="4929188" y="4500563"/>
            <a:ext cx="36433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За проведение педсоветов в нетрадиционной форме – </a:t>
            </a:r>
            <a:r>
              <a:rPr lang="ru-RU"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100%</a:t>
            </a:r>
          </a:p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Против -</a:t>
            </a:r>
            <a:r>
              <a:rPr lang="ru-RU"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571625"/>
            <a:ext cx="7772400" cy="4786313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Выбор и внедрение новых форм проведения нетрадиционных педсоветов.</a:t>
            </a:r>
            <a:b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Привлечение к участию родителей, узких специалистов,</a:t>
            </a:r>
            <a:b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учителей начальных классов.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совместных педсоветов  с другими детскими садами.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28625"/>
            <a:ext cx="7772400" cy="928688"/>
          </a:xfrm>
        </p:spPr>
        <p:txBody>
          <a:bodyPr/>
          <a:lstStyle/>
          <a:p>
            <a:pPr algn="ctr">
              <a:defRPr/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Перспективы</a:t>
            </a:r>
            <a:r>
              <a:rPr lang="ru-RU" sz="4400" dirty="0" smtClean="0">
                <a:solidFill>
                  <a:srgbClr val="FF0000"/>
                </a:solidFill>
              </a:rPr>
              <a:t>: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625" y="3571875"/>
            <a:ext cx="4714875" cy="2214563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Муниципальное казённое дошкольное учреждение   детский сад общеразвивающего вида</a:t>
            </a:r>
            <a:b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№ 10 «Ягодка»</a:t>
            </a:r>
            <a:b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Адрес: 612600, г. Котельнич,</a:t>
            </a:r>
            <a:b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Ул.Октябрьская, 162.</a:t>
            </a:r>
            <a:b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Телефон: 4-22-40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 сайт: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www.yagodka-kotel.ucoz.ru </a:t>
            </a:r>
            <a:b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эл.почта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10.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jagodka@mail.ru </a:t>
            </a:r>
            <a:b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714348" y="3000372"/>
            <a:ext cx="7772400" cy="15001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5364" name="Picture 2" descr="D:\Documents and Settings\Администратор\Мои документы\, воспитатели, аттестация\Фото Ренёвой Е.Н\подг.гр.фото\DSC01650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714375" y="142875"/>
            <a:ext cx="4310063" cy="3108325"/>
          </a:xfrm>
        </p:spPr>
      </p:pic>
      <p:sp>
        <p:nvSpPr>
          <p:cNvPr id="15365" name="Прямоугольник 10"/>
          <p:cNvSpPr>
            <a:spLocks noChangeArrowheads="1"/>
          </p:cNvSpPr>
          <p:nvPr/>
        </p:nvSpPr>
        <p:spPr bwMode="auto">
          <a:xfrm>
            <a:off x="928688" y="5786438"/>
            <a:ext cx="7286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Приглашаю к сотрудничеству!</a:t>
            </a:r>
            <a:endParaRPr lang="ru-RU" sz="2400" b="1">
              <a:solidFill>
                <a:srgbClr val="FF0000"/>
              </a:solidFill>
            </a:endParaRPr>
          </a:p>
        </p:txBody>
      </p:sp>
      <p:pic>
        <p:nvPicPr>
          <p:cNvPr id="15366" name="Picture 9" descr="D:\Documents and Settings\Администратор\Мои документы\, воспитатели, аттестация\Боднаренко О.А\одноклассники  фото\IMG_002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57813" y="642938"/>
            <a:ext cx="3143250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643188" y="214313"/>
            <a:ext cx="4000500" cy="2286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</a:rPr>
              <a:t>Формы организации педсоветов</a:t>
            </a:r>
          </a:p>
        </p:txBody>
      </p:sp>
      <p:sp>
        <p:nvSpPr>
          <p:cNvPr id="4099" name="TextBox 10"/>
          <p:cNvSpPr txBox="1">
            <a:spLocks noChangeArrowheads="1"/>
          </p:cNvSpPr>
          <p:nvPr/>
        </p:nvSpPr>
        <p:spPr bwMode="auto">
          <a:xfrm>
            <a:off x="785813" y="3000375"/>
            <a:ext cx="46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85750" y="2571750"/>
            <a:ext cx="2786063" cy="27146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Традиционный -                   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педсовет с подробной повесткой дня, проведенный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четко с соблюдением регламента всех обсуждаемых вопросов и принятием решения по каждому из них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071813" y="3500438"/>
            <a:ext cx="3143250" cy="300037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использованием отдельных методов активизации,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ходе которого можно предложить участникам различные активные методы, например, решить ситуативную задачу по теме или использовать метод «игрового моделирования»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072188" y="2500313"/>
            <a:ext cx="2643187" cy="257175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Нетрадиционный -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подготовка этого педсовета требует написания сценария, распределения участников на команды </a:t>
            </a: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распределения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ролей</a:t>
            </a:r>
          </a:p>
        </p:txBody>
      </p:sp>
      <p:sp>
        <p:nvSpPr>
          <p:cNvPr id="36" name="Пятиугольник 35"/>
          <p:cNvSpPr/>
          <p:nvPr/>
        </p:nvSpPr>
        <p:spPr>
          <a:xfrm rot="2509586">
            <a:off x="6338888" y="1870075"/>
            <a:ext cx="714375" cy="64293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Пятиугольник 36"/>
          <p:cNvSpPr/>
          <p:nvPr/>
        </p:nvSpPr>
        <p:spPr>
          <a:xfrm rot="5400000">
            <a:off x="4250531" y="2607469"/>
            <a:ext cx="714375" cy="64293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ятиугольник 37"/>
          <p:cNvSpPr/>
          <p:nvPr/>
        </p:nvSpPr>
        <p:spPr>
          <a:xfrm rot="8577681">
            <a:off x="2265363" y="2008188"/>
            <a:ext cx="714375" cy="64293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928938" y="1714500"/>
            <a:ext cx="3214687" cy="15716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</a:rPr>
              <a:t>Виды педсоветов</a:t>
            </a:r>
          </a:p>
        </p:txBody>
      </p:sp>
      <p:sp>
        <p:nvSpPr>
          <p:cNvPr id="5123" name="TextBox 10"/>
          <p:cNvSpPr txBox="1">
            <a:spLocks noChangeArrowheads="1"/>
          </p:cNvSpPr>
          <p:nvPr/>
        </p:nvSpPr>
        <p:spPr bwMode="auto">
          <a:xfrm>
            <a:off x="785813" y="3000375"/>
            <a:ext cx="46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357563" y="4214813"/>
            <a:ext cx="2571750" cy="221456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Тематический                с промежуточными итогами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посвящён одной из годовых задач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" name="Овал 19"/>
          <p:cNvSpPr/>
          <p:nvPr/>
        </p:nvSpPr>
        <p:spPr>
          <a:xfrm>
            <a:off x="6215063" y="3286125"/>
            <a:ext cx="2500312" cy="235743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Итоговый  или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итогово-организационный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подводящий итоги работы за полугодие или год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ятиугольник 35"/>
          <p:cNvSpPr/>
          <p:nvPr/>
        </p:nvSpPr>
        <p:spPr>
          <a:xfrm rot="1966940">
            <a:off x="6118225" y="2714625"/>
            <a:ext cx="714375" cy="64293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ятиугольник 37"/>
          <p:cNvSpPr/>
          <p:nvPr/>
        </p:nvSpPr>
        <p:spPr>
          <a:xfrm rot="5400000">
            <a:off x="4250531" y="3464719"/>
            <a:ext cx="714375" cy="64293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ятиугольник 7"/>
          <p:cNvSpPr/>
          <p:nvPr/>
        </p:nvSpPr>
        <p:spPr>
          <a:xfrm rot="8357514">
            <a:off x="2409825" y="2870200"/>
            <a:ext cx="714375" cy="64293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28625" y="3429000"/>
            <a:ext cx="2428875" cy="2286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Установочный               или аналитическо­-планирующий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проводится до начала учебного </a:t>
            </a:r>
            <a:r>
              <a:rPr lang="ru-RU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года,и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посвящается анализу итогов предыдущего года, принятию плана и ориентации на решение предстоящих проблем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 rot="12935004">
            <a:off x="2335213" y="1576388"/>
            <a:ext cx="714375" cy="64293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ятиугольник 11"/>
          <p:cNvSpPr/>
          <p:nvPr/>
        </p:nvSpPr>
        <p:spPr>
          <a:xfrm rot="19691489">
            <a:off x="5973763" y="1497013"/>
            <a:ext cx="714375" cy="64293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14313" y="142875"/>
            <a:ext cx="2214562" cy="21431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Инструктивный</a:t>
            </a:r>
          </a:p>
        </p:txBody>
      </p:sp>
      <p:sp>
        <p:nvSpPr>
          <p:cNvPr id="14" name="Овал 13"/>
          <p:cNvSpPr/>
          <p:nvPr/>
        </p:nvSpPr>
        <p:spPr>
          <a:xfrm>
            <a:off x="6643688" y="142875"/>
            <a:ext cx="2214562" cy="221456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2"/>
          <p:cNvSpPr>
            <a:spLocks noGrp="1"/>
          </p:cNvSpPr>
          <p:nvPr>
            <p:ph type="title"/>
          </p:nvPr>
        </p:nvSpPr>
        <p:spPr>
          <a:xfrm>
            <a:off x="214313" y="274638"/>
            <a:ext cx="8929687" cy="654050"/>
          </a:xfrm>
        </p:spPr>
        <p:txBody>
          <a:bodyPr/>
          <a:lstStyle/>
          <a:p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Формы педсоветов в нетрадиционной форме</a:t>
            </a:r>
          </a:p>
        </p:txBody>
      </p:sp>
      <p:sp>
        <p:nvSpPr>
          <p:cNvPr id="6147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72050"/>
          </a:xfrm>
        </p:spPr>
        <p:txBody>
          <a:bodyPr/>
          <a:lstStyle/>
          <a:p>
            <a:pPr>
              <a:defRPr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Деловая игра                                                                                         </a:t>
            </a:r>
          </a:p>
          <a:p>
            <a:pPr>
              <a:defRPr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Конференция</a:t>
            </a:r>
          </a:p>
          <a:p>
            <a:pPr>
              <a:defRPr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Круглый стол</a:t>
            </a:r>
          </a:p>
          <a:p>
            <a:pPr>
              <a:defRPr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Ситуативный педсовет</a:t>
            </a:r>
          </a:p>
          <a:p>
            <a:pPr>
              <a:defRPr/>
            </a:pPr>
            <a:r>
              <a:rPr lang="ru-RU" sz="1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Брейн-ринг</a:t>
            </a:r>
            <a:endParaRPr lang="ru-RU" sz="18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Педагогическая гостиная</a:t>
            </a:r>
          </a:p>
          <a:p>
            <a:pPr>
              <a:defRPr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Аукцион педагогических идей</a:t>
            </a:r>
          </a:p>
          <a:p>
            <a:pPr>
              <a:defRPr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Мозговой штурм</a:t>
            </a:r>
          </a:p>
          <a:p>
            <a:pPr>
              <a:defRPr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Педсовет-дискуссия</a:t>
            </a:r>
          </a:p>
          <a:p>
            <a:pPr>
              <a:defRPr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Научно-практическая конференция</a:t>
            </a:r>
          </a:p>
          <a:p>
            <a:pPr>
              <a:defRPr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Имитационная игра</a:t>
            </a:r>
          </a:p>
          <a:p>
            <a:pPr>
              <a:defRPr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Семинар</a:t>
            </a:r>
          </a:p>
          <a:p>
            <a:pPr>
              <a:defRPr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Устный журнал</a:t>
            </a:r>
          </a:p>
          <a:p>
            <a:pPr>
              <a:defRPr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Свободный микрофон </a:t>
            </a:r>
            <a:r>
              <a:rPr lang="ru-RU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други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pPr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2" descr="D:\Documents and Settings\Администратор\Мои документы\педсовет\педсовет по экологии\экология фото\DSC0176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5357827" y="1357314"/>
            <a:ext cx="3000375" cy="2716213"/>
          </a:xfrm>
          <a:noFill/>
        </p:spPr>
      </p:pic>
      <p:pic>
        <p:nvPicPr>
          <p:cNvPr id="6149" name="Picture 2" descr="D:\Documents and Settings\Администратор\Мои документы\педсовет\педсовет по экологии\экология фото\DSC0176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643702" y="3857625"/>
            <a:ext cx="2357437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2" descr="D:\Documents and Settings\Администратор\Мои документы\педсовет\педсовет по экологии\экология фото\DSC0176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572014" y="3643314"/>
            <a:ext cx="25971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1071563" y="428625"/>
            <a:ext cx="7358062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Педагогический совет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площадка, где проявляется новаторство, осуществляется поиск решения методических проблем </a:t>
            </a:r>
          </a:p>
          <a:p>
            <a:pPr algn="ctr" eaLnBrk="0" hangingPunct="0"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обобщается опыт коллег.</a:t>
            </a:r>
          </a:p>
        </p:txBody>
      </p:sp>
      <p:pic>
        <p:nvPicPr>
          <p:cNvPr id="7171" name="Picture 7" descr="P100013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50" y="2714625"/>
            <a:ext cx="2286000" cy="277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7" descr="P100013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357438" y="2928938"/>
            <a:ext cx="3703637" cy="277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7" descr="P100013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429250" y="3714750"/>
            <a:ext cx="3532188" cy="277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642938"/>
          </a:xfrm>
        </p:spPr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нетрадиционных педагогических советов:</a:t>
            </a:r>
            <a:br>
              <a:rPr lang="ru-RU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smtClean="0">
              <a:solidFill>
                <a:srgbClr val="FF0000"/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911725"/>
          </a:xfrm>
        </p:spPr>
        <p:txBody>
          <a:bodyPr/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творческой активности педагогов, создание условий для личностной и профессиональной самореализации;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выявление и распространение передового педагогического опыта;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престижа педагогического труда и поиска, публичное призвание вклада педагогов в развитие ДОУ.</a:t>
            </a:r>
          </a:p>
          <a:p>
            <a:pPr>
              <a:defRPr/>
            </a:pPr>
            <a:endParaRPr lang="ru-RU" dirty="0" smtClean="0"/>
          </a:p>
        </p:txBody>
      </p:sp>
      <p:pic>
        <p:nvPicPr>
          <p:cNvPr id="8196" name="Picture 7" descr="P100013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986338" y="2857500"/>
            <a:ext cx="3675062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7" descr="P100013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063" y="2857500"/>
            <a:ext cx="4149725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2725737"/>
          </a:xfrm>
        </p:spPr>
        <p:txBody>
          <a:bodyPr/>
          <a:lstStyle/>
          <a:p>
            <a:pPr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Круглый стол 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«Посеять в детских душах доброту…» (2008 г.)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7" descr="P100013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857750" y="2857500"/>
            <a:ext cx="3643313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7" descr="P100013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063" y="2286000"/>
            <a:ext cx="4160837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1500" y="5214938"/>
            <a:ext cx="38131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педагогической ситуации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57750" y="6143625"/>
            <a:ext cx="378301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«Поприветствуй друг друга»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357312"/>
          </a:xfrm>
        </p:spPr>
        <p:txBody>
          <a:bodyPr/>
          <a:lstStyle/>
          <a:p>
            <a:pPr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«Экологический марафон» (2009 г.)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7" descr="P100013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857750" y="1357313"/>
            <a:ext cx="3429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7" descr="P100013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2938" y="1285875"/>
            <a:ext cx="3541712" cy="265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7" descr="P100013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786063" y="4357688"/>
            <a:ext cx="3286125" cy="225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786313" y="3929063"/>
            <a:ext cx="360997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дидактических игр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3929063"/>
            <a:ext cx="3313113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экологических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229600" cy="2143125"/>
          </a:xfrm>
        </p:spPr>
        <p:txBody>
          <a:bodyPr/>
          <a:lstStyle/>
          <a:p>
            <a:pPr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Педсовет-семинар 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«Роль книги в  </a:t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речевом развитии детей» </a:t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(2010 г.)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7" name="Picture 7" descr="P100013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29388" y="1928813"/>
            <a:ext cx="2128838" cy="293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7" descr="P100013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047" y="2071688"/>
            <a:ext cx="2214562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7" descr="P100013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143263" y="3286125"/>
            <a:ext cx="2846388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Прямоугольник 5"/>
          <p:cNvSpPr>
            <a:spLocks noChangeArrowheads="1"/>
          </p:cNvSpPr>
          <p:nvPr/>
        </p:nvSpPr>
        <p:spPr bwMode="auto">
          <a:xfrm>
            <a:off x="142875" y="4572000"/>
            <a:ext cx="2786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6125" y="5643563"/>
            <a:ext cx="2620963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Конкурс на лучшее детское стихотворение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29375" y="4786313"/>
            <a:ext cx="2286000" cy="1477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 «Определи формы и методы  в соответствии с возрастной группой»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5750" y="4643438"/>
            <a:ext cx="250031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 </a:t>
            </a:r>
          </a:p>
          <a:p>
            <a:pPr algn="ctr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творческом процессе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334</Words>
  <Application>Microsoft Office PowerPoint</Application>
  <PresentationFormat>Экран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Лист Microsoft Office Excel 97-2003</vt:lpstr>
      <vt:lpstr> Боднаренко  Ольга Александровна  старший воспитатель муниципального казенного дошкольного образовательного учреждения детского сада общеразвивающего вида                                                № 10 «Ягодка»  города Котельнича Кировской области</vt:lpstr>
      <vt:lpstr>Слайд 2</vt:lpstr>
      <vt:lpstr>Слайд 3</vt:lpstr>
      <vt:lpstr>Формы педсоветов в нетрадиционной форме</vt:lpstr>
      <vt:lpstr>Слайд 5</vt:lpstr>
      <vt:lpstr> Цели нетрадиционных педагогических советов: </vt:lpstr>
      <vt:lpstr>Круглый стол  «Посеять в детских душах доброту…» (2008 г.) </vt:lpstr>
      <vt:lpstr>«Экологический марафон» (2009 г.) </vt:lpstr>
      <vt:lpstr> Педсовет-семинар  «Роль книги в   речевом развитии детей»  (2010 г.) </vt:lpstr>
      <vt:lpstr>Деловая игра  «Знаем ли мы права детей?»  (2011 г.) </vt:lpstr>
      <vt:lpstr> Создание коллектива единомышленников – результат эффективного управления и одновременно залог эффективно организованного педагогического процесса. </vt:lpstr>
      <vt:lpstr>Результаты анкетирования педагогов:</vt:lpstr>
      <vt:lpstr>1. Выбор и внедрение новых форм проведения нетрадиционных педсоветов.  2. Привлечение к участию родителей, узких специалистов, учителей начальных классов.  3. организация совместных педсоветов  с другими детскими садами. </vt:lpstr>
      <vt:lpstr>Муниципальное казённое дошкольное учреждение   детский сад общеразвивающего вида  № 10 «Ягодка»   Адрес: 612600, г. Котельнич, Ул.Октябрьская, 162. Телефон: 4-22-40      наш сайт: www.yagodka-kotel.ucoz.ru  эл.почта: 10.jagodka@mail.ru                                                               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95</cp:revision>
  <dcterms:created xsi:type="dcterms:W3CDTF">2010-03-22T12:49:15Z</dcterms:created>
  <dcterms:modified xsi:type="dcterms:W3CDTF">2012-07-02T16:10:24Z</dcterms:modified>
</cp:coreProperties>
</file>